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y="6858000" cx="9144000"/>
  <p:notesSz cx="6858000" cy="9144000"/>
  <p:embeddedFontLst>
    <p:embeddedFont>
      <p:font typeface="Robo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font" Target="fonts/Roboto-regular.fntdata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font" Target="fonts/Roboto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font" Target="fonts/Roboto-boldItalic.fntdata"/><Relationship Id="rId30" Type="http://schemas.openxmlformats.org/officeDocument/2006/relationships/font" Target="fonts/Roboto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tudiobinder.com/blog/what-does-a-producer-do/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e4b38816e_2_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6e4b38816e_2_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e4b38816e_0_7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e4b38816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e4b38816e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e4b38816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6e4b38816e_2_1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6e4b38816e_2_1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e4b38816e_0_3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e4b38816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e4b38816e_2_7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https://www.studiobinder.com/blog/what-does-a-producer-do/</a:t>
            </a:r>
            <a:endParaRPr/>
          </a:p>
        </p:txBody>
      </p:sp>
      <p:sp>
        <p:nvSpPr>
          <p:cNvPr id="172" name="Google Shape;172;g6e4b38816e_2_7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e4b38816e_2_8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6e4b38816e_2_8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e4b38816e_0_5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6e4b38816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945df9034c_0_4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945df9034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e4b38816e_2_1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6e4b38816e_2_1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e4b38816e_16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e4b38816e_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012d6efd2_0_5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012d6efd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945df9034c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945df903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012d6efd2_0_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012d6efd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b2e170746_1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b2e17074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e4b38816e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e4b38816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e4b38816e_2_1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6e4b38816e_2_1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e4b38816e_2_9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6e4b38816e_2_9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e4b38816e_2_1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6e4b38816e_2_1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e4b38816e_2_1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6e4b38816e_2_1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ctrTitle"/>
          </p:nvPr>
        </p:nvSpPr>
        <p:spPr>
          <a:xfrm>
            <a:off x="685800" y="2819400"/>
            <a:ext cx="1219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4"/>
          <p:cNvSpPr txBox="1"/>
          <p:nvPr>
            <p:ph idx="1" type="subTitle"/>
          </p:nvPr>
        </p:nvSpPr>
        <p:spPr>
          <a:xfrm>
            <a:off x="2209800" y="2895600"/>
            <a:ext cx="6248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Verdana"/>
              <a:buNone/>
              <a:defRPr b="0" i="0" sz="5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type="title"/>
          </p:nvPr>
        </p:nvSpPr>
        <p:spPr>
          <a:xfrm rot="5400000">
            <a:off x="4619550" y="2181150"/>
            <a:ext cx="6172200" cy="211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" type="body"/>
          </p:nvPr>
        </p:nvSpPr>
        <p:spPr>
          <a:xfrm rot="5400000">
            <a:off x="314250" y="142800"/>
            <a:ext cx="6172200" cy="6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 rot="5400000">
            <a:off x="2095500" y="-342900"/>
            <a:ext cx="4876800" cy="84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9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9pPr>
          </a:lstStyle>
          <a:p/>
        </p:txBody>
      </p:sp>
      <p:sp>
        <p:nvSpPr>
          <p:cNvPr id="73" name="Google Shape;73;p20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0" name="Google Shape;80;p23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  <p:sp>
        <p:nvSpPr>
          <p:cNvPr id="81" name="Google Shape;81;p23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2" name="Google Shape;82;p23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" type="body"/>
          </p:nvPr>
        </p:nvSpPr>
        <p:spPr>
          <a:xfrm>
            <a:off x="3048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  <p:sp>
        <p:nvSpPr>
          <p:cNvPr id="86" name="Google Shape;86;p24"/>
          <p:cNvSpPr txBox="1"/>
          <p:nvPr>
            <p:ph idx="2" type="body"/>
          </p:nvPr>
        </p:nvSpPr>
        <p:spPr>
          <a:xfrm>
            <a:off x="46101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5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5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/>
            </a:lvl1pPr>
            <a:lvl2pPr lvl="1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/>
            </a:lvl2pPr>
            <a:lvl3pPr lvl="2" rtl="0" algn="ctr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•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thebalancecareers.com/do-you-want-to-become-a-director-525586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backstage.com/magazine/article/gaffer-70410/" TargetMode="External"/><Relationship Id="rId4" Type="http://schemas.openxmlformats.org/officeDocument/2006/relationships/hyperlink" Target="https://www.backstage.com/magazine/article/gaffer-70410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thebalancecareers.com/producer-career-information-526057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thebalancecareers.com/production-assistant-1283465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thebalancecareers.com/screenwriter-screenwriting-as-a-career-1283468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thebalancecareers.com/what-is-an-actor-525659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screenskills.com/careers/job-profiles/" TargetMode="External"/><Relationship Id="rId4" Type="http://schemas.openxmlformats.org/officeDocument/2006/relationships/hyperlink" Target="https://beonair.com/types-of-jobs-in-broadcasting" TargetMode="External"/><Relationship Id="rId5" Type="http://schemas.openxmlformats.org/officeDocument/2006/relationships/hyperlink" Target="https://www.nyfa.edu/student-resources/jobs-film-average-salary-career-paths/" TargetMode="External"/><Relationship Id="rId6" Type="http://schemas.openxmlformats.org/officeDocument/2006/relationships/hyperlink" Target="https://money.com/movie-jobs-how-much-get-paid-actors/" TargetMode="External"/><Relationship Id="rId7" Type="http://schemas.openxmlformats.org/officeDocument/2006/relationships/hyperlink" Target="http://getinmedia.com/charts/GIM-Film-Industry-Chart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thebalancecareers.com/audio-engineer-525988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thebalancecareers.com/camera-operator-job-description-4582973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thebalancecareers.com/make-up-artist-1283464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7"/>
          <p:cNvSpPr txBox="1"/>
          <p:nvPr>
            <p:ph idx="1" type="subTitle"/>
          </p:nvPr>
        </p:nvSpPr>
        <p:spPr>
          <a:xfrm>
            <a:off x="2209800" y="2895600"/>
            <a:ext cx="6248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Verdana"/>
              <a:buNone/>
            </a:pPr>
            <a:r>
              <a:rPr b="0" i="0" lang="en" sz="50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Working in the </a:t>
            </a:r>
            <a:r>
              <a:rPr lang="en"/>
              <a:t>Scripted TV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6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Craft Services</a:t>
            </a:r>
            <a:endParaRPr/>
          </a:p>
        </p:txBody>
      </p:sp>
      <p:sp>
        <p:nvSpPr>
          <p:cNvPr id="151" name="Google Shape;151;p36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7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</a:t>
            </a:r>
            <a:endParaRPr/>
          </a:p>
        </p:txBody>
      </p:sp>
      <p:sp>
        <p:nvSpPr>
          <p:cNvPr id="157" name="Google Shape;157;p37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https://www.thebalancecareers.com/do-you-want-to-become-a-director-525586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8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Grip </a:t>
            </a:r>
            <a:endParaRPr/>
          </a:p>
        </p:txBody>
      </p:sp>
      <p:sp>
        <p:nvSpPr>
          <p:cNvPr id="163" name="Google Shape;163;p38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9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Gaffer</a:t>
            </a:r>
            <a:endParaRPr/>
          </a:p>
        </p:txBody>
      </p:sp>
      <p:sp>
        <p:nvSpPr>
          <p:cNvPr id="169" name="Google Shape;169;p39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ttps://www.backstage.com/magazine/article/gaffer-70410/</a:t>
            </a: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0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b="0" i="0" lang="en" sz="3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Producer</a:t>
            </a:r>
            <a:endParaRPr/>
          </a:p>
        </p:txBody>
      </p:sp>
      <p:sp>
        <p:nvSpPr>
          <p:cNvPr id="175" name="Google Shape;175;p40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https://www.thebalancecareers.com/producer-career-information-526057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1"/>
          <p:cNvSpPr txBox="1"/>
          <p:nvPr>
            <p:ph type="title"/>
          </p:nvPr>
        </p:nvSpPr>
        <p:spPr>
          <a:xfrm>
            <a:off x="152400" y="152400"/>
            <a:ext cx="8001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b="0" i="0" lang="en" sz="3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Production Assistant</a:t>
            </a:r>
            <a:endParaRPr/>
          </a:p>
        </p:txBody>
      </p:sp>
      <p:sp>
        <p:nvSpPr>
          <p:cNvPr id="181" name="Google Shape;181;p41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https://www.thebalancecareers.com/production-assistant-1283465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 Coordinator</a:t>
            </a:r>
            <a:endParaRPr/>
          </a:p>
        </p:txBody>
      </p:sp>
      <p:sp>
        <p:nvSpPr>
          <p:cNvPr id="187" name="Google Shape;187;p42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3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43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Designer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Scr</a:t>
            </a:r>
            <a:r>
              <a:rPr lang="en"/>
              <a:t>eenwriter</a:t>
            </a:r>
            <a:endParaRPr/>
          </a:p>
        </p:txBody>
      </p:sp>
      <p:sp>
        <p:nvSpPr>
          <p:cNvPr id="199" name="Google Shape;199;p44"/>
          <p:cNvSpPr txBox="1"/>
          <p:nvPr>
            <p:ph idx="1" type="body"/>
          </p:nvPr>
        </p:nvSpPr>
        <p:spPr>
          <a:xfrm>
            <a:off x="294925" y="1457675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https://www.thebalancecareers.com/screenwriter-screenwriting-as-a-career-1283468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https://www.thebalancecareers.com/what-is-an-actor-525659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45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Talent / Actor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8"/>
          <p:cNvSpPr txBox="1"/>
          <p:nvPr>
            <p:ph type="title"/>
          </p:nvPr>
        </p:nvSpPr>
        <p:spPr>
          <a:xfrm>
            <a:off x="159950" y="21275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  <p:sp>
        <p:nvSpPr>
          <p:cNvPr id="103" name="Google Shape;103;p28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Your group first needs to research the following jobs and </a:t>
            </a:r>
            <a:r>
              <a:rPr lang="en" sz="2700"/>
              <a:t>explain what the job does; which can include brief description of the job and a list of duties </a:t>
            </a:r>
            <a:endParaRPr sz="2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 need to include average pay for the job</a:t>
            </a:r>
            <a:endParaRPr sz="2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 can include images, videos (post link), any assets to help give everyone a brief overview of each job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/>
              <a:t>Once completed, create a tree map that has the most money making job at the top and the person starting out at the bottom.</a:t>
            </a:r>
            <a:endParaRPr sz="27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6"/>
          <p:cNvSpPr txBox="1"/>
          <p:nvPr/>
        </p:nvSpPr>
        <p:spPr>
          <a:xfrm>
            <a:off x="199600" y="213875"/>
            <a:ext cx="69117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 create a tree map, go to Insert -&gt; Diagram -&gt; and then choose your type of map (most are found under Hierarchy)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9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google and use any online source you would like. Here are some websites to get you started: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https://www.screenskills.com/careers/job-profiles/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https://beonair.com/types-of-jobs-in-broadcasting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https://www.nyfa.edu/student-resources/jobs-film-average-salary-career-paths/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https://money.com/movie-jobs-how-much-get-paid-actors/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http://getinmedia.com/charts/GIM-Film-Industry-Chart.pdf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 have also included some links on certain slides to help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9"/>
          <p:cNvSpPr txBox="1"/>
          <p:nvPr>
            <p:ph type="title"/>
          </p:nvPr>
        </p:nvSpPr>
        <p:spPr>
          <a:xfrm>
            <a:off x="159950" y="21275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0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 </a:t>
            </a:r>
            <a:endParaRPr/>
          </a:p>
        </p:txBody>
      </p:sp>
      <p:sp>
        <p:nvSpPr>
          <p:cNvPr id="115" name="Google Shape;115;p30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1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Assistant Director </a:t>
            </a:r>
            <a:endParaRPr/>
          </a:p>
        </p:txBody>
      </p:sp>
      <p:sp>
        <p:nvSpPr>
          <p:cNvPr id="121" name="Google Shape;121;p31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Audio Engineer</a:t>
            </a:r>
            <a:endParaRPr/>
          </a:p>
        </p:txBody>
      </p:sp>
      <p:sp>
        <p:nvSpPr>
          <p:cNvPr id="127" name="Google Shape;127;p32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https://www.thebalancecareers.com/audio-engineer-525988</a:t>
            </a:r>
            <a:endParaRPr sz="2700"/>
          </a:p>
          <a:p>
            <a:pPr indent="4572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4572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"/>
          <p:cNvSpPr txBox="1"/>
          <p:nvPr>
            <p:ph type="title"/>
          </p:nvPr>
        </p:nvSpPr>
        <p:spPr>
          <a:xfrm>
            <a:off x="132075" y="162575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i="0" lang="en" sz="3200"/>
              <a:t>Camera Operator</a:t>
            </a:r>
            <a:endParaRPr u="sng"/>
          </a:p>
        </p:txBody>
      </p:sp>
      <p:sp>
        <p:nvSpPr>
          <p:cNvPr id="133" name="Google Shape;133;p33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https://www.thebalancecareers.com/camera-operator-job-description-4582973</a:t>
            </a:r>
            <a:endParaRPr sz="2400"/>
          </a:p>
          <a:p>
            <a:pPr indent="-381000" lvl="0" marL="457200" marR="0" rtl="0" algn="l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lang="en"/>
              <a:t>Costume Dept / </a:t>
            </a:r>
            <a:r>
              <a:rPr b="0" i="0" lang="en" sz="3200"/>
              <a:t>Makeup Artist</a:t>
            </a:r>
            <a:r>
              <a:rPr lang="en"/>
              <a:t> </a:t>
            </a:r>
            <a:endParaRPr/>
          </a:p>
        </p:txBody>
      </p:sp>
      <p:sp>
        <p:nvSpPr>
          <p:cNvPr id="139" name="Google Shape;139;p34"/>
          <p:cNvSpPr txBox="1"/>
          <p:nvPr>
            <p:ph idx="1" type="body"/>
          </p:nvPr>
        </p:nvSpPr>
        <p:spPr>
          <a:xfrm>
            <a:off x="342900" y="12404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https://www.thebalancecareers.com/make-up-artist-1283464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5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Editor</a:t>
            </a:r>
            <a:endParaRPr/>
          </a:p>
        </p:txBody>
      </p:sp>
      <p:sp>
        <p:nvSpPr>
          <p:cNvPr id="145" name="Google Shape;145;p3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TechnologyAndEngineering">
  <a:themeElements>
    <a:clrScheme name="TechnologyAndEngineering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ontent">
  <a:themeElements>
    <a:clrScheme name="1_Content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