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8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325" r:id="rId9"/>
    <p:sldId id="326" r:id="rId10"/>
    <p:sldId id="328" r:id="rId11"/>
    <p:sldId id="327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19" r:id="rId21"/>
    <p:sldId id="321" r:id="rId22"/>
    <p:sldId id="322" r:id="rId23"/>
    <p:sldId id="320" r:id="rId24"/>
    <p:sldId id="323" r:id="rId25"/>
    <p:sldId id="264" r:id="rId26"/>
    <p:sldId id="265" r:id="rId27"/>
    <p:sldId id="266" r:id="rId28"/>
    <p:sldId id="287" r:id="rId29"/>
    <p:sldId id="267" r:id="rId30"/>
    <p:sldId id="268" r:id="rId31"/>
    <p:sldId id="337" r:id="rId32"/>
    <p:sldId id="339" r:id="rId33"/>
    <p:sldId id="340" r:id="rId34"/>
    <p:sldId id="269" r:id="rId35"/>
    <p:sldId id="338" r:id="rId36"/>
    <p:sldId id="341" r:id="rId37"/>
    <p:sldId id="342" r:id="rId38"/>
    <p:sldId id="344" r:id="rId39"/>
    <p:sldId id="270" r:id="rId40"/>
    <p:sldId id="343" r:id="rId41"/>
    <p:sldId id="346" r:id="rId42"/>
    <p:sldId id="288" r:id="rId43"/>
    <p:sldId id="272" r:id="rId44"/>
    <p:sldId id="273" r:id="rId45"/>
    <p:sldId id="274" r:id="rId46"/>
    <p:sldId id="277" r:id="rId47"/>
    <p:sldId id="275" r:id="rId48"/>
    <p:sldId id="353" r:id="rId49"/>
    <p:sldId id="357" r:id="rId50"/>
    <p:sldId id="360" r:id="rId51"/>
    <p:sldId id="358" r:id="rId52"/>
    <p:sldId id="359" r:id="rId53"/>
    <p:sldId id="278" r:id="rId54"/>
    <p:sldId id="347" r:id="rId55"/>
    <p:sldId id="348" r:id="rId56"/>
    <p:sldId id="349" r:id="rId57"/>
    <p:sldId id="279" r:id="rId58"/>
    <p:sldId id="350" r:id="rId59"/>
    <p:sldId id="354" r:id="rId60"/>
    <p:sldId id="351" r:id="rId61"/>
    <p:sldId id="280" r:id="rId62"/>
    <p:sldId id="352" r:id="rId63"/>
    <p:sldId id="356" r:id="rId64"/>
    <p:sldId id="355" r:id="rId65"/>
    <p:sldId id="289" r:id="rId66"/>
    <p:sldId id="281" r:id="rId67"/>
    <p:sldId id="282" r:id="rId68"/>
    <p:sldId id="284" r:id="rId69"/>
    <p:sldId id="291" r:id="rId70"/>
    <p:sldId id="285" r:id="rId71"/>
    <p:sldId id="286" r:id="rId72"/>
    <p:sldId id="292" r:id="rId73"/>
    <p:sldId id="293" r:id="rId74"/>
    <p:sldId id="294" r:id="rId75"/>
    <p:sldId id="295" r:id="rId76"/>
    <p:sldId id="276" r:id="rId77"/>
    <p:sldId id="296" r:id="rId78"/>
    <p:sldId id="297" r:id="rId79"/>
    <p:sldId id="298" r:id="rId80"/>
    <p:sldId id="361" r:id="rId81"/>
    <p:sldId id="299" r:id="rId82"/>
    <p:sldId id="300" r:id="rId83"/>
    <p:sldId id="362" r:id="rId84"/>
    <p:sldId id="364" r:id="rId85"/>
    <p:sldId id="363" r:id="rId86"/>
    <p:sldId id="301" r:id="rId87"/>
    <p:sldId id="318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2"/>
    <p:restoredTop sz="95788"/>
  </p:normalViewPr>
  <p:slideViewPr>
    <p:cSldViewPr snapToGrid="0" snapToObjects="1">
      <p:cViewPr varScale="1">
        <p:scale>
          <a:sx n="89" d="100"/>
          <a:sy n="89" d="100"/>
        </p:scale>
        <p:origin x="20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546CF-F44D-4547-9B77-F0D728E6D79F}" type="datetimeFigureOut">
              <a:rPr lang="en-US" smtClean="0"/>
              <a:t>7/17/20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3F8AA-9E50-954F-9689-9B19D477B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6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4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81891"/>
            <a:ext cx="4155545" cy="142979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7056" y="568326"/>
            <a:ext cx="6162145" cy="27463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55545" cy="415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215468" y="3425826"/>
            <a:ext cx="6163733" cy="27844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260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1979271"/>
            <a:ext cx="11170521" cy="4583575"/>
          </a:xfrm>
        </p:spPr>
        <p:txBody>
          <a:bodyPr anchor="t" anchorCtr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66900" indent="-3429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5750" indent="-28575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93750" indent="-28575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653750" indent="-28575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anchor="t" anchorCtr="0">
            <a:normAutofit/>
          </a:bodyPr>
          <a:lstStyle>
            <a:lvl1pPr marL="306000" indent="-306000">
              <a:buFont typeface="Arial" panose="020B0604020202020204" pitchFamily="34" charset="0"/>
              <a:buChar char="•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0000" indent="-3060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00000" indent="-2700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anchor="t" anchorCtr="0">
            <a:normAutofit/>
          </a:bodyPr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2250892"/>
            <a:ext cx="5393102" cy="536005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>
            <a:lvl1pPr marL="306000" indent="-3060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0000" indent="-3060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00000" indent="-2700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7" y="2250892"/>
            <a:ext cx="5393101" cy="55337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>
            <a:lvl1pPr marL="306000" indent="-3060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0000" indent="-3060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00000" indent="-2700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323645-4195-1C4F-9D4D-8E399A58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17" y="519648"/>
            <a:ext cx="11029616" cy="5947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46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10818328" cy="994504"/>
          </a:xfrm>
        </p:spPr>
        <p:txBody>
          <a:bodyPr anchor="ctr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t" anchorCtr="0">
            <a:normAutofit/>
          </a:bodyPr>
          <a:lstStyle>
            <a:lvl1pPr marL="306000" indent="-306000"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0000" indent="-306000"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</a:defRPr>
            </a:lvl2pPr>
            <a:lvl3pPr marL="900000" indent="-2700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242000" indent="-2340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1602000" indent="-2340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85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E44D90E-9D7B-0A45-9F09-FDCC2E875A66}" type="datetimeFigureOut">
              <a:rPr lang="en-US" smtClean="0"/>
              <a:t>7/17/20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3BAC899-E1A0-F44E-8A80-376A08C618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943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time_continue=60&amp;v=YqQx75OPRa0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_2LLXnUdUIc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aDXa4FLnmw&amp;feature=youtu.be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JP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22FC-B3DF-D944-A3F7-FA4AEC6ABE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Elements &amp; Principles of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6196C-C04A-DB4F-8B88-FFF89B78E0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Adobe visual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1EDAE-B553-0340-A09A-AC567026EF64}"/>
              </a:ext>
            </a:extLst>
          </p:cNvPr>
          <p:cNvSpPr txBox="1"/>
          <p:nvPr/>
        </p:nvSpPr>
        <p:spPr>
          <a:xfrm>
            <a:off x="581191" y="5715000"/>
            <a:ext cx="9454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Objectives: 1.02, 2.02, 3.02</a:t>
            </a:r>
          </a:p>
        </p:txBody>
      </p:sp>
    </p:spTree>
    <p:extLst>
      <p:ext uri="{BB962C8B-B14F-4D97-AF65-F5344CB8AC3E}">
        <p14:creationId xmlns:p14="http://schemas.microsoft.com/office/powerpoint/2010/main" val="47284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C5B890-9CE5-3540-A026-70354B6D1841}"/>
              </a:ext>
            </a:extLst>
          </p:cNvPr>
          <p:cNvGrpSpPr/>
          <p:nvPr/>
        </p:nvGrpSpPr>
        <p:grpSpPr>
          <a:xfrm>
            <a:off x="1911753" y="2217347"/>
            <a:ext cx="8368493" cy="4103915"/>
            <a:chOff x="387803" y="1752599"/>
            <a:chExt cx="8368493" cy="41039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086DF8-EFC8-1042-9CCE-F46C5C3D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3" y="2133600"/>
              <a:ext cx="4026543" cy="251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057836-352D-1948-9FFC-7171896B8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599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8183FB2-85A7-0945-9022-1946AA415E89}"/>
                </a:ext>
              </a:extLst>
            </p:cNvPr>
            <p:cNvCxnSpPr/>
            <p:nvPr/>
          </p:nvCxnSpPr>
          <p:spPr>
            <a:xfrm>
              <a:off x="3543300" y="2667000"/>
              <a:ext cx="1638300" cy="2057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C951BD5-06C6-084E-95C3-4A5FE007BEBD}"/>
                </a:ext>
              </a:extLst>
            </p:cNvPr>
            <p:cNvCxnSpPr/>
            <p:nvPr/>
          </p:nvCxnSpPr>
          <p:spPr>
            <a:xfrm>
              <a:off x="4267200" y="2928256"/>
              <a:ext cx="381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DDC2B0E-094A-2340-8A8F-2DA3EBF8B45D}"/>
                </a:ext>
              </a:extLst>
            </p:cNvPr>
            <p:cNvSpPr/>
            <p:nvPr/>
          </p:nvSpPr>
          <p:spPr>
            <a:xfrm>
              <a:off x="7696200" y="2471056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4791718-AF90-A849-A51B-ABACDAB61EA6}"/>
                </a:ext>
              </a:extLst>
            </p:cNvPr>
            <p:cNvSpPr/>
            <p:nvPr/>
          </p:nvSpPr>
          <p:spPr>
            <a:xfrm>
              <a:off x="4676775" y="41910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4023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8EFF06-4E5B-644B-BAD0-BFBB2E3D7FF9}"/>
              </a:ext>
            </a:extLst>
          </p:cNvPr>
          <p:cNvGrpSpPr/>
          <p:nvPr/>
        </p:nvGrpSpPr>
        <p:grpSpPr>
          <a:xfrm>
            <a:off x="1911753" y="2217347"/>
            <a:ext cx="8368493" cy="4103915"/>
            <a:chOff x="387803" y="1752599"/>
            <a:chExt cx="8368493" cy="410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FD7D2D-EC60-6C4C-8088-836BE5AC2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03" y="2133600"/>
              <a:ext cx="4026543" cy="2514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D7C4C6-07B6-4442-95F8-A69E9AA4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599"/>
              <a:ext cx="4184296" cy="4103915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04E0C0-8609-434F-B4EF-13EA6802F3DD}"/>
                </a:ext>
              </a:extLst>
            </p:cNvPr>
            <p:cNvCxnSpPr/>
            <p:nvPr/>
          </p:nvCxnSpPr>
          <p:spPr>
            <a:xfrm>
              <a:off x="3543300" y="2667000"/>
              <a:ext cx="1638300" cy="2057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DD90AA-D07D-A246-B3F4-2CA347F11BA1}"/>
                </a:ext>
              </a:extLst>
            </p:cNvPr>
            <p:cNvCxnSpPr/>
            <p:nvPr/>
          </p:nvCxnSpPr>
          <p:spPr>
            <a:xfrm>
              <a:off x="4267200" y="2928256"/>
              <a:ext cx="381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F1155FD-505E-2645-80AE-6407CE4DC301}"/>
                </a:ext>
              </a:extLst>
            </p:cNvPr>
            <p:cNvSpPr/>
            <p:nvPr/>
          </p:nvSpPr>
          <p:spPr>
            <a:xfrm>
              <a:off x="7696200" y="2471056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CBB34F-3FAD-F34F-A43C-200120E4E98D}"/>
                </a:ext>
              </a:extLst>
            </p:cNvPr>
            <p:cNvSpPr/>
            <p:nvPr/>
          </p:nvSpPr>
          <p:spPr>
            <a:xfrm>
              <a:off x="4676775" y="41910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86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F32BC7-18A7-AA46-8625-FCE0D3105E7A}"/>
              </a:ext>
            </a:extLst>
          </p:cNvPr>
          <p:cNvGrpSpPr/>
          <p:nvPr/>
        </p:nvGrpSpPr>
        <p:grpSpPr>
          <a:xfrm>
            <a:off x="2438400" y="1943185"/>
            <a:ext cx="7841896" cy="4914815"/>
            <a:chOff x="914400" y="1409784"/>
            <a:chExt cx="7841896" cy="49148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9D4ED6-3C0D-8E45-A6FD-B07718A6E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0" t="981" r="15053" b="6294"/>
            <a:stretch/>
          </p:blipFill>
          <p:spPr>
            <a:xfrm>
              <a:off x="914400" y="1409784"/>
              <a:ext cx="3559570" cy="49148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B4199E-7E55-9B49-99F3-A7142301D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F00B6F-7AE3-624F-AE67-D85A6229AA04}"/>
                </a:ext>
              </a:extLst>
            </p:cNvPr>
            <p:cNvCxnSpPr/>
            <p:nvPr/>
          </p:nvCxnSpPr>
          <p:spPr>
            <a:xfrm flipV="1">
              <a:off x="1828800" y="4724400"/>
              <a:ext cx="33528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22D7E18-69F7-DA45-AD03-58D7B2334B13}"/>
                </a:ext>
              </a:extLst>
            </p:cNvPr>
            <p:cNvCxnSpPr/>
            <p:nvPr/>
          </p:nvCxnSpPr>
          <p:spPr>
            <a:xfrm flipV="1">
              <a:off x="3200400" y="2286000"/>
              <a:ext cx="44196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8DA4DA-EA5E-E34C-9539-6EEBB5693FDD}"/>
                </a:ext>
              </a:extLst>
            </p:cNvPr>
            <p:cNvSpPr/>
            <p:nvPr/>
          </p:nvSpPr>
          <p:spPr>
            <a:xfrm>
              <a:off x="4735285" y="41910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9586244-1EC0-564E-9470-161980DEE853}"/>
                </a:ext>
              </a:extLst>
            </p:cNvPr>
            <p:cNvCxnSpPr/>
            <p:nvPr/>
          </p:nvCxnSpPr>
          <p:spPr>
            <a:xfrm>
              <a:off x="3657600" y="5486400"/>
              <a:ext cx="30065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562B5C0-195B-D247-AFF9-BA3E3DC68146}"/>
                </a:ext>
              </a:extLst>
            </p:cNvPr>
            <p:cNvSpPr/>
            <p:nvPr/>
          </p:nvSpPr>
          <p:spPr>
            <a:xfrm>
              <a:off x="7093403" y="18288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3EF590-8017-DA45-919C-B35295FD58B8}"/>
                </a:ext>
              </a:extLst>
            </p:cNvPr>
            <p:cNvSpPr/>
            <p:nvPr/>
          </p:nvSpPr>
          <p:spPr>
            <a:xfrm>
              <a:off x="6229349" y="50292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200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614D9A-6F09-6842-BFFD-87A3EE70460D}"/>
              </a:ext>
            </a:extLst>
          </p:cNvPr>
          <p:cNvGrpSpPr/>
          <p:nvPr/>
        </p:nvGrpSpPr>
        <p:grpSpPr>
          <a:xfrm>
            <a:off x="2759745" y="1717990"/>
            <a:ext cx="7581685" cy="4929042"/>
            <a:chOff x="1235744" y="1356917"/>
            <a:chExt cx="7581685" cy="4929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A764B5-BA0F-314E-B486-716389C24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556" r="3938" b="5556"/>
            <a:stretch/>
          </p:blipFill>
          <p:spPr>
            <a:xfrm>
              <a:off x="1235744" y="1356917"/>
              <a:ext cx="2554230" cy="49290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D79241-1901-324D-AC06-AB8A22E05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3FE4C85-E135-9541-9407-C420A4732727}"/>
                </a:ext>
              </a:extLst>
            </p:cNvPr>
            <p:cNvCxnSpPr/>
            <p:nvPr/>
          </p:nvCxnSpPr>
          <p:spPr>
            <a:xfrm>
              <a:off x="3276600" y="1676400"/>
              <a:ext cx="5094514" cy="21060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9B26D76-8E6B-9040-BB73-1E5F002FE7DA}"/>
                </a:ext>
              </a:extLst>
            </p:cNvPr>
            <p:cNvCxnSpPr/>
            <p:nvPr/>
          </p:nvCxnSpPr>
          <p:spPr>
            <a:xfrm>
              <a:off x="3200400" y="2590800"/>
              <a:ext cx="1960473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E2F994-EA29-C946-831D-77EAF4D50BB3}"/>
                </a:ext>
              </a:extLst>
            </p:cNvPr>
            <p:cNvSpPr/>
            <p:nvPr/>
          </p:nvSpPr>
          <p:spPr>
            <a:xfrm>
              <a:off x="7108371" y="48006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15B458-4EC6-F241-8C40-1DB2C355F488}"/>
                </a:ext>
              </a:extLst>
            </p:cNvPr>
            <p:cNvCxnSpPr/>
            <p:nvPr/>
          </p:nvCxnSpPr>
          <p:spPr>
            <a:xfrm>
              <a:off x="2590800" y="2362200"/>
              <a:ext cx="5063948" cy="2895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CF9BB4-E8D1-2647-AE5C-BABF7D485EA7}"/>
                </a:ext>
              </a:extLst>
            </p:cNvPr>
            <p:cNvSpPr/>
            <p:nvPr/>
          </p:nvSpPr>
          <p:spPr>
            <a:xfrm>
              <a:off x="4714559" y="25146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8E45BB-97C6-AA4E-BB6A-DDEA7AF82BC7}"/>
                </a:ext>
              </a:extLst>
            </p:cNvPr>
            <p:cNvSpPr/>
            <p:nvPr/>
          </p:nvSpPr>
          <p:spPr>
            <a:xfrm>
              <a:off x="7924800" y="3325243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324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F4E3BD-D911-2943-9E26-3DB1F07EF7BF}"/>
              </a:ext>
            </a:extLst>
          </p:cNvPr>
          <p:cNvGrpSpPr/>
          <p:nvPr/>
        </p:nvGrpSpPr>
        <p:grpSpPr>
          <a:xfrm>
            <a:off x="2429845" y="1889761"/>
            <a:ext cx="7960959" cy="4796805"/>
            <a:chOff x="795337" y="1219200"/>
            <a:chExt cx="7960959" cy="47968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71FD09-B271-D14E-80DD-8DFF4F928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0"/>
            <a:stretch/>
          </p:blipFill>
          <p:spPr>
            <a:xfrm>
              <a:off x="795337" y="1219200"/>
              <a:ext cx="3590925" cy="47968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37BCF7-B6BE-5B4A-8167-69968DA94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4F5B5E-EA78-5641-A581-2B2DC36700F2}"/>
                </a:ext>
              </a:extLst>
            </p:cNvPr>
            <p:cNvCxnSpPr/>
            <p:nvPr/>
          </p:nvCxnSpPr>
          <p:spPr>
            <a:xfrm>
              <a:off x="3048000" y="1676400"/>
              <a:ext cx="2775856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B8149EE-709C-974C-9857-EF044382B115}"/>
                </a:ext>
              </a:extLst>
            </p:cNvPr>
            <p:cNvCxnSpPr/>
            <p:nvPr/>
          </p:nvCxnSpPr>
          <p:spPr>
            <a:xfrm flipV="1">
              <a:off x="2667000" y="2343150"/>
              <a:ext cx="4887685" cy="2476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104EF70-51FA-7743-8D55-162AED26476E}"/>
                </a:ext>
              </a:extLst>
            </p:cNvPr>
            <p:cNvSpPr/>
            <p:nvPr/>
          </p:nvSpPr>
          <p:spPr>
            <a:xfrm>
              <a:off x="7108371" y="48006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0FC686-8A26-9345-AAFF-5B1A5E409AAE}"/>
                </a:ext>
              </a:extLst>
            </p:cNvPr>
            <p:cNvCxnSpPr/>
            <p:nvPr/>
          </p:nvCxnSpPr>
          <p:spPr>
            <a:xfrm>
              <a:off x="1905000" y="2729421"/>
              <a:ext cx="5749748" cy="25283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4E92DC-A317-9D44-BFE3-FBBB9A778BD8}"/>
                </a:ext>
              </a:extLst>
            </p:cNvPr>
            <p:cNvSpPr/>
            <p:nvPr/>
          </p:nvSpPr>
          <p:spPr>
            <a:xfrm>
              <a:off x="5355771" y="1815021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D02277-E137-4E4A-8113-587E0F2D241D}"/>
                </a:ext>
              </a:extLst>
            </p:cNvPr>
            <p:cNvSpPr/>
            <p:nvPr/>
          </p:nvSpPr>
          <p:spPr>
            <a:xfrm>
              <a:off x="7108371" y="188595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C693B1-CE77-EC48-ADAE-76E857E57F89}"/>
                </a:ext>
              </a:extLst>
            </p:cNvPr>
            <p:cNvSpPr/>
            <p:nvPr/>
          </p:nvSpPr>
          <p:spPr>
            <a:xfrm>
              <a:off x="5377542" y="48006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99F10D-72C3-1D48-8BA7-DD5983F33638}"/>
                </a:ext>
              </a:extLst>
            </p:cNvPr>
            <p:cNvCxnSpPr/>
            <p:nvPr/>
          </p:nvCxnSpPr>
          <p:spPr>
            <a:xfrm>
              <a:off x="3810000" y="3993610"/>
              <a:ext cx="2013856" cy="12641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66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19C10F-609E-3446-AEF7-E07EDBA6F36E}"/>
              </a:ext>
            </a:extLst>
          </p:cNvPr>
          <p:cNvGrpSpPr/>
          <p:nvPr/>
        </p:nvGrpSpPr>
        <p:grpSpPr>
          <a:xfrm>
            <a:off x="2152650" y="2207282"/>
            <a:ext cx="8190469" cy="4376399"/>
            <a:chOff x="565827" y="1567201"/>
            <a:chExt cx="8190469" cy="43763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4EE20F-C4A1-B043-82E6-16EED4519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27" y="1567201"/>
              <a:ext cx="4000499" cy="40004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3CFC85-0E41-3745-9305-48863EEFC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F1C4CE-28AE-BC4B-B0D5-4BE32492CD2F}"/>
                </a:ext>
              </a:extLst>
            </p:cNvPr>
            <p:cNvCxnSpPr/>
            <p:nvPr/>
          </p:nvCxnSpPr>
          <p:spPr>
            <a:xfrm>
              <a:off x="3505200" y="1815021"/>
              <a:ext cx="3276600" cy="2379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FEB3A74-63C9-CD49-B1EE-DBAFC380A0A9}"/>
                </a:ext>
              </a:extLst>
            </p:cNvPr>
            <p:cNvCxnSpPr/>
            <p:nvPr/>
          </p:nvCxnSpPr>
          <p:spPr>
            <a:xfrm flipV="1">
              <a:off x="4038600" y="2343150"/>
              <a:ext cx="3516085" cy="22288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8C1DE15-710B-A746-8CE2-F486AC59F633}"/>
                </a:ext>
              </a:extLst>
            </p:cNvPr>
            <p:cNvSpPr/>
            <p:nvPr/>
          </p:nvSpPr>
          <p:spPr>
            <a:xfrm>
              <a:off x="6244317" y="50292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0609E46-D9B9-5347-A456-993080745FFE}"/>
                </a:ext>
              </a:extLst>
            </p:cNvPr>
            <p:cNvCxnSpPr/>
            <p:nvPr/>
          </p:nvCxnSpPr>
          <p:spPr>
            <a:xfrm>
              <a:off x="4419600" y="4800600"/>
              <a:ext cx="2271031" cy="685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BE08F1-9850-9A4F-B547-67FC644D725B}"/>
                </a:ext>
              </a:extLst>
            </p:cNvPr>
            <p:cNvSpPr/>
            <p:nvPr/>
          </p:nvSpPr>
          <p:spPr>
            <a:xfrm>
              <a:off x="6215742" y="1595777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B4AC08-8FEF-454B-86EC-3532678D42A7}"/>
                </a:ext>
              </a:extLst>
            </p:cNvPr>
            <p:cNvSpPr/>
            <p:nvPr/>
          </p:nvSpPr>
          <p:spPr>
            <a:xfrm>
              <a:off x="7108371" y="188595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8022FFA-2A69-FB4D-8AA9-4A7A9A45BE51}"/>
                </a:ext>
              </a:extLst>
            </p:cNvPr>
            <p:cNvSpPr/>
            <p:nvPr/>
          </p:nvSpPr>
          <p:spPr>
            <a:xfrm>
              <a:off x="5377542" y="48006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9735B12-E2AF-C54B-B627-30D8BCEB16DC}"/>
                </a:ext>
              </a:extLst>
            </p:cNvPr>
            <p:cNvCxnSpPr/>
            <p:nvPr/>
          </p:nvCxnSpPr>
          <p:spPr>
            <a:xfrm flipV="1">
              <a:off x="3505200" y="5257800"/>
              <a:ext cx="2318656" cy="152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583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F6C426-BD47-BB46-810A-D387FCE88945}"/>
              </a:ext>
            </a:extLst>
          </p:cNvPr>
          <p:cNvGrpSpPr/>
          <p:nvPr/>
        </p:nvGrpSpPr>
        <p:grpSpPr>
          <a:xfrm>
            <a:off x="1826854" y="2235858"/>
            <a:ext cx="8527696" cy="4347823"/>
            <a:chOff x="228600" y="1595777"/>
            <a:chExt cx="8527696" cy="43478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F6AF8D-2448-B945-9E5B-990CBD106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9" b="15799"/>
            <a:stretch/>
          </p:blipFill>
          <p:spPr>
            <a:xfrm>
              <a:off x="228600" y="1934000"/>
              <a:ext cx="4175933" cy="29758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403146-11FC-C741-8802-A0AF538A5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6D2A7C6-F095-E943-B7DF-D808ABB78F73}"/>
                </a:ext>
              </a:extLst>
            </p:cNvPr>
            <p:cNvCxnSpPr/>
            <p:nvPr/>
          </p:nvCxnSpPr>
          <p:spPr>
            <a:xfrm flipV="1">
              <a:off x="1219200" y="2052977"/>
              <a:ext cx="5562600" cy="7664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49251D2-353B-8546-8BA2-6129EC0C91C1}"/>
                </a:ext>
              </a:extLst>
            </p:cNvPr>
            <p:cNvCxnSpPr/>
            <p:nvPr/>
          </p:nvCxnSpPr>
          <p:spPr>
            <a:xfrm>
              <a:off x="4010025" y="2895600"/>
              <a:ext cx="421957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310E0E5-AF9D-8A47-8D30-630D3E379D68}"/>
                </a:ext>
              </a:extLst>
            </p:cNvPr>
            <p:cNvSpPr/>
            <p:nvPr/>
          </p:nvSpPr>
          <p:spPr>
            <a:xfrm>
              <a:off x="6244317" y="50292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97B45F6-2304-0D4B-8EDD-EA882F8C2958}"/>
                </a:ext>
              </a:extLst>
            </p:cNvPr>
            <p:cNvCxnSpPr/>
            <p:nvPr/>
          </p:nvCxnSpPr>
          <p:spPr>
            <a:xfrm>
              <a:off x="2514600" y="3886200"/>
              <a:ext cx="4176031" cy="1600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486162-E6FC-DB4A-B228-D8AFB3C4FACF}"/>
                </a:ext>
              </a:extLst>
            </p:cNvPr>
            <p:cNvSpPr/>
            <p:nvPr/>
          </p:nvSpPr>
          <p:spPr>
            <a:xfrm>
              <a:off x="6214381" y="1595777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BB3870-9FBA-5348-803A-7026085E04A5}"/>
                </a:ext>
              </a:extLst>
            </p:cNvPr>
            <p:cNvSpPr/>
            <p:nvPr/>
          </p:nvSpPr>
          <p:spPr>
            <a:xfrm>
              <a:off x="7696200" y="24384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4A23FD8-F865-4E45-B4EC-00BDD5A11C46}"/>
                </a:ext>
              </a:extLst>
            </p:cNvPr>
            <p:cNvCxnSpPr/>
            <p:nvPr/>
          </p:nvCxnSpPr>
          <p:spPr>
            <a:xfrm>
              <a:off x="3733800" y="3276600"/>
              <a:ext cx="1409699" cy="14001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E21F6C-0EEB-7245-A985-030D6D4F7BA3}"/>
                </a:ext>
              </a:extLst>
            </p:cNvPr>
            <p:cNvSpPr/>
            <p:nvPr/>
          </p:nvSpPr>
          <p:spPr>
            <a:xfrm>
              <a:off x="4697185" y="42291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1152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TRIADIC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D1E24C-6B7D-3248-8D7E-40ED7DF0C7E8}"/>
              </a:ext>
            </a:extLst>
          </p:cNvPr>
          <p:cNvGrpSpPr/>
          <p:nvPr/>
        </p:nvGrpSpPr>
        <p:grpSpPr>
          <a:xfrm>
            <a:off x="2604134" y="1981200"/>
            <a:ext cx="7660922" cy="4539002"/>
            <a:chOff x="1095374" y="1295400"/>
            <a:chExt cx="7660922" cy="45390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3EAD58-830F-DA4D-A79E-405F160C5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0" t="27" b="-27"/>
            <a:stretch/>
          </p:blipFill>
          <p:spPr>
            <a:xfrm>
              <a:off x="1095374" y="1295400"/>
              <a:ext cx="3352799" cy="44743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15DBE8-E5B0-1640-9955-2D27FEE8F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E8D4C86-EF6D-614A-863D-418C5773B1A5}"/>
                </a:ext>
              </a:extLst>
            </p:cNvPr>
            <p:cNvCxnSpPr/>
            <p:nvPr/>
          </p:nvCxnSpPr>
          <p:spPr>
            <a:xfrm flipV="1">
              <a:off x="2771773" y="2362200"/>
              <a:ext cx="4801962" cy="152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3CF843-34DF-4B4F-8E8A-BA94C5A9B731}"/>
                </a:ext>
              </a:extLst>
            </p:cNvPr>
            <p:cNvSpPr/>
            <p:nvPr/>
          </p:nvSpPr>
          <p:spPr>
            <a:xfrm>
              <a:off x="7127421" y="4855315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71B63EF-A731-3240-BC45-6B7EE84318D7}"/>
                </a:ext>
              </a:extLst>
            </p:cNvPr>
            <p:cNvCxnSpPr/>
            <p:nvPr/>
          </p:nvCxnSpPr>
          <p:spPr>
            <a:xfrm>
              <a:off x="1600200" y="2590800"/>
              <a:ext cx="6081031" cy="2769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C69ECD-0B8E-7042-9E90-BEB68F14F1BC}"/>
                </a:ext>
              </a:extLst>
            </p:cNvPr>
            <p:cNvSpPr/>
            <p:nvPr/>
          </p:nvSpPr>
          <p:spPr>
            <a:xfrm>
              <a:off x="4448173" y="33528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495987-4387-8C42-827A-9614A2BF4FE2}"/>
                </a:ext>
              </a:extLst>
            </p:cNvPr>
            <p:cNvSpPr/>
            <p:nvPr/>
          </p:nvSpPr>
          <p:spPr>
            <a:xfrm>
              <a:off x="7108371" y="18288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4A085C2-C9EE-1241-B06E-7A3DC9036CC6}"/>
                </a:ext>
              </a:extLst>
            </p:cNvPr>
            <p:cNvCxnSpPr/>
            <p:nvPr/>
          </p:nvCxnSpPr>
          <p:spPr>
            <a:xfrm>
              <a:off x="3810000" y="3532557"/>
              <a:ext cx="1084487" cy="2498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66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TRIADIC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1E80D-CFE6-094B-894A-3D47E3A76729}"/>
              </a:ext>
            </a:extLst>
          </p:cNvPr>
          <p:cNvGrpSpPr/>
          <p:nvPr/>
        </p:nvGrpSpPr>
        <p:grpSpPr>
          <a:xfrm>
            <a:off x="2210072" y="2087060"/>
            <a:ext cx="8070224" cy="4234202"/>
            <a:chOff x="686072" y="1600200"/>
            <a:chExt cx="8070224" cy="42342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F9FEB4-931D-F74D-8596-023897A7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2" y="1942341"/>
              <a:ext cx="3228516" cy="32285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CF740A-FCF2-AB47-9C67-3FFCAAB6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2B96954-FD75-1345-9160-C77065F35F53}"/>
                </a:ext>
              </a:extLst>
            </p:cNvPr>
            <p:cNvCxnSpPr/>
            <p:nvPr/>
          </p:nvCxnSpPr>
          <p:spPr>
            <a:xfrm>
              <a:off x="3505200" y="3532557"/>
              <a:ext cx="4631870" cy="1181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B0394EB-B853-BE4B-9727-F68ABCFBEBEE}"/>
                </a:ext>
              </a:extLst>
            </p:cNvPr>
            <p:cNvSpPr/>
            <p:nvPr/>
          </p:nvSpPr>
          <p:spPr>
            <a:xfrm>
              <a:off x="7690756" y="41910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66EB0D6-8C6F-2E48-AF85-2C51A65D42A5}"/>
                </a:ext>
              </a:extLst>
            </p:cNvPr>
            <p:cNvCxnSpPr/>
            <p:nvPr/>
          </p:nvCxnSpPr>
          <p:spPr>
            <a:xfrm>
              <a:off x="1447800" y="4038600"/>
              <a:ext cx="3724953" cy="6750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7A01344-8DCB-2C43-B896-F971BB8D24BE}"/>
                </a:ext>
              </a:extLst>
            </p:cNvPr>
            <p:cNvSpPr/>
            <p:nvPr/>
          </p:nvSpPr>
          <p:spPr>
            <a:xfrm>
              <a:off x="4726439" y="4256457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014795-E95F-AC49-BD1C-90FCB61F4E43}"/>
                </a:ext>
              </a:extLst>
            </p:cNvPr>
            <p:cNvSpPr/>
            <p:nvPr/>
          </p:nvSpPr>
          <p:spPr>
            <a:xfrm>
              <a:off x="6215742" y="16002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9835AE-B325-E147-B006-03C5C2CA342C}"/>
                </a:ext>
              </a:extLst>
            </p:cNvPr>
            <p:cNvCxnSpPr/>
            <p:nvPr/>
          </p:nvCxnSpPr>
          <p:spPr>
            <a:xfrm flipV="1">
              <a:off x="3254704" y="2057400"/>
              <a:ext cx="3407352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7953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TRIADIC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3EFF3C-0F88-244F-A729-0EF56585C98A}"/>
              </a:ext>
            </a:extLst>
          </p:cNvPr>
          <p:cNvGrpSpPr/>
          <p:nvPr/>
        </p:nvGrpSpPr>
        <p:grpSpPr>
          <a:xfrm>
            <a:off x="2210817" y="2155551"/>
            <a:ext cx="8347483" cy="4193068"/>
            <a:chOff x="546146" y="1641334"/>
            <a:chExt cx="8347483" cy="41930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9CA9C1-FF1A-BB48-9CEF-427EA893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46" y="1641334"/>
              <a:ext cx="4033129" cy="40331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D28FBA-54B2-624D-85B5-C1BC2EF2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30487"/>
              <a:ext cx="4184296" cy="410391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F85CBC-A17E-D743-990E-41E686EC723B}"/>
                </a:ext>
              </a:extLst>
            </p:cNvPr>
            <p:cNvCxnSpPr/>
            <p:nvPr/>
          </p:nvCxnSpPr>
          <p:spPr>
            <a:xfrm>
              <a:off x="3505200" y="3532557"/>
              <a:ext cx="4942114" cy="249887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35D498-BF5F-0340-A7CE-CF04B706D35F}"/>
                </a:ext>
              </a:extLst>
            </p:cNvPr>
            <p:cNvSpPr/>
            <p:nvPr/>
          </p:nvSpPr>
          <p:spPr>
            <a:xfrm>
              <a:off x="8001000" y="3342057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FFE0A58-0F9B-DE4B-8A09-F94867083149}"/>
                </a:ext>
              </a:extLst>
            </p:cNvPr>
            <p:cNvCxnSpPr/>
            <p:nvPr/>
          </p:nvCxnSpPr>
          <p:spPr>
            <a:xfrm>
              <a:off x="3505200" y="5334000"/>
              <a:ext cx="2282595" cy="5471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B1BA89F-89C4-1243-B894-F541C3545F04}"/>
                </a:ext>
              </a:extLst>
            </p:cNvPr>
            <p:cNvSpPr/>
            <p:nvPr/>
          </p:nvSpPr>
          <p:spPr>
            <a:xfrm>
              <a:off x="5341481" y="4760064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3BECDE7-70AD-974D-83F9-A4A572A7EFA4}"/>
                </a:ext>
              </a:extLst>
            </p:cNvPr>
            <p:cNvSpPr/>
            <p:nvPr/>
          </p:nvSpPr>
          <p:spPr>
            <a:xfrm>
              <a:off x="5342163" y="18288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13892C6-2C83-B44F-ABD7-AE03DBD5F634}"/>
                </a:ext>
              </a:extLst>
            </p:cNvPr>
            <p:cNvCxnSpPr/>
            <p:nvPr/>
          </p:nvCxnSpPr>
          <p:spPr>
            <a:xfrm flipV="1">
              <a:off x="1600200" y="2276476"/>
              <a:ext cx="4187595" cy="39052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822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CA27-0774-2147-8B70-2ACADC83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4CC6E-0CE3-1C4D-BE7F-2EEF37C92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13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MONOCHROMATIC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F9E8BA-6A41-FA40-9CBD-754D6361B2C9}"/>
              </a:ext>
            </a:extLst>
          </p:cNvPr>
          <p:cNvGrpSpPr/>
          <p:nvPr/>
        </p:nvGrpSpPr>
        <p:grpSpPr>
          <a:xfrm>
            <a:off x="2211928" y="1869441"/>
            <a:ext cx="8346372" cy="4817305"/>
            <a:chOff x="838200" y="1447800"/>
            <a:chExt cx="7809114" cy="4507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5D073D-7E45-EC46-AAD2-2D3895C55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592" y="1645696"/>
              <a:ext cx="4393722" cy="43093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29E0D2-7670-E94D-9D9D-3CDCAB719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/>
            <a:stretch/>
          </p:blipFill>
          <p:spPr>
            <a:xfrm>
              <a:off x="838200" y="1447800"/>
              <a:ext cx="3396343" cy="450721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34F1B3D-E5DD-EC4B-85C2-908961E422D5}"/>
                </a:ext>
              </a:extLst>
            </p:cNvPr>
            <p:cNvSpPr/>
            <p:nvPr/>
          </p:nvSpPr>
          <p:spPr>
            <a:xfrm>
              <a:off x="4403270" y="4263063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8DA9101-7D6F-BE41-B93C-3345C7F4F080}"/>
                </a:ext>
              </a:extLst>
            </p:cNvPr>
            <p:cNvCxnSpPr/>
            <p:nvPr/>
          </p:nvCxnSpPr>
          <p:spPr>
            <a:xfrm>
              <a:off x="3505200" y="4572000"/>
              <a:ext cx="1344385" cy="1524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8297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MONOCHROMATIC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E3EB34-01C6-934B-9F71-D5E0FCD74EE2}"/>
              </a:ext>
            </a:extLst>
          </p:cNvPr>
          <p:cNvGrpSpPr/>
          <p:nvPr/>
        </p:nvGrpSpPr>
        <p:grpSpPr>
          <a:xfrm>
            <a:off x="2133600" y="2068286"/>
            <a:ext cx="8146696" cy="4590985"/>
            <a:chOff x="609600" y="1382485"/>
            <a:chExt cx="8146696" cy="45909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204860-243C-EB4F-AB28-7F725252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600"/>
              <a:ext cx="4184296" cy="410391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9D6689-B27E-DF42-9C56-FDE7C743DFEC}"/>
                </a:ext>
              </a:extLst>
            </p:cNvPr>
            <p:cNvSpPr/>
            <p:nvPr/>
          </p:nvSpPr>
          <p:spPr>
            <a:xfrm>
              <a:off x="7086600" y="18288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83D91E-DA57-0E4C-8290-4A49B5D11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9" t="3664" r="12390" b="3664"/>
            <a:stretch/>
          </p:blipFill>
          <p:spPr>
            <a:xfrm>
              <a:off x="609600" y="1382485"/>
              <a:ext cx="3352800" cy="459098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FF441F-45BD-0A45-B8F6-36E2D9329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200" y="2286001"/>
              <a:ext cx="4392385" cy="13715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6406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MONOCHROMATIC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EB4C3D-256E-D74A-97BE-B71120FD28EC}"/>
              </a:ext>
            </a:extLst>
          </p:cNvPr>
          <p:cNvGrpSpPr/>
          <p:nvPr/>
        </p:nvGrpSpPr>
        <p:grpSpPr>
          <a:xfrm>
            <a:off x="2135506" y="2407921"/>
            <a:ext cx="8175271" cy="4103915"/>
            <a:chOff x="581025" y="1752600"/>
            <a:chExt cx="8175271" cy="41039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0469C2-FDEC-C248-99EB-5A597E3E5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5" y="1905000"/>
              <a:ext cx="3657600" cy="2743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5B041A-7656-804F-89B6-95E831F72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600"/>
              <a:ext cx="4184296" cy="410391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15DCB9-98CD-7742-9D78-A1BE371A696B}"/>
                </a:ext>
              </a:extLst>
            </p:cNvPr>
            <p:cNvSpPr/>
            <p:nvPr/>
          </p:nvSpPr>
          <p:spPr>
            <a:xfrm>
              <a:off x="5029200" y="44958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4B77DE4-916E-A14D-9058-291CE1D3AA33}"/>
                </a:ext>
              </a:extLst>
            </p:cNvPr>
            <p:cNvSpPr/>
            <p:nvPr/>
          </p:nvSpPr>
          <p:spPr>
            <a:xfrm>
              <a:off x="5132614" y="4610100"/>
              <a:ext cx="685800" cy="685800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E3DC20F-343F-FD42-BE13-A353B91B2E93}"/>
                </a:ext>
              </a:extLst>
            </p:cNvPr>
            <p:cNvCxnSpPr/>
            <p:nvPr/>
          </p:nvCxnSpPr>
          <p:spPr>
            <a:xfrm>
              <a:off x="4038600" y="2590800"/>
              <a:ext cx="1436914" cy="2362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3188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5926-D858-204B-BD44-397ABD07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ANALAGOUS COLORS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3746A-2DDE-C548-AD59-36F3E685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AD5663-ED2B-1346-8745-73CA06A566F8}"/>
              </a:ext>
            </a:extLst>
          </p:cNvPr>
          <p:cNvGrpSpPr/>
          <p:nvPr/>
        </p:nvGrpSpPr>
        <p:grpSpPr>
          <a:xfrm>
            <a:off x="2213610" y="1960880"/>
            <a:ext cx="8070496" cy="4648200"/>
            <a:chOff x="685800" y="1295400"/>
            <a:chExt cx="8070496" cy="46482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537C528-E9EC-4647-B9BE-5B29BEA6D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9" r="3181"/>
            <a:stretch/>
          </p:blipFill>
          <p:spPr bwMode="auto">
            <a:xfrm>
              <a:off x="685800" y="1295400"/>
              <a:ext cx="3352800" cy="463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EA3A3E-DA9D-574C-9C4B-EEA40271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600"/>
              <a:ext cx="4184296" cy="410391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74649B1-EF30-9642-B26F-2F1D24F31494}"/>
                </a:ext>
              </a:extLst>
            </p:cNvPr>
            <p:cNvSpPr/>
            <p:nvPr/>
          </p:nvSpPr>
          <p:spPr>
            <a:xfrm>
              <a:off x="6217833" y="50292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E2746C6-CA9F-AE40-813D-1104C74F56A8}"/>
                </a:ext>
              </a:extLst>
            </p:cNvPr>
            <p:cNvCxnSpPr/>
            <p:nvPr/>
          </p:nvCxnSpPr>
          <p:spPr>
            <a:xfrm>
              <a:off x="2362200" y="4495800"/>
              <a:ext cx="4301948" cy="1066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C10D18-2C2A-2341-B34E-EC5B20D8107B}"/>
                </a:ext>
              </a:extLst>
            </p:cNvPr>
            <p:cNvSpPr/>
            <p:nvPr/>
          </p:nvSpPr>
          <p:spPr>
            <a:xfrm>
              <a:off x="7119987" y="48387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2CDE616-B7C3-1D44-9952-E48AF21B6385}"/>
                </a:ext>
              </a:extLst>
            </p:cNvPr>
            <p:cNvSpPr/>
            <p:nvPr/>
          </p:nvSpPr>
          <p:spPr>
            <a:xfrm>
              <a:off x="7718701" y="41910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7FD2CF6-6181-A64A-BB17-4AEE9DBA9E7A}"/>
                </a:ext>
              </a:extLst>
            </p:cNvPr>
            <p:cNvCxnSpPr/>
            <p:nvPr/>
          </p:nvCxnSpPr>
          <p:spPr>
            <a:xfrm>
              <a:off x="3352800" y="4495800"/>
              <a:ext cx="4213501" cy="800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008FA0C-5CBC-3D49-A5A5-463B55898FEB}"/>
                </a:ext>
              </a:extLst>
            </p:cNvPr>
            <p:cNvCxnSpPr/>
            <p:nvPr/>
          </p:nvCxnSpPr>
          <p:spPr>
            <a:xfrm>
              <a:off x="2667000" y="2743200"/>
              <a:ext cx="5498015" cy="1905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523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5926-D858-204B-BD44-397ABD07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ANALAGOUS COLORS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3746A-2DDE-C548-AD59-36F3E685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039E4D-F603-F84E-93B5-102553E34A33}"/>
              </a:ext>
            </a:extLst>
          </p:cNvPr>
          <p:cNvGrpSpPr/>
          <p:nvPr/>
        </p:nvGrpSpPr>
        <p:grpSpPr>
          <a:xfrm>
            <a:off x="1984552" y="2114954"/>
            <a:ext cx="8222896" cy="4206308"/>
            <a:chOff x="533400" y="1306285"/>
            <a:chExt cx="8222896" cy="42063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5C6502-8F1D-9A46-A7CE-67CD66BDE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320522"/>
              <a:ext cx="3937277" cy="39372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708F1F-98F0-C14E-ACE7-A261FFE6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306285"/>
              <a:ext cx="4184296" cy="4103915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F377AE-3EB3-1941-9B74-AD9300644CE8}"/>
                </a:ext>
              </a:extLst>
            </p:cNvPr>
            <p:cNvSpPr/>
            <p:nvPr/>
          </p:nvSpPr>
          <p:spPr>
            <a:xfrm>
              <a:off x="4684624" y="3781425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8BF8EC-0B7B-E940-B935-CCC2110CECFA}"/>
                </a:ext>
              </a:extLst>
            </p:cNvPr>
            <p:cNvSpPr/>
            <p:nvPr/>
          </p:nvSpPr>
          <p:spPr>
            <a:xfrm>
              <a:off x="5334729" y="4408884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0A797E-B3A5-6B49-8E5C-D9A8ECE2E25E}"/>
                </a:ext>
              </a:extLst>
            </p:cNvPr>
            <p:cNvSpPr/>
            <p:nvPr/>
          </p:nvSpPr>
          <p:spPr>
            <a:xfrm>
              <a:off x="6227358" y="4598193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7AFA313-D651-304F-9D7D-0D5F2A517244}"/>
                </a:ext>
              </a:extLst>
            </p:cNvPr>
            <p:cNvCxnSpPr/>
            <p:nvPr/>
          </p:nvCxnSpPr>
          <p:spPr>
            <a:xfrm>
              <a:off x="2571750" y="4866084"/>
              <a:ext cx="4101922" cy="1893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64ECDBB-5AF0-9A4F-B8DB-42F4CD0DC4F2}"/>
                </a:ext>
              </a:extLst>
            </p:cNvPr>
            <p:cNvCxnSpPr/>
            <p:nvPr/>
          </p:nvCxnSpPr>
          <p:spPr>
            <a:xfrm>
              <a:off x="2209800" y="4502943"/>
              <a:ext cx="3657600" cy="3631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3EF5F51-E09E-A14D-873C-1833ED6EE830}"/>
                </a:ext>
              </a:extLst>
            </p:cNvPr>
            <p:cNvCxnSpPr/>
            <p:nvPr/>
          </p:nvCxnSpPr>
          <p:spPr>
            <a:xfrm>
              <a:off x="1997941" y="4165996"/>
              <a:ext cx="3142522" cy="726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9288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name given to a color.</a:t>
            </a:r>
          </a:p>
          <a:p>
            <a:r>
              <a:rPr lang="en-US" dirty="0"/>
              <a:t>Within a particular hue, a variety of individual colors can be created by changing saturation and brightness.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44" y="2227263"/>
            <a:ext cx="5012762" cy="36337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8297706" y="4114800"/>
            <a:ext cx="730140" cy="16132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01941" y="5691409"/>
            <a:ext cx="1239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Hue on color bar using sliders.</a:t>
            </a:r>
          </a:p>
        </p:txBody>
      </p:sp>
    </p:spTree>
    <p:extLst>
      <p:ext uri="{BB962C8B-B14F-4D97-AF65-F5344CB8AC3E}">
        <p14:creationId xmlns:p14="http://schemas.microsoft.com/office/powerpoint/2010/main" val="163034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SATURATION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amount of hue used in a particular color.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/>
              <a:t>Example:  PURPLE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26</a:t>
            </a:fld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318207" y="3224259"/>
            <a:ext cx="36750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90000" tIns="45000" rIns="90000" bIns="4500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buClrTx/>
              <a:buFontTx/>
              <a:buNone/>
            </a:pPr>
            <a:endParaRPr lang="en-US" altLang="en-US" sz="2400" dirty="0"/>
          </a:p>
          <a:p>
            <a:pPr>
              <a:buClrTx/>
              <a:buFontTx/>
              <a:buNone/>
            </a:pPr>
            <a:r>
              <a:rPr lang="en-US" altLang="en-US" sz="2400" dirty="0"/>
              <a:t>Less saturated with the purple hue.</a:t>
            </a:r>
          </a:p>
          <a:p>
            <a:pPr>
              <a:buClrTx/>
              <a:buFontTx/>
              <a:buNone/>
            </a:pPr>
            <a:endParaRPr lang="en-US" altLang="en-US" sz="2400" dirty="0"/>
          </a:p>
          <a:p>
            <a:pPr>
              <a:buClrTx/>
              <a:buFontTx/>
              <a:buNone/>
            </a:pPr>
            <a:endParaRPr lang="en-US" altLang="en-US" sz="2400" dirty="0"/>
          </a:p>
          <a:p>
            <a:pPr>
              <a:buClrTx/>
              <a:buFontTx/>
              <a:buNone/>
            </a:pPr>
            <a:r>
              <a:rPr lang="en-US" altLang="en-US" sz="2400" dirty="0"/>
              <a:t>More saturated with the purple hue.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083132" y="3227434"/>
            <a:ext cx="1114425" cy="1152525"/>
            <a:chOff x="1976" y="2088"/>
            <a:chExt cx="702" cy="72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48" y="2160"/>
              <a:ext cx="558" cy="582"/>
            </a:xfrm>
            <a:prstGeom prst="rect">
              <a:avLst/>
            </a:prstGeom>
            <a:solidFill>
              <a:srgbClr val="D3A7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2088"/>
              <a:ext cx="702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083132" y="4713334"/>
            <a:ext cx="1114425" cy="1152525"/>
            <a:chOff x="1976" y="3024"/>
            <a:chExt cx="702" cy="726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048" y="3096"/>
              <a:ext cx="558" cy="582"/>
            </a:xfrm>
            <a:prstGeom prst="rect">
              <a:avLst/>
            </a:prstGeom>
            <a:solidFill>
              <a:srgbClr val="8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3024"/>
              <a:ext cx="702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2049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BRIGHTNESS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light or dark a color appears; adding black or white changes a color’s brightness.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/>
              <a:t>Example:  GREEN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27</a:t>
            </a:fld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93377" y="2924494"/>
            <a:ext cx="36750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90000" tIns="45000" rIns="90000" bIns="4500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buClrTx/>
              <a:buFontTx/>
              <a:buNone/>
            </a:pPr>
            <a:endParaRPr lang="en-US" altLang="en-US" sz="2400" dirty="0"/>
          </a:p>
          <a:p>
            <a:pPr>
              <a:buClrTx/>
              <a:buFontTx/>
              <a:buNone/>
            </a:pPr>
            <a:r>
              <a:rPr lang="en-US" altLang="en-US" sz="2400" dirty="0"/>
              <a:t>Bright Green (white added to a green hue).</a:t>
            </a:r>
          </a:p>
          <a:p>
            <a:pPr>
              <a:buClrTx/>
              <a:buFontTx/>
              <a:buNone/>
            </a:pPr>
            <a:endParaRPr lang="en-US" altLang="en-US" sz="2400" dirty="0"/>
          </a:p>
          <a:p>
            <a:pPr>
              <a:buClrTx/>
              <a:buFontTx/>
              <a:buNone/>
            </a:pPr>
            <a:endParaRPr lang="en-US" altLang="en-US" sz="2400" dirty="0"/>
          </a:p>
          <a:p>
            <a:pPr>
              <a:buClrTx/>
              <a:buFontTx/>
              <a:buNone/>
            </a:pPr>
            <a:r>
              <a:rPr lang="en-US" altLang="en-US" sz="2400" dirty="0"/>
              <a:t>Dark Green (black added to green hue).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217001" y="2941960"/>
            <a:ext cx="1182688" cy="1230313"/>
            <a:chOff x="1824" y="2097"/>
            <a:chExt cx="745" cy="775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915" y="2188"/>
              <a:ext cx="563" cy="594"/>
            </a:xfrm>
            <a:prstGeom prst="rect">
              <a:avLst/>
            </a:prstGeom>
            <a:solidFill>
              <a:srgbClr val="72FF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097"/>
              <a:ext cx="745" cy="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217001" y="4413569"/>
            <a:ext cx="1182688" cy="1231900"/>
            <a:chOff x="1824" y="3024"/>
            <a:chExt cx="745" cy="776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915" y="3115"/>
              <a:ext cx="564" cy="594"/>
            </a:xfrm>
            <a:prstGeom prst="rect">
              <a:avLst/>
            </a:prstGeom>
            <a:solidFill>
              <a:srgbClr val="254F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024"/>
              <a:ext cx="745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141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196786-B49D-1042-B774-E6B269D4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7663648" cy="99450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QUESTIONS TO CONSIDER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B5D137-8467-E643-A6A5-07455907B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Why would a designer want to use complimentary colors when creating a logo?</a:t>
            </a:r>
          </a:p>
          <a:p>
            <a:r>
              <a:rPr lang="en-US" sz="2400" dirty="0"/>
              <a:t>Summarize the benefits of using color as a design element.</a:t>
            </a:r>
          </a:p>
          <a:p>
            <a:r>
              <a:rPr lang="en-US" sz="2400" dirty="0"/>
              <a:t>Identify several ways a color scheme can impact a graphic.</a:t>
            </a:r>
          </a:p>
          <a:p>
            <a:r>
              <a:rPr lang="en-US" sz="2400" dirty="0"/>
              <a:t>Contrast the color psychology of black and white and how this affects advertising choices.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4B158-D823-8541-A806-7DF5A226AD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58300" y="5956137"/>
            <a:ext cx="1052510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69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direction to a design.</a:t>
            </a:r>
          </a:p>
          <a:p>
            <a:r>
              <a:rPr lang="en-US" dirty="0"/>
              <a:t>Create movement in a design.</a:t>
            </a:r>
          </a:p>
          <a:p>
            <a:r>
              <a:rPr lang="en-US" dirty="0"/>
              <a:t>Thick lines show importance, thin lines demonstrate quick movement.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00" y="3653725"/>
            <a:ext cx="3508749" cy="1798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1" b="35555"/>
          <a:stretch/>
        </p:blipFill>
        <p:spPr>
          <a:xfrm>
            <a:off x="5981700" y="3987801"/>
            <a:ext cx="4241800" cy="6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0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F90FA3E-29C5-4FF4-8E7C-F402393C4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1EFF75-981B-45D2-8F70-7BCFA2709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18" y="467435"/>
            <a:ext cx="3150659" cy="19580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PART 1: ELEMENTS OF DESIGN</a:t>
            </a:r>
          </a:p>
        </p:txBody>
      </p:sp>
      <p:pic>
        <p:nvPicPr>
          <p:cNvPr id="10" name="Picture Placeholder 10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r="22954" b="2"/>
          <a:stretch/>
        </p:blipFill>
        <p:spPr>
          <a:xfrm>
            <a:off x="4243791" y="638175"/>
            <a:ext cx="3702877" cy="5762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r="2891" b="3"/>
          <a:stretch/>
        </p:blipFill>
        <p:spPr>
          <a:xfrm>
            <a:off x="8036240" y="638175"/>
            <a:ext cx="3702877" cy="57626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D7A56CD-A913-D146-943D-725ADFE68CF8}" type="slidenum">
              <a:rPr lang="en-US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82600" y="2704308"/>
            <a:ext cx="3550557" cy="350599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Color</a:t>
            </a:r>
          </a:p>
          <a:p>
            <a:pPr marL="457200" indent="-457200"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Line</a:t>
            </a:r>
          </a:p>
          <a:p>
            <a:pPr marL="457200" indent="-457200"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Shape</a:t>
            </a:r>
          </a:p>
          <a:p>
            <a:pPr marL="457200" indent="-457200"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Texture</a:t>
            </a:r>
          </a:p>
          <a:p>
            <a:pPr marL="457200" indent="-457200"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Watch this video on </a:t>
            </a:r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Fundamentals of Design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Courier New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0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97914" y="2311082"/>
            <a:ext cx="6034405" cy="3373437"/>
            <a:chOff x="320675" y="2112963"/>
            <a:chExt cx="5164138" cy="2589212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608013" y="2112963"/>
              <a:ext cx="1587" cy="86995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735013" y="2112963"/>
              <a:ext cx="1587" cy="86995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862013" y="2112963"/>
              <a:ext cx="1587" cy="86995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989013" y="2112963"/>
              <a:ext cx="1587" cy="86995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1116013" y="2112963"/>
              <a:ext cx="1587" cy="86995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320675" y="4022725"/>
              <a:ext cx="431800" cy="64770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582613" y="4029075"/>
              <a:ext cx="395287" cy="590550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854075" y="4033838"/>
              <a:ext cx="341313" cy="509587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781550" y="2236788"/>
              <a:ext cx="703263" cy="1587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4781550" y="2389188"/>
              <a:ext cx="703263" cy="1587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781550" y="2541588"/>
              <a:ext cx="703263" cy="1587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4781550" y="2693988"/>
              <a:ext cx="703263" cy="1587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4781550" y="2846388"/>
              <a:ext cx="703263" cy="1587"/>
            </a:xfrm>
            <a:prstGeom prst="line">
              <a:avLst/>
            </a:pr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 noChangeArrowheads="1"/>
            </p:cNvSpPr>
            <p:nvPr/>
          </p:nvSpPr>
          <p:spPr bwMode="auto">
            <a:xfrm rot="17580000">
              <a:off x="4643438" y="3900488"/>
              <a:ext cx="825500" cy="533400"/>
            </a:xfrm>
            <a:custGeom>
              <a:avLst/>
              <a:gdLst>
                <a:gd name="G0" fmla="+- 9817 0 0"/>
                <a:gd name="G1" fmla="+- 9817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T0" fmla="*/ 0 w 21600"/>
                <a:gd name="T1" fmla="+- 0 9817 5731"/>
                <a:gd name="T2" fmla="*/ 9817 h 10871"/>
                <a:gd name="T3" fmla="*/ 9274 w 21600"/>
                <a:gd name="T4" fmla="+- 0 10800 5731"/>
                <a:gd name="T5" fmla="*/ 10800 h 10871"/>
                <a:gd name="T6" fmla="*/ 21600 w 21600"/>
                <a:gd name="T7" fmla="+- 0 12970 5731"/>
                <a:gd name="T8" fmla="*/ 12970 h 10871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</a:cxnLst>
              <a:rect l="0" t="0" r="r" b="b"/>
              <a:pathLst>
                <a:path w="21600" h="10871">
                  <a:moveTo>
                    <a:pt x="0" y="4086"/>
                  </a:moveTo>
                  <a:cubicBezTo>
                    <a:pt x="0" y="4086"/>
                    <a:pt x="5917" y="-5731"/>
                    <a:pt x="9274" y="5069"/>
                  </a:cubicBezTo>
                  <a:cubicBezTo>
                    <a:pt x="12631" y="15869"/>
                    <a:pt x="20672" y="8525"/>
                    <a:pt x="21600" y="7239"/>
                  </a:cubicBezTo>
                </a:path>
              </a:pathLst>
            </a:cu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 noChangeArrowheads="1"/>
            </p:cNvSpPr>
            <p:nvPr/>
          </p:nvSpPr>
          <p:spPr bwMode="auto">
            <a:xfrm rot="17580000">
              <a:off x="4800600" y="4022725"/>
              <a:ext cx="825500" cy="533400"/>
            </a:xfrm>
            <a:custGeom>
              <a:avLst/>
              <a:gdLst>
                <a:gd name="G0" fmla="+- 9817 0 0"/>
                <a:gd name="G1" fmla="+- 9817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T0" fmla="*/ 0 w 21600"/>
                <a:gd name="T1" fmla="+- 0 9817 5731"/>
                <a:gd name="T2" fmla="*/ 9817 h 10871"/>
                <a:gd name="T3" fmla="*/ 9274 w 21600"/>
                <a:gd name="T4" fmla="+- 0 10800 5731"/>
                <a:gd name="T5" fmla="*/ 10800 h 10871"/>
                <a:gd name="T6" fmla="*/ 21600 w 21600"/>
                <a:gd name="T7" fmla="+- 0 12970 5731"/>
                <a:gd name="T8" fmla="*/ 12970 h 10871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</a:cxnLst>
              <a:rect l="0" t="0" r="r" b="b"/>
              <a:pathLst>
                <a:path w="21600" h="10871">
                  <a:moveTo>
                    <a:pt x="0" y="4086"/>
                  </a:moveTo>
                  <a:cubicBezTo>
                    <a:pt x="0" y="4086"/>
                    <a:pt x="5917" y="-5731"/>
                    <a:pt x="9274" y="5069"/>
                  </a:cubicBezTo>
                  <a:cubicBezTo>
                    <a:pt x="12631" y="15869"/>
                    <a:pt x="20672" y="8525"/>
                    <a:pt x="21600" y="7239"/>
                  </a:cubicBezTo>
                </a:path>
              </a:pathLst>
            </a:custGeom>
            <a:noFill/>
            <a:ln w="25560" cap="flat">
              <a:solidFill>
                <a:srgbClr val="4961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Rectangle 5"/>
          <p:cNvSpPr txBox="1">
            <a:spLocks noChangeArrowheads="1"/>
          </p:cNvSpPr>
          <p:nvPr/>
        </p:nvSpPr>
        <p:spPr>
          <a:xfrm>
            <a:off x="2016125" y="2094548"/>
            <a:ext cx="3181350" cy="4519612"/>
          </a:xfrm>
          <a:prstGeom prst="rect">
            <a:avLst/>
          </a:prstGeom>
          <a:ln/>
        </p:spPr>
        <p:txBody>
          <a:bodyPr vert="horz" lIns="91440" tIns="13068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VERTICAL LINES</a:t>
            </a: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-carry eye up and down</a:t>
            </a: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-convey a feeling of awe</a:t>
            </a: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or challenge</a:t>
            </a: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endParaRPr lang="en-US" altLang="en-US" sz="2200" b="0" dirty="0">
              <a:latin typeface="Calibri" charset="0"/>
            </a:endParaRP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DIAGONAL LINES</a:t>
            </a: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-slanted</a:t>
            </a:r>
          </a:p>
          <a:p>
            <a:pPr marL="338138" indent="-317500">
              <a:lnSpc>
                <a:spcPct val="100000"/>
              </a:lnSpc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b="0" dirty="0">
                <a:latin typeface="Calibri" charset="0"/>
              </a:rPr>
              <a:t>-add interest to a design</a:t>
            </a:r>
          </a:p>
        </p:txBody>
      </p:sp>
      <p:sp>
        <p:nvSpPr>
          <p:cNvPr id="40" name="Rectangle 6"/>
          <p:cNvSpPr txBox="1">
            <a:spLocks noChangeArrowheads="1"/>
          </p:cNvSpPr>
          <p:nvPr/>
        </p:nvSpPr>
        <p:spPr>
          <a:xfrm>
            <a:off x="7489378" y="2270164"/>
            <a:ext cx="3101975" cy="4519612"/>
          </a:xfrm>
          <a:prstGeom prst="rect">
            <a:avLst/>
          </a:prstGeom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indent="-317500"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HORIZONTAL LINES</a:t>
            </a:r>
          </a:p>
          <a:p>
            <a:pPr marL="338138" indent="-317500">
              <a:lnSpc>
                <a:spcPct val="100000"/>
              </a:lnSpc>
              <a:spcBef>
                <a:spcPts val="0"/>
              </a:spcBef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-carry eye left and right</a:t>
            </a:r>
          </a:p>
          <a:p>
            <a:pPr marL="338138" indent="-317500">
              <a:lnSpc>
                <a:spcPct val="100000"/>
              </a:lnSpc>
              <a:spcBef>
                <a:spcPts val="0"/>
              </a:spcBef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-convey a feeling of calm or peacefulness</a:t>
            </a:r>
          </a:p>
          <a:p>
            <a:pPr marL="338138" indent="-317500"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endParaRPr lang="en-US" altLang="en-US" sz="2200" dirty="0"/>
          </a:p>
          <a:p>
            <a:pPr marL="338138" indent="-317500"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CURVED LINES</a:t>
            </a:r>
          </a:p>
          <a:p>
            <a:pPr marL="338138" indent="-317500">
              <a:lnSpc>
                <a:spcPct val="100000"/>
              </a:lnSpc>
              <a:spcBef>
                <a:spcPts val="0"/>
              </a:spcBef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-gently bent</a:t>
            </a:r>
          </a:p>
          <a:p>
            <a:pPr marL="338138" indent="-317500">
              <a:lnSpc>
                <a:spcPct val="100000"/>
              </a:lnSpc>
              <a:spcBef>
                <a:spcPts val="0"/>
              </a:spcBef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-give a soft, relaxed </a:t>
            </a:r>
          </a:p>
          <a:p>
            <a:pPr marL="338138" indent="-317500">
              <a:lnSpc>
                <a:spcPct val="100000"/>
              </a:lnSpc>
              <a:spcBef>
                <a:spcPts val="0"/>
              </a:spcBef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altLang="en-US" sz="2200" dirty="0"/>
              <a:t>feel to a design</a:t>
            </a:r>
          </a:p>
          <a:p>
            <a:pPr marL="338138" indent="-334963"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5271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BD08A-47F7-8544-9BCC-24C1F3FE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203642"/>
            <a:ext cx="7366000" cy="49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E08BE-3918-9440-B05B-0BAEE0954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10837" r="13450" b="10839"/>
          <a:stretch/>
        </p:blipFill>
        <p:spPr>
          <a:xfrm>
            <a:off x="5993189" y="1104900"/>
            <a:ext cx="3948113" cy="5426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A3DBD-8467-E44D-9195-B24E7356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848" y="1104900"/>
            <a:ext cx="3833203" cy="5426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2520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AE260-9637-CE4B-ABCA-E2C69A08E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4" y="1126663"/>
            <a:ext cx="3882474" cy="5534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69865-587E-804C-9559-EA4A99F8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111" y="1194394"/>
            <a:ext cx="3882474" cy="5455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11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form of an object.</a:t>
            </a:r>
          </a:p>
          <a:p>
            <a:r>
              <a:rPr lang="en-US" dirty="0"/>
              <a:t>When lines enclose a space.</a:t>
            </a:r>
          </a:p>
          <a:p>
            <a:r>
              <a:rPr lang="en-US" dirty="0"/>
              <a:t>Can be used to help identify objects:</a:t>
            </a:r>
          </a:p>
          <a:p>
            <a:pPr lvl="1"/>
            <a:r>
              <a:rPr lang="en-US" dirty="0"/>
              <a:t>Example : circle = sun, oval = egg</a:t>
            </a:r>
          </a:p>
          <a:p>
            <a:r>
              <a:rPr lang="en-US" dirty="0"/>
              <a:t>Three basic shape types: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34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0FD7EC-55A1-8348-8EF6-18DE5465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746" y="4586288"/>
            <a:ext cx="1772761" cy="1853301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Circle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EE418-45E7-F34C-9C5E-01089ABE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9165" y="4586287"/>
            <a:ext cx="1772761" cy="185330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Square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B86CF5CD-25F6-EC4B-AB46-43CFB357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84" y="4541387"/>
            <a:ext cx="1772761" cy="1853301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2976926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B9CD6-F16E-994E-BFA6-BB247F02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384" y="1148974"/>
            <a:ext cx="4165916" cy="5554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BDF9B-770C-594F-B1D6-02A80C7EF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168399"/>
            <a:ext cx="3584892" cy="5543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917C0-F4B0-FB46-822E-BEA5EC03463C}"/>
              </a:ext>
            </a:extLst>
          </p:cNvPr>
          <p:cNvSpPr txBox="1"/>
          <p:nvPr/>
        </p:nvSpPr>
        <p:spPr>
          <a:xfrm>
            <a:off x="1157288" y="1586189"/>
            <a:ext cx="935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This one uses Lines too!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0F2AE62-7F97-2E4E-821E-C746A1070A21}"/>
              </a:ext>
            </a:extLst>
          </p:cNvPr>
          <p:cNvSpPr/>
          <p:nvPr/>
        </p:nvSpPr>
        <p:spPr>
          <a:xfrm>
            <a:off x="1157288" y="3425410"/>
            <a:ext cx="93567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05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6A504-A761-AE40-AF95-7C1A937F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66" y="1168399"/>
            <a:ext cx="3712240" cy="5446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4E709-9E3C-F942-B962-8E5FE3F2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056" y="1114425"/>
            <a:ext cx="3386138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85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496BD-1DDA-6848-B2F5-5C0D10C6E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9" t="9584" r="8686" b="54474"/>
          <a:stretch/>
        </p:blipFill>
        <p:spPr>
          <a:xfrm>
            <a:off x="1709738" y="1590939"/>
            <a:ext cx="8485714" cy="36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BC7C3-83AD-764F-926A-2895A7799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60" y="1168401"/>
            <a:ext cx="5561012" cy="5561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42389-F145-7D4B-8934-4C38AE30A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3" t="9180" r="12057" b="9536"/>
          <a:stretch/>
        </p:blipFill>
        <p:spPr>
          <a:xfrm>
            <a:off x="7178677" y="1168399"/>
            <a:ext cx="3822698" cy="544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5114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Combination of dots, lines, and colors used create the illusion of a surface appearance.</a:t>
            </a:r>
          </a:p>
          <a:p>
            <a:r>
              <a:rPr lang="en-US" dirty="0"/>
              <a:t>Adds depth and dimension to a design.</a:t>
            </a:r>
          </a:p>
          <a:p>
            <a:r>
              <a:rPr lang="en-US" dirty="0"/>
              <a:t>Look and “feel” of a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/>
          <a:stretch/>
        </p:blipFill>
        <p:spPr bwMode="auto">
          <a:xfrm>
            <a:off x="1793874" y="4089716"/>
            <a:ext cx="2149815" cy="172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0"/>
          <a:stretch/>
        </p:blipFill>
        <p:spPr bwMode="auto">
          <a:xfrm>
            <a:off x="3849687" y="4079877"/>
            <a:ext cx="2135188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074110"/>
            <a:ext cx="2327164" cy="173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74"/>
          <a:stretch/>
        </p:blipFill>
        <p:spPr bwMode="auto">
          <a:xfrm>
            <a:off x="8034336" y="4067176"/>
            <a:ext cx="1951038" cy="17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141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92" y="2592256"/>
            <a:ext cx="11029615" cy="3266543"/>
          </a:xfrm>
        </p:spPr>
        <p:txBody>
          <a:bodyPr/>
          <a:lstStyle/>
          <a:p>
            <a:r>
              <a:rPr lang="en-US" dirty="0"/>
              <a:t>Helps identify objects in a design.</a:t>
            </a:r>
          </a:p>
          <a:p>
            <a:r>
              <a:rPr lang="en-US" dirty="0"/>
              <a:t>Creates visual flow in a design.</a:t>
            </a:r>
          </a:p>
          <a:p>
            <a:r>
              <a:rPr lang="en-US" dirty="0"/>
              <a:t>Communicates feelings and moods to the audience or viewer.</a:t>
            </a:r>
          </a:p>
          <a:p>
            <a:r>
              <a:rPr lang="en-US" dirty="0"/>
              <a:t>Consists of hue, saturation, and brightness.</a:t>
            </a:r>
          </a:p>
          <a:p>
            <a:r>
              <a:rPr lang="en-US" dirty="0"/>
              <a:t>Watch this video on </a:t>
            </a:r>
            <a:r>
              <a:rPr lang="en-US" dirty="0">
                <a:hlinkClick r:id="rId2"/>
              </a:rPr>
              <a:t>Color Basics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667"/>
          <a:stretch/>
        </p:blipFill>
        <p:spPr>
          <a:xfrm>
            <a:off x="4752808" y="839656"/>
            <a:ext cx="6858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81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TEXTURE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5CD53-CFBB-E449-93E2-142DB3B2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152061"/>
            <a:ext cx="3947665" cy="5591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DA66C-45C0-B14E-BB00-F5D5E36E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2062"/>
            <a:ext cx="3947664" cy="55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8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TEXTURE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BF031-6467-794F-B159-69E99F475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342" y="1164005"/>
            <a:ext cx="3745653" cy="497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FC45E-4BFF-8D46-91BA-59121E925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2" t="4170" r="6748" b="15676"/>
          <a:stretch/>
        </p:blipFill>
        <p:spPr>
          <a:xfrm>
            <a:off x="6563685" y="1168401"/>
            <a:ext cx="3139115" cy="49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6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52BC-4444-0240-9D13-A234C6D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D6AB9-517F-1C4B-B499-CBABA317A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4 or 5 examples of textures found in nature a designer could use.</a:t>
            </a:r>
          </a:p>
          <a:p>
            <a:r>
              <a:rPr lang="en-US" dirty="0"/>
              <a:t>When would a circle be a preferred shape to a square or triangle?</a:t>
            </a:r>
          </a:p>
          <a:p>
            <a:r>
              <a:rPr lang="en-US" dirty="0"/>
              <a:t>How do lines differ from shapes in graphic design?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E46B1-3446-684F-A2F6-3FD2739CF8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8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PRINCIPLES OF DESIGN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Proportion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Balance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Rhythm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Emphasis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Unity/Harmony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43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7" y="1868488"/>
            <a:ext cx="4356522" cy="4689474"/>
          </a:xfrm>
        </p:spPr>
      </p:pic>
    </p:spTree>
    <p:extLst>
      <p:ext uri="{BB962C8B-B14F-4D97-AF65-F5344CB8AC3E}">
        <p14:creationId xmlns:p14="http://schemas.microsoft.com/office/powerpoint/2010/main" val="148153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size relationship between components of a design.</a:t>
            </a:r>
          </a:p>
          <a:p>
            <a:r>
              <a:rPr lang="en-US" sz="2800" dirty="0"/>
              <a:t>Proportion can be:  </a:t>
            </a:r>
          </a:p>
          <a:p>
            <a:pPr lvl="1"/>
            <a:r>
              <a:rPr lang="en-US" sz="2400" dirty="0"/>
              <a:t>Between one component of a design and another component .</a:t>
            </a:r>
          </a:p>
          <a:p>
            <a:pPr marL="0" indent="0">
              <a:buNone/>
            </a:pPr>
            <a:r>
              <a:rPr lang="en-US" sz="2800" dirty="0"/>
              <a:t>	OR</a:t>
            </a:r>
          </a:p>
          <a:p>
            <a:pPr lvl="1"/>
            <a:r>
              <a:rPr lang="en-US" sz="2400" dirty="0"/>
              <a:t>Between a component and the design as a whole.</a:t>
            </a:r>
          </a:p>
          <a:p>
            <a:r>
              <a:rPr lang="en-US" sz="2800" dirty="0"/>
              <a:t>Good proportion adds harmony, symmetry, or balance among the parts of a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06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INFORMAL BALANCE</a:t>
            </a:r>
          </a:p>
          <a:p>
            <a:r>
              <a:rPr lang="en-US" dirty="0"/>
              <a:t>Also known as asymmetrical balance.</a:t>
            </a:r>
          </a:p>
          <a:p>
            <a:r>
              <a:rPr lang="en-US" dirty="0"/>
              <a:t>Both sides of the design are not equal, but are still balanced.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FORMAL BALANCE</a:t>
            </a:r>
          </a:p>
          <a:p>
            <a:r>
              <a:rPr lang="en-US" dirty="0"/>
              <a:t>Also known as symmetrical balance.</a:t>
            </a:r>
          </a:p>
          <a:p>
            <a:r>
              <a:rPr lang="en-US" dirty="0"/>
              <a:t>Design is exactly equal on both sides.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2388" y="1048444"/>
            <a:ext cx="7899400" cy="76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How design elements are arranged either horizontally or vertically on the canvas.</a:t>
            </a:r>
          </a:p>
        </p:txBody>
      </p:sp>
    </p:spTree>
    <p:extLst>
      <p:ext uri="{BB962C8B-B14F-4D97-AF65-F5344CB8AC3E}">
        <p14:creationId xmlns:p14="http://schemas.microsoft.com/office/powerpoint/2010/main" val="4072707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SYMMETRICAL BALANCE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46</a:t>
            </a:fld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 rot="5400000">
            <a:off x="76939" y="2700296"/>
            <a:ext cx="4729016" cy="3251200"/>
            <a:chOff x="2362200" y="3276600"/>
            <a:chExt cx="2901042" cy="1905000"/>
          </a:xfrm>
        </p:grpSpPr>
        <p:sp>
          <p:nvSpPr>
            <p:cNvPr id="7" name="Rectangle 6"/>
            <p:cNvSpPr/>
            <p:nvPr/>
          </p:nvSpPr>
          <p:spPr>
            <a:xfrm>
              <a:off x="2362200" y="3276600"/>
              <a:ext cx="2896278" cy="1905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90854" y="3657600"/>
              <a:ext cx="2438971" cy="121920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9" name="Right Triangle 8"/>
            <p:cNvSpPr/>
            <p:nvPr/>
          </p:nvSpPr>
          <p:spPr>
            <a:xfrm rot="5400000">
              <a:off x="2324136" y="3314664"/>
              <a:ext cx="381000" cy="304871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0" name="Right Triangle 9"/>
            <p:cNvSpPr/>
            <p:nvPr/>
          </p:nvSpPr>
          <p:spPr>
            <a:xfrm rot="16200000">
              <a:off x="4915542" y="4838664"/>
              <a:ext cx="381000" cy="304871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0800000">
              <a:off x="4882153" y="3281363"/>
              <a:ext cx="381089" cy="3048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>
              <a:off x="2362200" y="4876800"/>
              <a:ext cx="381089" cy="3048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6200000" flipH="1">
              <a:off x="2875302" y="4230688"/>
              <a:ext cx="1866900" cy="0"/>
            </a:xfrm>
            <a:prstGeom prst="lin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 flipH="1">
              <a:off x="2386019" y="4229100"/>
              <a:ext cx="2862932" cy="1588"/>
            </a:xfrm>
            <a:prstGeom prst="lin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646866" y="2146300"/>
            <a:ext cx="3899409" cy="2565400"/>
            <a:chOff x="5867400" y="4114800"/>
            <a:chExt cx="2895600" cy="1905000"/>
          </a:xfrm>
        </p:grpSpPr>
        <p:sp>
          <p:nvSpPr>
            <p:cNvPr id="16" name="Rectangle 15"/>
            <p:cNvSpPr/>
            <p:nvPr/>
          </p:nvSpPr>
          <p:spPr>
            <a:xfrm>
              <a:off x="5867400" y="4114800"/>
              <a:ext cx="2895600" cy="1905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000" y="5410200"/>
              <a:ext cx="11430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6000" y="4876800"/>
              <a:ext cx="11430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96000" y="4343400"/>
              <a:ext cx="11430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91400" y="4343400"/>
              <a:ext cx="1143000" cy="14478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6782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ASYMMETRICAL BALANCE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70427" y="1913101"/>
            <a:ext cx="3458609" cy="4778213"/>
            <a:chOff x="4910164" y="1432893"/>
            <a:chExt cx="3458609" cy="4778213"/>
          </a:xfrm>
        </p:grpSpPr>
        <p:sp>
          <p:nvSpPr>
            <p:cNvPr id="7" name="Rectangle 6"/>
            <p:cNvSpPr/>
            <p:nvPr/>
          </p:nvSpPr>
          <p:spPr bwMode="auto">
            <a:xfrm>
              <a:off x="4910164" y="1435321"/>
              <a:ext cx="3448953" cy="4775785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466447" y="2321525"/>
              <a:ext cx="2447644" cy="2563920"/>
            </a:xfrm>
            <a:prstGeom prst="ellipse">
              <a:avLst/>
            </a:prstGeom>
            <a:solidFill>
              <a:srgbClr val="AA9A76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910164" y="1432893"/>
              <a:ext cx="1001309" cy="4778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ight Triangle 9"/>
            <p:cNvSpPr/>
            <p:nvPr/>
          </p:nvSpPr>
          <p:spPr bwMode="auto">
            <a:xfrm>
              <a:off x="5911473" y="3639904"/>
              <a:ext cx="1668848" cy="256392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rot="16200000" flipH="1">
              <a:off x="4427360" y="2060889"/>
              <a:ext cx="4545130" cy="3337697"/>
            </a:xfrm>
            <a:prstGeom prst="line">
              <a:avLst/>
            </a:prstGeom>
            <a:ln>
              <a:solidFill>
                <a:srgbClr val="D348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16200000" flipH="1">
              <a:off x="4318746" y="2291330"/>
              <a:ext cx="4428588" cy="3226440"/>
            </a:xfrm>
            <a:prstGeom prst="line">
              <a:avLst/>
            </a:prstGeom>
            <a:ln>
              <a:solidFill>
                <a:srgbClr val="D348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rot="16200000" flipH="1">
              <a:off x="4358023" y="2712936"/>
              <a:ext cx="4127521" cy="2781414"/>
            </a:xfrm>
            <a:prstGeom prst="line">
              <a:avLst/>
            </a:prstGeom>
            <a:ln>
              <a:solidFill>
                <a:srgbClr val="D348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912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Formal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BD510-8993-2C46-9AC4-CEE99F22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354121"/>
            <a:ext cx="3831453" cy="523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77677-2A83-5244-AF40-73A0B877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477" y="646740"/>
            <a:ext cx="3165148" cy="608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6528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Formal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A8659-905A-5742-BC96-6CD6A01F7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52" y="1727302"/>
            <a:ext cx="5444463" cy="408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E4D15-A908-B248-AE7C-772593B65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25" y="817036"/>
            <a:ext cx="3083484" cy="5906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347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477103"/>
          </a:xfrm>
        </p:spPr>
        <p:txBody>
          <a:bodyPr>
            <a:normAutofit/>
          </a:bodyPr>
          <a:lstStyle/>
          <a:p>
            <a:r>
              <a:rPr lang="en-US" sz="2200" dirty="0"/>
              <a:t>Particular colors in a design can communicate certain moods and feelings to the audience.</a:t>
            </a:r>
          </a:p>
          <a:p>
            <a:r>
              <a:rPr lang="en-US" sz="2200" dirty="0"/>
              <a:t>Watch this video on </a:t>
            </a:r>
            <a:r>
              <a:rPr lang="en-US" sz="2200" dirty="0">
                <a:hlinkClick r:id="rId2"/>
              </a:rPr>
              <a:t>Color Theory</a:t>
            </a:r>
            <a:r>
              <a:rPr lang="en-US" sz="2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5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11400" y="3313850"/>
            <a:ext cx="7747000" cy="3111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466340" y="3542450"/>
            <a:ext cx="7310438" cy="2687638"/>
            <a:chOff x="392" y="2000"/>
            <a:chExt cx="4605" cy="1693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08" y="2000"/>
              <a:ext cx="171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rgbClr val="A40800"/>
                  </a:solidFill>
                  <a:latin typeface="Arial Bold" charset="0"/>
                  <a:ea typeface="Arial Bold" charset="0"/>
                  <a:cs typeface="Arial Bold" charset="0"/>
                </a:rPr>
                <a:t>RED </a:t>
              </a:r>
              <a:r>
                <a:rPr lang="en-US" altLang="en-US" dirty="0">
                  <a:solidFill>
                    <a:srgbClr val="A40800"/>
                  </a:solidFill>
                  <a:ea typeface="Arial" charset="0"/>
                  <a:cs typeface="Arial" charset="0"/>
                </a:rPr>
                <a:t>- excitement, anger, 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rgbClr val="A40800"/>
                  </a:solidFill>
                  <a:ea typeface="Arial" charset="0"/>
                  <a:cs typeface="Arial" charset="0"/>
                </a:rPr>
                <a:t>           danger, love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92" y="2448"/>
              <a:ext cx="157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rgbClr val="003DCC"/>
                  </a:solidFill>
                  <a:latin typeface="Arial Bold" charset="0"/>
                  <a:ea typeface="Arial Bold" charset="0"/>
                  <a:cs typeface="Arial Bold" charset="0"/>
                </a:rPr>
                <a:t>BLUE </a:t>
              </a:r>
              <a:r>
                <a:rPr lang="en-US" altLang="en-US" dirty="0">
                  <a:solidFill>
                    <a:srgbClr val="003DCC"/>
                  </a:solidFill>
                  <a:ea typeface="Arial" charset="0"/>
                  <a:cs typeface="Arial" charset="0"/>
                </a:rPr>
                <a:t>- calm, sadness, 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rgbClr val="003DCC"/>
                  </a:solidFill>
                  <a:ea typeface="Arial" charset="0"/>
                  <a:cs typeface="Arial" charset="0"/>
                </a:rPr>
                <a:t>             serenity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08" y="3344"/>
              <a:ext cx="21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>
                  <a:solidFill>
                    <a:srgbClr val="F3EB00"/>
                  </a:solidFill>
                  <a:latin typeface="Arial Bold" charset="0"/>
                  <a:ea typeface="Arial Bold" charset="0"/>
                  <a:cs typeface="Arial Bold" charset="0"/>
                </a:rPr>
                <a:t>YELLOW </a:t>
              </a:r>
              <a:r>
                <a:rPr lang="en-US" altLang="en-US">
                  <a:solidFill>
                    <a:srgbClr val="F3EB00"/>
                  </a:solidFill>
                  <a:ea typeface="Arial" charset="0"/>
                  <a:cs typeface="Arial" charset="0"/>
                </a:rPr>
                <a:t>- cowardice, sympathy 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>
                  <a:solidFill>
                    <a:srgbClr val="F3EB00"/>
                  </a:solidFill>
                  <a:ea typeface="Arial" charset="0"/>
                  <a:cs typeface="Arial" charset="0"/>
                </a:rPr>
                <a:t>                   cheerfulness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072" y="2000"/>
              <a:ext cx="192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>
                  <a:solidFill>
                    <a:srgbClr val="FD9A00"/>
                  </a:solidFill>
                  <a:latin typeface="Arial Bold" charset="0"/>
                  <a:ea typeface="Arial Bold" charset="0"/>
                  <a:cs typeface="Arial Bold" charset="0"/>
                </a:rPr>
                <a:t>ORANGE </a:t>
              </a:r>
              <a:r>
                <a:rPr lang="en-US" altLang="en-US">
                  <a:solidFill>
                    <a:srgbClr val="FD9A00"/>
                  </a:solidFill>
                  <a:ea typeface="Arial" charset="0"/>
                  <a:cs typeface="Arial" charset="0"/>
                </a:rPr>
                <a:t>- liveliness, energy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>
                  <a:solidFill>
                    <a:srgbClr val="FD9A00"/>
                  </a:solidFill>
                  <a:ea typeface="Arial" charset="0"/>
                  <a:cs typeface="Arial" charset="0"/>
                </a:rPr>
                <a:t>                   warmth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072" y="2448"/>
              <a:ext cx="168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rgbClr val="8500AF"/>
                  </a:solidFill>
                  <a:latin typeface="Arial Bold" charset="0"/>
                  <a:ea typeface="Arial Bold" charset="0"/>
                  <a:cs typeface="Arial Bold" charset="0"/>
                </a:rPr>
                <a:t>PURPLE </a:t>
              </a:r>
              <a:r>
                <a:rPr lang="en-US" altLang="en-US" dirty="0">
                  <a:solidFill>
                    <a:srgbClr val="8500AF"/>
                  </a:solidFill>
                  <a:ea typeface="Arial" charset="0"/>
                  <a:cs typeface="Arial" charset="0"/>
                </a:rPr>
                <a:t>- royalty, dignity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rgbClr val="8500AF"/>
                  </a:solidFill>
                  <a:ea typeface="Arial" charset="0"/>
                  <a:cs typeface="Arial" charset="0"/>
                </a:rPr>
                <a:t>                  mystery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072" y="2896"/>
              <a:ext cx="182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>
                  <a:solidFill>
                    <a:srgbClr val="3A3A76"/>
                  </a:solidFill>
                  <a:latin typeface="Arial Bold" charset="0"/>
                  <a:ea typeface="Arial Bold" charset="0"/>
                  <a:cs typeface="Arial Bold" charset="0"/>
                </a:rPr>
                <a:t>BLACK </a:t>
              </a:r>
              <a:r>
                <a:rPr lang="en-US" altLang="en-US">
                  <a:solidFill>
                    <a:srgbClr val="3A3A76"/>
                  </a:solidFill>
                  <a:ea typeface="Arial" charset="0"/>
                  <a:cs typeface="Arial" charset="0"/>
                </a:rPr>
                <a:t>- mourning, despair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>
                  <a:solidFill>
                    <a:srgbClr val="3A3A76"/>
                  </a:solidFill>
                  <a:ea typeface="Arial" charset="0"/>
                  <a:cs typeface="Arial" charset="0"/>
                </a:rPr>
                <a:t>                sophistication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072" y="3344"/>
              <a:ext cx="177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</a:rPr>
                <a:t>WHITE </a:t>
              </a:r>
              <a:r>
                <a:rPr lang="en-US" altLang="en-US" dirty="0">
                  <a:solidFill>
                    <a:schemeClr val="bg1"/>
                  </a:solidFill>
                  <a:ea typeface="Arial" charset="0"/>
                  <a:cs typeface="Arial" charset="0"/>
                </a:rPr>
                <a:t>- innocence, purity,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              faith</a:t>
              </a:r>
            </a:p>
          </p:txBody>
        </p:sp>
      </p:grp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2430780" y="5027504"/>
            <a:ext cx="2444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dirty="0">
                <a:solidFill>
                  <a:srgbClr val="558E28"/>
                </a:solidFill>
                <a:latin typeface="Arial Bold" charset="0"/>
                <a:ea typeface="Arial Bold" charset="0"/>
                <a:cs typeface="Arial Bold" charset="0"/>
              </a:rPr>
              <a:t>GREEN </a:t>
            </a:r>
            <a:r>
              <a:rPr lang="en-US" altLang="en-US" dirty="0">
                <a:solidFill>
                  <a:srgbClr val="558E28"/>
                </a:solidFill>
                <a:ea typeface="Arial" charset="0"/>
                <a:cs typeface="Arial" charset="0"/>
              </a:rPr>
              <a:t>- envy, luck,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dirty="0">
                <a:solidFill>
                  <a:srgbClr val="558E28"/>
                </a:solidFill>
                <a:ea typeface="Arial" charset="0"/>
                <a:cs typeface="Arial" charset="0"/>
              </a:rPr>
              <a:t>                peacefulness</a:t>
            </a:r>
          </a:p>
        </p:txBody>
      </p:sp>
    </p:spTree>
    <p:extLst>
      <p:ext uri="{BB962C8B-B14F-4D97-AF65-F5344CB8AC3E}">
        <p14:creationId xmlns:p14="http://schemas.microsoft.com/office/powerpoint/2010/main" val="3807699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Formal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89C40-662A-6845-A1F8-66EF38C1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8" t="2451" r="10215" b="1875"/>
          <a:stretch/>
        </p:blipFill>
        <p:spPr>
          <a:xfrm>
            <a:off x="2162904" y="1168401"/>
            <a:ext cx="3933097" cy="5546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E445B1-DA18-0D48-83B2-5C95F152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65" y="1396999"/>
            <a:ext cx="492442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0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Informal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26829-2021-CD44-81E0-AE8A480A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91" y="1168400"/>
            <a:ext cx="3667847" cy="550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8A48B-F524-3E48-85B8-E3D805C33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928" y="1168399"/>
            <a:ext cx="3892297" cy="550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5425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Informal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 descr="informal balance 11.tiff">
            <a:extLst>
              <a:ext uri="{FF2B5EF4-FFF2-40B4-BE49-F238E27FC236}">
                <a16:creationId xmlns:a16="http://schemas.microsoft.com/office/drawing/2014/main" id="{AC2F7A48-D2E1-0949-A84B-091F82045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784" y="1587010"/>
            <a:ext cx="6584593" cy="4363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AFFB5-4DF0-5C43-9CF8-89F464F68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638" y="755934"/>
            <a:ext cx="3252712" cy="519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0688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RHYTHM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Courier New" charset="0"/>
              <a:buChar char="o"/>
            </a:pPr>
            <a:r>
              <a:rPr lang="en-US" dirty="0"/>
              <a:t>Creating the feeling of movement in a design.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/>
              <a:t>Generated through the repetition of lines, colors, shapes, and textures.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53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003583" y="2123315"/>
            <a:ext cx="2984158" cy="4022432"/>
            <a:chOff x="2562386" y="3128074"/>
            <a:chExt cx="2438400" cy="3352800"/>
          </a:xfrm>
        </p:grpSpPr>
        <p:sp>
          <p:nvSpPr>
            <p:cNvPr id="7" name="Rectangle 6"/>
            <p:cNvSpPr/>
            <p:nvPr/>
          </p:nvSpPr>
          <p:spPr>
            <a:xfrm>
              <a:off x="2562386" y="3128074"/>
              <a:ext cx="2438400" cy="32988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2638586" y="3128076"/>
              <a:ext cx="304800" cy="3300414"/>
              <a:chOff x="6178575" y="2284617"/>
              <a:chExt cx="305075" cy="3175542"/>
            </a:xfrm>
          </p:grpSpPr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6178575" y="2284617"/>
                <a:ext cx="305075" cy="1649632"/>
                <a:chOff x="6248125" y="2438400"/>
                <a:chExt cx="305075" cy="1294988"/>
              </a:xfrm>
            </p:grpSpPr>
            <p:sp>
              <p:nvSpPr>
                <p:cNvPr id="18" name="Isosceles Triangle 20"/>
                <p:cNvSpPr/>
                <p:nvPr/>
              </p:nvSpPr>
              <p:spPr>
                <a:xfrm>
                  <a:off x="6248125" y="3047524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" name="Isosceles Triangle 21"/>
                <p:cNvSpPr/>
                <p:nvPr/>
              </p:nvSpPr>
              <p:spPr>
                <a:xfrm>
                  <a:off x="6248125" y="3352086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" name="Isosceles Triangle 31"/>
                <p:cNvSpPr/>
                <p:nvPr/>
              </p:nvSpPr>
              <p:spPr>
                <a:xfrm>
                  <a:off x="6248125" y="2438400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" name="Isosceles Triangle 32"/>
                <p:cNvSpPr/>
                <p:nvPr/>
              </p:nvSpPr>
              <p:spPr>
                <a:xfrm>
                  <a:off x="6248125" y="2742962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6178575" y="3810527"/>
                <a:ext cx="305075" cy="1649632"/>
                <a:chOff x="6248400" y="2438812"/>
                <a:chExt cx="305075" cy="1294988"/>
              </a:xfrm>
            </p:grpSpPr>
            <p:sp>
              <p:nvSpPr>
                <p:cNvPr id="14" name="Isosceles Triangle 35"/>
                <p:cNvSpPr/>
                <p:nvPr/>
              </p:nvSpPr>
              <p:spPr>
                <a:xfrm>
                  <a:off x="6248400" y="3047936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" name="Isosceles Triangle 36"/>
                <p:cNvSpPr/>
                <p:nvPr/>
              </p:nvSpPr>
              <p:spPr>
                <a:xfrm>
                  <a:off x="6248400" y="3352498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" name="Isosceles Triangle 37"/>
                <p:cNvSpPr/>
                <p:nvPr/>
              </p:nvSpPr>
              <p:spPr>
                <a:xfrm>
                  <a:off x="6248400" y="2438812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Isosceles Triangle 38"/>
                <p:cNvSpPr/>
                <p:nvPr/>
              </p:nvSpPr>
              <p:spPr>
                <a:xfrm>
                  <a:off x="6248400" y="2743374"/>
                  <a:ext cx="305075" cy="38130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sp>
          <p:nvSpPr>
            <p:cNvPr id="9" name="Rectangle 8"/>
            <p:cNvSpPr/>
            <p:nvPr/>
          </p:nvSpPr>
          <p:spPr>
            <a:xfrm>
              <a:off x="3101328" y="4380526"/>
              <a:ext cx="1889126" cy="8309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6350" stA="55000" endA="50" endPos="85000" dir="5400000" sy="-100000" algn="bl" rotWithShape="0"/>
                  </a:effectLst>
                  <a:latin typeface="Albertus Medium" pitchFamily="34" charset="0"/>
                </a:rPr>
                <a:t>Tyndale</a:t>
              </a:r>
            </a:p>
            <a:p>
              <a:pPr algn="ctr">
                <a:defRPr/>
              </a:pPr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6350" stA="55000" endA="50" endPos="85000" dir="5400000" sy="-100000" algn="bl" rotWithShape="0"/>
                  </a:effectLst>
                  <a:latin typeface="Albertus Medium" pitchFamily="34" charset="0"/>
                </a:rPr>
                <a:t>Forestry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62386" y="6404674"/>
              <a:ext cx="24384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62386" y="3128074"/>
              <a:ext cx="24384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sp>
        <p:nvSpPr>
          <p:cNvPr id="22" name="Rectangle 21" descr="repetition 1 after"/>
          <p:cNvSpPr>
            <a:spLocks noGrp="1" noChangeAspect="1" noChangeArrowheads="1"/>
          </p:cNvSpPr>
          <p:nvPr/>
        </p:nvSpPr>
        <p:spPr bwMode="auto">
          <a:xfrm>
            <a:off x="9320465" y="2123315"/>
            <a:ext cx="2006600" cy="430626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4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4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RHYTHM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 descr="formal balance 12.tiff">
            <a:extLst>
              <a:ext uri="{FF2B5EF4-FFF2-40B4-BE49-F238E27FC236}">
                <a16:creationId xmlns:a16="http://schemas.microsoft.com/office/drawing/2014/main" id="{CE7A51F7-4D08-AF40-BAEF-37F4BAB4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1612" y="1391920"/>
            <a:ext cx="3989749" cy="512318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42999"/>
              </a:srgbClr>
            </a:outerShdw>
          </a:effec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32B85D8C-F99B-504C-9863-24801ACB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817036"/>
            <a:ext cx="3989748" cy="2958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42999"/>
              </a:srgbClr>
            </a:outerShdw>
          </a:effectLst>
        </p:spPr>
      </p:pic>
      <p:pic>
        <p:nvPicPr>
          <p:cNvPr id="7" name="Picture 10" descr="silverback">
            <a:extLst>
              <a:ext uri="{FF2B5EF4-FFF2-40B4-BE49-F238E27FC236}">
                <a16:creationId xmlns:a16="http://schemas.microsoft.com/office/drawing/2014/main" id="{5750A4F5-1367-B840-B133-C1C7983F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0190"/>
            <a:ext cx="4185920" cy="255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875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RHYTHM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ADCC0-8FAF-0B4F-ACE0-EF4D1DFA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107021"/>
            <a:ext cx="3062253" cy="5491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74D6B-F919-D849-9E6D-CDDB36973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775" y="1129110"/>
            <a:ext cx="4047749" cy="55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25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RHYTHM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6" descr="ten24-media">
            <a:extLst>
              <a:ext uri="{FF2B5EF4-FFF2-40B4-BE49-F238E27FC236}">
                <a16:creationId xmlns:a16="http://schemas.microsoft.com/office/drawing/2014/main" id="{1D52F1D8-14CF-B54A-B6FF-5DD0DB7E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90" y="1168400"/>
            <a:ext cx="5377568" cy="538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B2A54-C679-D440-9DAB-B0068C98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3" y="1168399"/>
            <a:ext cx="3800120" cy="53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53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EMPHASIS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Center of interest in a design.</a:t>
            </a:r>
          </a:p>
          <a:p>
            <a:r>
              <a:rPr lang="en-US" dirty="0"/>
              <a:t>Noticed first by the audience.</a:t>
            </a:r>
          </a:p>
          <a:p>
            <a:r>
              <a:rPr lang="en-US" dirty="0"/>
              <a:t>Creates visual flow or hierarchy which carries the viewer’s eye through the design.</a:t>
            </a:r>
          </a:p>
          <a:p>
            <a:r>
              <a:rPr lang="en-US" dirty="0"/>
              <a:t>Use differences in size, color, and type.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57</a:t>
            </a:fld>
            <a:endParaRPr lang="en-US" dirty="0"/>
          </a:p>
        </p:txBody>
      </p:sp>
      <p:sp>
        <p:nvSpPr>
          <p:cNvPr id="6" name="Rectangle 5" descr="Emphasis 2 after"/>
          <p:cNvSpPr>
            <a:spLocks noGrp="1" noChangeAspect="1" noChangeArrowheads="1"/>
          </p:cNvSpPr>
          <p:nvPr/>
        </p:nvSpPr>
        <p:spPr bwMode="auto">
          <a:xfrm>
            <a:off x="6384400" y="1419561"/>
            <a:ext cx="3774654" cy="4708781"/>
          </a:xfrm>
          <a:prstGeom prst="rect">
            <a:avLst/>
          </a:prstGeom>
          <a:blipFill dpi="0" rotWithShape="1">
            <a:blip r:embed="rId2" cstate="print">
              <a:lum bright="-12000" contrast="36000"/>
            </a:blip>
            <a:srcRect/>
            <a:stretch>
              <a:fillRect b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65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EMPHASIS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89737-AA48-4A43-A2D4-D239E167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29" y="1114425"/>
            <a:ext cx="4496029" cy="5520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253D9-80CC-6A45-94D8-E6E85CC7E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4" t="1532" r="5248" b="3894"/>
          <a:stretch/>
        </p:blipFill>
        <p:spPr>
          <a:xfrm>
            <a:off x="6369932" y="1084548"/>
            <a:ext cx="4302391" cy="55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8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EMPHASIS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24D7A-4AE9-334C-8166-E5067722F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3" t="2816" r="7067" b="74865"/>
          <a:stretch/>
        </p:blipFill>
        <p:spPr>
          <a:xfrm>
            <a:off x="5859403" y="1666870"/>
            <a:ext cx="5739124" cy="427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enter of Interest:eye movement good after.tiff">
            <a:extLst>
              <a:ext uri="{FF2B5EF4-FFF2-40B4-BE49-F238E27FC236}">
                <a16:creationId xmlns:a16="http://schemas.microsoft.com/office/drawing/2014/main" id="{FF32C75B-A444-A74C-999B-7C61558B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6904" y="1336574"/>
            <a:ext cx="3498227" cy="2304005"/>
          </a:xfrm>
          <a:prstGeom prst="rect">
            <a:avLst/>
          </a:prstGeom>
          <a:solidFill>
            <a:srgbClr val="9B6C34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42999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7ADF8-B97E-D74C-A574-28E967A09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955" y="3806402"/>
            <a:ext cx="3945462" cy="2780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987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purposeful selection of colors for use in design.</a:t>
            </a:r>
          </a:p>
          <a:p>
            <a:r>
              <a:rPr lang="en-US" dirty="0"/>
              <a:t>Sets a mood, attracts attention, or makes a statement.</a:t>
            </a:r>
          </a:p>
          <a:p>
            <a:r>
              <a:rPr lang="en-US" dirty="0"/>
              <a:t>Color can be your most powerful design element if you learn to use it effectively.</a:t>
            </a:r>
          </a:p>
          <a:p>
            <a:r>
              <a:rPr lang="en-US" dirty="0"/>
              <a:t>Color schemes usually are only 2 or 3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093" y="4031023"/>
            <a:ext cx="2536264" cy="2502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77" y="4031023"/>
            <a:ext cx="2407877" cy="24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0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EMPHASIS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7C7E7-012C-5B49-B24E-46ABE79C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9" y="1124995"/>
            <a:ext cx="3917970" cy="548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F8232-FC3A-0B4F-9365-1D8078EC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685" y="1055218"/>
            <a:ext cx="3674840" cy="5512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34896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UNITY/HARMONY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all components of a design look as if they belong together. Achieved when the Elements and Principles of Design are used effectively.</a:t>
            </a:r>
          </a:p>
          <a:p>
            <a:r>
              <a:rPr lang="en-US" dirty="0"/>
              <a:t>Alignment often impacts unity/harmony.</a:t>
            </a:r>
          </a:p>
          <a:p>
            <a:r>
              <a:rPr lang="en-US" dirty="0"/>
              <a:t>Arranging design components in an organized and visually appealing manner. </a:t>
            </a:r>
          </a:p>
          <a:p>
            <a:r>
              <a:rPr lang="en-US" dirty="0"/>
              <a:t>White Space--The absence of text or graphics in a design; visual breathing room for the eye; helps avoid over-crowding and creates natural 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08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UNITY/HARMONY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87305-A86D-D04B-B250-3B0AB3964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0" t="8275" r="11381" b="54828"/>
          <a:stretch/>
        </p:blipFill>
        <p:spPr>
          <a:xfrm>
            <a:off x="6695546" y="845611"/>
            <a:ext cx="5058137" cy="3355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06F3D-EB43-2A4E-84D2-C0513AF49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5" t="58939" r="10830" b="4165"/>
          <a:stretch/>
        </p:blipFill>
        <p:spPr>
          <a:xfrm>
            <a:off x="393685" y="2192205"/>
            <a:ext cx="5921165" cy="390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89108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UNITY/HARMONY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3374-E408-9F4B-8A2A-7A4F5812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554" y="1121504"/>
            <a:ext cx="3955817" cy="553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9CA1D-52B7-B749-8591-50399A97A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6" t="7595" r="9568" b="11645"/>
          <a:stretch/>
        </p:blipFill>
        <p:spPr>
          <a:xfrm>
            <a:off x="1759630" y="1121503"/>
            <a:ext cx="4336372" cy="5638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29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E806-C550-7E48-9B75-A2A4CDC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UNITY/HARMONY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4F754-6963-E547-AE13-EBCDAE58D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8E63B-789C-C843-8552-32F3F9021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961" y="1132696"/>
            <a:ext cx="4394363" cy="5655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EDDEA-BE7B-654D-938E-E8DF803E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838" y="1132697"/>
            <a:ext cx="4021202" cy="5520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0058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1958-838B-4140-B734-EDAFBC90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4036C-97C5-0B43-8B9E-2D3A21D16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ways to achieve harmony in designing a layout.</a:t>
            </a:r>
          </a:p>
          <a:p>
            <a:r>
              <a:rPr lang="en-US" dirty="0"/>
              <a:t>How can placement, alignment, size, and white space of text and graphic elements impact readability?</a:t>
            </a:r>
          </a:p>
          <a:p>
            <a:r>
              <a:rPr lang="en-US" dirty="0"/>
              <a:t>How does balance change depending on the number and placement of graphics?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A5A2F-2F3A-5D43-B8FA-F2DD18B3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345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DIGITAL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9129" y="2020540"/>
            <a:ext cx="5422392" cy="36330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Any image or design created or edited by a computer.</a:t>
            </a:r>
          </a:p>
          <a:p>
            <a:r>
              <a:rPr lang="en-US" dirty="0"/>
              <a:t>Drawings</a:t>
            </a:r>
          </a:p>
          <a:p>
            <a:r>
              <a:rPr lang="en-US" dirty="0"/>
              <a:t>Logos</a:t>
            </a:r>
          </a:p>
          <a:p>
            <a:r>
              <a:rPr lang="en-US" dirty="0"/>
              <a:t>Photos</a:t>
            </a:r>
          </a:p>
          <a:p>
            <a:r>
              <a:rPr lang="en-US" dirty="0"/>
              <a:t>Buttons &amp; Icons</a:t>
            </a:r>
          </a:p>
          <a:p>
            <a:r>
              <a:rPr lang="en-US" dirty="0"/>
              <a:t>Diagrams</a:t>
            </a:r>
          </a:p>
          <a:p>
            <a:r>
              <a:rPr lang="en-US" dirty="0"/>
              <a:t>Charts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66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BDEA7-0B66-3D4B-86E5-53BCA9263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964" y="2020540"/>
            <a:ext cx="3445868" cy="2288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A66F9-C1FB-FF41-9AB2-C66C2A219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37" t="17698" r="32875" b="14643"/>
          <a:stretch/>
        </p:blipFill>
        <p:spPr>
          <a:xfrm>
            <a:off x="7067550" y="4436520"/>
            <a:ext cx="2333615" cy="2389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79C6C-934D-D448-94BD-634D25B56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309" y="4781158"/>
            <a:ext cx="3230356" cy="1731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90956-C0CE-5248-9584-B0BF44ED6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370" y="2045266"/>
            <a:ext cx="2145719" cy="988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500E1-70D3-C945-85CF-02217033C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612" y="2288695"/>
            <a:ext cx="3097675" cy="2323256"/>
          </a:xfrm>
          <a:prstGeom prst="rect">
            <a:avLst/>
          </a:prstGeom>
        </p:spPr>
      </p:pic>
      <p:pic>
        <p:nvPicPr>
          <p:cNvPr id="15" name="Picture 1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90AE54D-2E13-8240-8D4F-6F3B1B5ED8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73" t="16041" r="23680" b="10639"/>
          <a:stretch/>
        </p:blipFill>
        <p:spPr>
          <a:xfrm>
            <a:off x="9586499" y="3164970"/>
            <a:ext cx="2364411" cy="3450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59CAA9-A904-774A-BA4B-C94532949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1798" y="4837803"/>
            <a:ext cx="1831167" cy="16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53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BITMAP VS. VECTOR GRAPHICS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square pixels arranged in a grid that have assigned colors.</a:t>
            </a:r>
          </a:p>
          <a:p>
            <a:r>
              <a:rPr lang="en-US" dirty="0"/>
              <a:t>Usually larger file size.</a:t>
            </a:r>
          </a:p>
          <a:p>
            <a:r>
              <a:rPr lang="en-US" dirty="0"/>
              <a:t>Lose clarity when viewed up close or zoomed in.</a:t>
            </a:r>
          </a:p>
          <a:p>
            <a:r>
              <a:rPr lang="en-US" dirty="0"/>
              <a:t>Also referred to as Raster Graphics.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mathematical formulas to define lines, points, curves, and other attributes.</a:t>
            </a:r>
          </a:p>
          <a:p>
            <a:r>
              <a:rPr lang="en-US" dirty="0"/>
              <a:t>Small file size.</a:t>
            </a:r>
          </a:p>
          <a:p>
            <a:r>
              <a:rPr lang="en-US" dirty="0"/>
              <a:t>Do not lose clarity when viewed up close or zoomed in.</a:t>
            </a:r>
          </a:p>
          <a:p>
            <a:r>
              <a:rPr lang="en-US" dirty="0"/>
              <a:t>Best type of graphic for printing in large scale.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88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33195" y="3651817"/>
            <a:ext cx="4427498" cy="1231900"/>
          </a:xfrm>
        </p:spPr>
        <p:txBody>
          <a:bodyPr>
            <a:normAutofit/>
          </a:bodyPr>
          <a:lstStyle/>
          <a:p>
            <a:r>
              <a:rPr lang="en-US" dirty="0"/>
              <a:t>Blurry in appearance.</a:t>
            </a:r>
          </a:p>
          <a:p>
            <a:r>
              <a:rPr lang="en-US" dirty="0"/>
              <a:t>Relatively small file size.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46835" y="5259065"/>
            <a:ext cx="5422392" cy="1422400"/>
          </a:xfrm>
        </p:spPr>
        <p:txBody>
          <a:bodyPr/>
          <a:lstStyle/>
          <a:p>
            <a:r>
              <a:rPr lang="en-US" dirty="0"/>
              <a:t>Very clear in appearance.</a:t>
            </a:r>
          </a:p>
          <a:p>
            <a:r>
              <a:rPr lang="en-US" dirty="0"/>
              <a:t>Relatively large file size.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68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46519" y="3085969"/>
            <a:ext cx="3868738" cy="823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Low Resolution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62001" y="4625652"/>
            <a:ext cx="3887787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High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086" y="2081080"/>
            <a:ext cx="10729913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Describes the clarity of Bitmap Graphics.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Determined and defined by the number of Pixels Per Inch (PPI).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6FDB39-5156-F149-9898-0082588B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421" y="2970053"/>
            <a:ext cx="4718384" cy="371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7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711A80B-F88D-3649-9500-18CDB59F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A50A71-427E-BB40-B2BD-702DE78F4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the quality of the same graphic with a small file size versus a large file size.</a:t>
            </a:r>
          </a:p>
          <a:p>
            <a:r>
              <a:rPr lang="en-US" dirty="0"/>
              <a:t>Why are logos best created in a vector graphic software program?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D2C3-F1BB-2044-9463-40A0D48D24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81192" y="2228003"/>
            <a:ext cx="6322527" cy="4430299"/>
          </a:xfrm>
        </p:spPr>
        <p:txBody>
          <a:bodyPr anchor="t" anchorCtr="0">
            <a:norm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Colors across from each other on the color wheel work well together when used in a design.</a:t>
            </a:r>
          </a:p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Orange and Blue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 and Green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Yellow and Purple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ABCC4F-75FF-4A43-A1A4-E9B61546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571" y="1621914"/>
            <a:ext cx="4572069" cy="443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1979271"/>
            <a:ext cx="6274839" cy="4583575"/>
          </a:xfrm>
        </p:spPr>
        <p:txBody>
          <a:bodyPr/>
          <a:lstStyle/>
          <a:p>
            <a:r>
              <a:rPr lang="en-US" dirty="0"/>
              <a:t>Black &amp; White - uses only true black and true white.</a:t>
            </a:r>
          </a:p>
          <a:p>
            <a:r>
              <a:rPr lang="en-US" dirty="0"/>
              <a:t>Grayscale - uses true black, true white, and all shades of gray in between.</a:t>
            </a:r>
          </a:p>
          <a:p>
            <a:r>
              <a:rPr lang="en-US" dirty="0"/>
              <a:t>True Color - all possible color combinations.</a:t>
            </a:r>
          </a:p>
          <a:p>
            <a:r>
              <a:rPr lang="en-US" dirty="0"/>
              <a:t>RGB (Red, Green, Blue) - optimized for viewing on a screen.</a:t>
            </a:r>
          </a:p>
          <a:p>
            <a:r>
              <a:rPr lang="en-US" dirty="0"/>
              <a:t>CMYK (Cyan, Yellow, Magenta, Black) - optimized for printing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E91C5-9632-4743-B49C-7F9DE8A8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2495069"/>
            <a:ext cx="5257800" cy="1231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92A75-2663-104B-9F95-17C7980CA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52" b="28346"/>
          <a:stretch/>
        </p:blipFill>
        <p:spPr>
          <a:xfrm>
            <a:off x="6886933" y="3634373"/>
            <a:ext cx="4956356" cy="767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ADD3E-B525-C941-BF99-6C2AECDC3538}"/>
              </a:ext>
            </a:extLst>
          </p:cNvPr>
          <p:cNvSpPr/>
          <p:nvPr/>
        </p:nvSpPr>
        <p:spPr>
          <a:xfrm>
            <a:off x="6889750" y="1979271"/>
            <a:ext cx="4826000" cy="6210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6F7168-2677-F445-932F-0CAF2D138A00}"/>
              </a:ext>
            </a:extLst>
          </p:cNvPr>
          <p:cNvSpPr/>
          <p:nvPr/>
        </p:nvSpPr>
        <p:spPr>
          <a:xfrm>
            <a:off x="6886933" y="1979271"/>
            <a:ext cx="2349661" cy="613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39BD4E-C05D-3F48-AEE9-D6E8713C2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933" y="4567634"/>
            <a:ext cx="1959898" cy="1995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05A6F-C19A-4640-BED1-02F5F1CCC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025" y="4549636"/>
            <a:ext cx="2198580" cy="19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183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distinct colors a graphic is capable of displaying.</a:t>
            </a:r>
          </a:p>
          <a:p>
            <a:r>
              <a:rPr lang="en-US" dirty="0"/>
              <a:t>Related to color mode:</a:t>
            </a:r>
          </a:p>
          <a:p>
            <a:pPr lvl="1"/>
            <a:r>
              <a:rPr lang="en-US" dirty="0"/>
              <a:t>Black &amp; White</a:t>
            </a:r>
          </a:p>
          <a:p>
            <a:pPr lvl="1"/>
            <a:r>
              <a:rPr lang="en-US" dirty="0"/>
              <a:t>Indexed Color (256 colors)</a:t>
            </a:r>
          </a:p>
          <a:p>
            <a:pPr lvl="1"/>
            <a:r>
              <a:rPr lang="en-US" dirty="0"/>
              <a:t>True Color (16.7 million colors)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AA50B-5F6D-7E46-9270-B69D0135E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13" y="3843581"/>
            <a:ext cx="6096000" cy="260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A7307-B5CF-F642-B217-580312CB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13" y="2399556"/>
            <a:ext cx="5967412" cy="1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18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B841-F7E3-4747-8E4C-38913A61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26A81-239E-CE4B-B6AD-2CC65C97D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factors can affect the decision to use RGB or CMYK when creating a graphic?</a:t>
            </a:r>
          </a:p>
          <a:p>
            <a:r>
              <a:rPr lang="en-US" dirty="0"/>
              <a:t>Why would designers prefer to use true color for high resolution photos?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4B877-9BC9-764C-8BC9-7597449172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79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ADOBE NATIVE GRAPHIC FORMATS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.PSD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187576" cy="29349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Native file type used by Adobe Photoshop.</a:t>
            </a:r>
          </a:p>
          <a:p>
            <a:r>
              <a:rPr lang="en-US" dirty="0"/>
              <a:t>Does not compress layers of a design, allowing for future editing.</a:t>
            </a:r>
          </a:p>
          <a:p>
            <a:r>
              <a:rPr lang="en-US" dirty="0"/>
              <a:t>May not be recognized by all programs.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.AI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4187576" cy="29349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Native file type used by Adobe Illustrator.</a:t>
            </a:r>
          </a:p>
          <a:p>
            <a:r>
              <a:rPr lang="en-US" dirty="0"/>
              <a:t>Does not compress layers of a design, allowing for future editing.</a:t>
            </a:r>
          </a:p>
          <a:p>
            <a:r>
              <a:rPr lang="en-US" dirty="0"/>
              <a:t>May not be recognized by all programs.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B5A227-8972-2140-B7E2-DFC1074A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916" y="1974097"/>
            <a:ext cx="1625600" cy="16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DBDC9-9E4A-5D4C-AB16-790F7563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132" y="2110645"/>
            <a:ext cx="1449344" cy="14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82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1180204"/>
            <a:ext cx="8056959" cy="486229"/>
          </a:xfrm>
        </p:spPr>
        <p:txBody>
          <a:bodyPr>
            <a:normAutofit fontScale="90000"/>
          </a:bodyPr>
          <a:lstStyle/>
          <a:p>
            <a:r>
              <a:rPr lang="en-US" sz="4400" spc="-150" dirty="0"/>
              <a:t>BITMAP</a:t>
            </a:r>
            <a:r>
              <a:rPr lang="en-US" spc="-150" dirty="0"/>
              <a:t> (RASTER) GRAPHIC FORMATS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.GIF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4340591" cy="2934999"/>
          </a:xfrm>
        </p:spPr>
        <p:txBody>
          <a:bodyPr/>
          <a:lstStyle/>
          <a:p>
            <a:r>
              <a:rPr lang="en-US" dirty="0"/>
              <a:t>Indexed color format (256 colors).</a:t>
            </a:r>
          </a:p>
          <a:p>
            <a:r>
              <a:rPr lang="en-US" dirty="0"/>
              <a:t>Supports simple transparency layer.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.JPEG (JPG)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442219" cy="2934999"/>
          </a:xfrm>
        </p:spPr>
        <p:txBody>
          <a:bodyPr/>
          <a:lstStyle/>
          <a:p>
            <a:r>
              <a:rPr lang="en-US" dirty="0"/>
              <a:t>Most common graphic file format.</a:t>
            </a:r>
          </a:p>
          <a:p>
            <a:r>
              <a:rPr lang="en-US" dirty="0"/>
              <a:t>Full color graphic format (16.7 million colors).</a:t>
            </a:r>
          </a:p>
          <a:p>
            <a:r>
              <a:rPr lang="en-US" dirty="0"/>
              <a:t>Relatively small file size.</a:t>
            </a:r>
          </a:p>
        </p:txBody>
      </p:sp>
      <p:pic>
        <p:nvPicPr>
          <p:cNvPr id="2050" name="Picture 2" descr="RAW vs JPEG">
            <a:extLst>
              <a:ext uri="{FF2B5EF4-FFF2-40B4-BE49-F238E27FC236}">
                <a16:creationId xmlns:a16="http://schemas.microsoft.com/office/drawing/2014/main" id="{C1E6E8CA-9275-C046-816C-763595F5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419" y="1991087"/>
            <a:ext cx="1713873" cy="17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53B1B-01DF-4840-80A1-485C36DB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314" y="1938877"/>
            <a:ext cx="1710492" cy="17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75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55" y="1168630"/>
            <a:ext cx="8082360" cy="486229"/>
          </a:xfrm>
        </p:spPr>
        <p:txBody>
          <a:bodyPr>
            <a:normAutofit fontScale="90000"/>
          </a:bodyPr>
          <a:lstStyle/>
          <a:p>
            <a:r>
              <a:rPr lang="en-US" sz="4400" spc="-150" dirty="0"/>
              <a:t>BITMAP</a:t>
            </a:r>
            <a:r>
              <a:rPr lang="en-US" spc="-150" dirty="0"/>
              <a:t> (RASTER) GRAPHIC FORMATS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.TIFF (TIF)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921358" cy="2934999"/>
          </a:xfrm>
        </p:spPr>
        <p:txBody>
          <a:bodyPr/>
          <a:lstStyle/>
          <a:p>
            <a:r>
              <a:rPr lang="en-US" dirty="0"/>
              <a:t>Versatile graphic type that can use a variety of color formats.</a:t>
            </a:r>
          </a:p>
          <a:p>
            <a:r>
              <a:rPr lang="en-US" dirty="0"/>
              <a:t>Format  works best for desktop publishing or print work.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.PNG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4153207" cy="2934999"/>
          </a:xfrm>
        </p:spPr>
        <p:txBody>
          <a:bodyPr/>
          <a:lstStyle/>
          <a:p>
            <a:r>
              <a:rPr lang="en-US" dirty="0"/>
              <a:t>Supports advanced transparency.</a:t>
            </a:r>
          </a:p>
          <a:p>
            <a:r>
              <a:rPr lang="en-US" dirty="0"/>
              <a:t>Relatively average file size.</a:t>
            </a:r>
          </a:p>
          <a:p>
            <a:r>
              <a:rPr lang="en-US" dirty="0"/>
              <a:t>Can be interlaced, optimizing for internet use.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4AAA26-09CE-A948-A5E2-FE07DFA5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039" y="2008712"/>
            <a:ext cx="1538131" cy="1556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6EE39-892E-6549-B7E3-6C16EDCAC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216" y="2026441"/>
            <a:ext cx="1684167" cy="17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87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(LINE DRAW) FORMATS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.SVG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Supports interactivity and 2-D animation.</a:t>
            </a:r>
          </a:p>
          <a:p>
            <a:r>
              <a:rPr lang="en-US" dirty="0"/>
              <a:t>XML-based vector format.</a:t>
            </a:r>
          </a:p>
          <a:p>
            <a:r>
              <a:rPr lang="en-US" dirty="0"/>
              <a:t>Can be opened in any Vector Drawing Program</a:t>
            </a:r>
          </a:p>
          <a:p>
            <a:r>
              <a:rPr lang="en-US" dirty="0"/>
              <a:t>Open standard.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59607-7C63-5746-A045-F808414C0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98" y="2110646"/>
            <a:ext cx="1489052" cy="14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792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CFC913B-0136-2042-B399-DCF1316C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5E00AB-5EC0-3B49-B423-77744CA65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client does not have a current license for Photoshop, should you send the proofs as a .JPEG or .PSD file type? Why?</a:t>
            </a:r>
          </a:p>
          <a:p>
            <a:r>
              <a:rPr lang="en-US" dirty="0"/>
              <a:t>How does a client’s use of a graphic (on printed material or on the Internet) change its file type?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B4990-1C84-BA42-A147-A8B9E5D956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Typography</a:t>
            </a:r>
          </a:p>
          <a:p>
            <a:pPr lvl="1"/>
            <a:r>
              <a:rPr lang="en-US" dirty="0"/>
              <a:t>The design and use of fonts and typefaces as a means of visual communication in a design.</a:t>
            </a:r>
          </a:p>
          <a:p>
            <a:r>
              <a:rPr lang="en-US" dirty="0"/>
              <a:t>Readability</a:t>
            </a:r>
          </a:p>
          <a:p>
            <a:pPr lvl="1"/>
            <a:r>
              <a:rPr lang="en-US" dirty="0"/>
              <a:t>A characteristic of fonts that make them easy to identify and read; all fonts in a graphic design should be legible unless desired effect is otherwise.</a:t>
            </a:r>
          </a:p>
          <a:p>
            <a:r>
              <a:rPr lang="en-US" dirty="0"/>
              <a:t>Font Families</a:t>
            </a:r>
          </a:p>
          <a:p>
            <a:pPr lvl="1"/>
            <a:r>
              <a:rPr lang="en-US" dirty="0"/>
              <a:t>Collection of fonts that fall within a group or subset that are visually similar, but with minor variations (ex. Arial, Courier, Times,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185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SERIF VS. SANS SERIF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slight projection finishing off a stroke of a letter. Fonts with the serif are called serif fonts.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Sans Serif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09575" lvl="1" indent="-409575">
              <a:spcBef>
                <a:spcPts val="1000"/>
              </a:spcBef>
              <a:buSzPct val="125000"/>
              <a:buFont typeface="Courier New" charset="0"/>
              <a:buChar char="o"/>
            </a:pPr>
            <a:r>
              <a:rPr lang="en-US" dirty="0"/>
              <a:t>Fonts without the serif on the letters.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1" y="3785518"/>
            <a:ext cx="8052279" cy="23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1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7B04B-EBF9-C547-BCA8-9D3542A48A32}"/>
              </a:ext>
            </a:extLst>
          </p:cNvPr>
          <p:cNvGrpSpPr/>
          <p:nvPr/>
        </p:nvGrpSpPr>
        <p:grpSpPr>
          <a:xfrm>
            <a:off x="1946452" y="2137575"/>
            <a:ext cx="8299096" cy="4359021"/>
            <a:chOff x="457200" y="1497494"/>
            <a:chExt cx="8299096" cy="4359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A49C3F-B5E2-6C4D-A562-982F6100E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97494"/>
              <a:ext cx="3979510" cy="43590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9544DE-4380-AC40-A629-D585C69DF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599"/>
              <a:ext cx="4184296" cy="410391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ED9053-3D03-4145-92C9-97A5C164CA24}"/>
                </a:ext>
              </a:extLst>
            </p:cNvPr>
            <p:cNvSpPr/>
            <p:nvPr/>
          </p:nvSpPr>
          <p:spPr>
            <a:xfrm>
              <a:off x="7717971" y="2514600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37F871-96BD-CC41-A59C-A569FFFA41FF}"/>
                </a:ext>
              </a:extLst>
            </p:cNvPr>
            <p:cNvSpPr/>
            <p:nvPr/>
          </p:nvSpPr>
          <p:spPr>
            <a:xfrm>
              <a:off x="4708069" y="4238625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52E516A-262E-4943-B325-EA35641CEA7E}"/>
                </a:ext>
              </a:extLst>
            </p:cNvPr>
            <p:cNvCxnSpPr/>
            <p:nvPr/>
          </p:nvCxnSpPr>
          <p:spPr>
            <a:xfrm>
              <a:off x="3657600" y="2133600"/>
              <a:ext cx="1458685" cy="2590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848B385-D9A2-9A41-AD14-E88095011EFB}"/>
                </a:ext>
              </a:extLst>
            </p:cNvPr>
            <p:cNvCxnSpPr/>
            <p:nvPr/>
          </p:nvCxnSpPr>
          <p:spPr>
            <a:xfrm>
              <a:off x="4038600" y="2057400"/>
              <a:ext cx="4125685" cy="914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24961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3EA1-EB8E-EA4D-857C-5998A8EB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FONT FAMILIES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94688-0A6A-A94B-A4BD-7515F97E64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80</a:t>
            </a:fld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DDE84CE-7BF2-5841-AEE6-6F9CA9077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46818" r="11598" b="14135"/>
          <a:stretch/>
        </p:blipFill>
        <p:spPr>
          <a:xfrm>
            <a:off x="0" y="1255499"/>
            <a:ext cx="6106335" cy="3498150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D8678F9-9748-7A46-9025-E881B669B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3517" r="15336" b="62996"/>
          <a:stretch/>
        </p:blipFill>
        <p:spPr>
          <a:xfrm>
            <a:off x="5987558" y="3235463"/>
            <a:ext cx="6204442" cy="33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25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SPACING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Leading</a:t>
            </a:r>
          </a:p>
          <a:p>
            <a:pPr lvl="1"/>
            <a:r>
              <a:rPr lang="en-US" dirty="0"/>
              <a:t>The amount of vertical space between lines of text in a paragraph.</a:t>
            </a:r>
          </a:p>
          <a:p>
            <a:r>
              <a:rPr lang="en-US" dirty="0"/>
              <a:t>Tracking</a:t>
            </a:r>
          </a:p>
          <a:p>
            <a:pPr lvl="1"/>
            <a:r>
              <a:rPr lang="en-US" dirty="0"/>
              <a:t>The amount of horizontal space between characters within a word or sentence.</a:t>
            </a:r>
          </a:p>
          <a:p>
            <a:r>
              <a:rPr lang="en-US" dirty="0"/>
              <a:t>Kerning</a:t>
            </a:r>
          </a:p>
          <a:p>
            <a:pPr lvl="1"/>
            <a:r>
              <a:rPr lang="en-US" dirty="0"/>
              <a:t>The amount of horizontal space between pairs of individual characters.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81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29E496-11FA-5D4D-A1F9-285C189F2763}"/>
              </a:ext>
            </a:extLst>
          </p:cNvPr>
          <p:cNvGrpSpPr/>
          <p:nvPr/>
        </p:nvGrpSpPr>
        <p:grpSpPr>
          <a:xfrm>
            <a:off x="6941552" y="901693"/>
            <a:ext cx="4841179" cy="2110343"/>
            <a:chOff x="914400" y="2099203"/>
            <a:chExt cx="7245901" cy="31585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DBF99F-FDF8-DC40-94B7-A6E9B4E0C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" t="54444" r="48901" b="22223"/>
            <a:stretch/>
          </p:blipFill>
          <p:spPr>
            <a:xfrm>
              <a:off x="914400" y="2099203"/>
              <a:ext cx="4858038" cy="315859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BDABA69-4F73-094A-98F8-1FDB0570F844}"/>
                </a:ext>
              </a:extLst>
            </p:cNvPr>
            <p:cNvGrpSpPr/>
            <p:nvPr/>
          </p:nvGrpSpPr>
          <p:grpSpPr>
            <a:xfrm>
              <a:off x="5105400" y="2480203"/>
              <a:ext cx="3054901" cy="620394"/>
              <a:chOff x="5105400" y="2480203"/>
              <a:chExt cx="3054901" cy="620394"/>
            </a:xfrm>
          </p:grpSpPr>
          <p:sp>
            <p:nvSpPr>
              <p:cNvPr id="8" name="Right Brace 7">
                <a:extLst>
                  <a:ext uri="{FF2B5EF4-FFF2-40B4-BE49-F238E27FC236}">
                    <a16:creationId xmlns:a16="http://schemas.microsoft.com/office/drawing/2014/main" id="{055FDE55-92E8-0847-B413-81D09299D74E}"/>
                  </a:ext>
                </a:extLst>
              </p:cNvPr>
              <p:cNvSpPr/>
              <p:nvPr/>
            </p:nvSpPr>
            <p:spPr>
              <a:xfrm>
                <a:off x="5105400" y="2480203"/>
                <a:ext cx="152400" cy="381000"/>
              </a:xfrm>
              <a:prstGeom prst="rightBrace">
                <a:avLst>
                  <a:gd name="adj1" fmla="val 54167"/>
                  <a:gd name="adj2" fmla="val 49386"/>
                </a:avLst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1BDF88-79E4-9742-9400-D34007B71B07}"/>
                  </a:ext>
                </a:extLst>
              </p:cNvPr>
              <p:cNvSpPr txBox="1"/>
              <p:nvPr/>
            </p:nvSpPr>
            <p:spPr>
              <a:xfrm>
                <a:off x="5855538" y="2501744"/>
                <a:ext cx="2304763" cy="598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Leading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4D15FC-4DFC-2549-BC97-5402BBCB04C7}"/>
              </a:ext>
            </a:extLst>
          </p:cNvPr>
          <p:cNvGrpSpPr/>
          <p:nvPr/>
        </p:nvGrpSpPr>
        <p:grpSpPr>
          <a:xfrm>
            <a:off x="6003583" y="5566401"/>
            <a:ext cx="5312410" cy="988332"/>
            <a:chOff x="3647968" y="5837237"/>
            <a:chExt cx="4505432" cy="838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C39655-4E28-1440-B5D1-D3DA338B0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09" r="10586" b="43237"/>
            <a:stretch/>
          </p:blipFill>
          <p:spPr>
            <a:xfrm>
              <a:off x="3647968" y="5837237"/>
              <a:ext cx="4505432" cy="838200"/>
            </a:xfrm>
            <a:prstGeom prst="rect">
              <a:avLst/>
            </a:prstGeom>
          </p:spPr>
        </p:pic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D5A3CC01-5499-434F-9D61-F1D374D4B19F}"/>
                </a:ext>
              </a:extLst>
            </p:cNvPr>
            <p:cNvSpPr/>
            <p:nvPr/>
          </p:nvSpPr>
          <p:spPr>
            <a:xfrm rot="5400000">
              <a:off x="4199329" y="6180531"/>
              <a:ext cx="98423" cy="189716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3BE9F7EE-15A7-B242-9D45-0E73C0ED498B}"/>
                </a:ext>
              </a:extLst>
            </p:cNvPr>
            <p:cNvSpPr/>
            <p:nvPr/>
          </p:nvSpPr>
          <p:spPr>
            <a:xfrm rot="5400000">
              <a:off x="4466444" y="6200083"/>
              <a:ext cx="61113" cy="107089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Bracket 13">
              <a:extLst>
                <a:ext uri="{FF2B5EF4-FFF2-40B4-BE49-F238E27FC236}">
                  <a16:creationId xmlns:a16="http://schemas.microsoft.com/office/drawing/2014/main" id="{F1020C29-7BFC-4743-AE27-E4F1F95AC978}"/>
                </a:ext>
              </a:extLst>
            </p:cNvPr>
            <p:cNvSpPr/>
            <p:nvPr/>
          </p:nvSpPr>
          <p:spPr>
            <a:xfrm rot="5400000">
              <a:off x="5227246" y="6177425"/>
              <a:ext cx="98423" cy="189716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Bracket 14">
              <a:extLst>
                <a:ext uri="{FF2B5EF4-FFF2-40B4-BE49-F238E27FC236}">
                  <a16:creationId xmlns:a16="http://schemas.microsoft.com/office/drawing/2014/main" id="{498CE728-71E1-9545-9089-4B371D4BBF7E}"/>
                </a:ext>
              </a:extLst>
            </p:cNvPr>
            <p:cNvSpPr/>
            <p:nvPr/>
          </p:nvSpPr>
          <p:spPr>
            <a:xfrm rot="5400000">
              <a:off x="6713930" y="6169446"/>
              <a:ext cx="98423" cy="189716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ight Bracket 15">
              <a:extLst>
                <a:ext uri="{FF2B5EF4-FFF2-40B4-BE49-F238E27FC236}">
                  <a16:creationId xmlns:a16="http://schemas.microsoft.com/office/drawing/2014/main" id="{0FBD46A6-18F9-B748-9A58-86626671E881}"/>
                </a:ext>
              </a:extLst>
            </p:cNvPr>
            <p:cNvSpPr/>
            <p:nvPr/>
          </p:nvSpPr>
          <p:spPr>
            <a:xfrm rot="5400000">
              <a:off x="5737988" y="6193604"/>
              <a:ext cx="61113" cy="107089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Bracket 16">
              <a:extLst>
                <a:ext uri="{FF2B5EF4-FFF2-40B4-BE49-F238E27FC236}">
                  <a16:creationId xmlns:a16="http://schemas.microsoft.com/office/drawing/2014/main" id="{9F403EBD-0AB2-B04D-983F-0A467D5A0A07}"/>
                </a:ext>
              </a:extLst>
            </p:cNvPr>
            <p:cNvSpPr/>
            <p:nvPr/>
          </p:nvSpPr>
          <p:spPr>
            <a:xfrm rot="5400000">
              <a:off x="5910268" y="6196107"/>
              <a:ext cx="61113" cy="107089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Bracket 17">
              <a:extLst>
                <a:ext uri="{FF2B5EF4-FFF2-40B4-BE49-F238E27FC236}">
                  <a16:creationId xmlns:a16="http://schemas.microsoft.com/office/drawing/2014/main" id="{746B5790-9F35-7546-B7DA-CCF11A259861}"/>
                </a:ext>
              </a:extLst>
            </p:cNvPr>
            <p:cNvSpPr/>
            <p:nvPr/>
          </p:nvSpPr>
          <p:spPr>
            <a:xfrm rot="5400000">
              <a:off x="6098270" y="6195006"/>
              <a:ext cx="50506" cy="97354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ight Bracket 18">
              <a:extLst>
                <a:ext uri="{FF2B5EF4-FFF2-40B4-BE49-F238E27FC236}">
                  <a16:creationId xmlns:a16="http://schemas.microsoft.com/office/drawing/2014/main" id="{9EEF6070-65B8-5E45-86F1-C92B8ABB0460}"/>
                </a:ext>
              </a:extLst>
            </p:cNvPr>
            <p:cNvSpPr/>
            <p:nvPr/>
          </p:nvSpPr>
          <p:spPr>
            <a:xfrm rot="5400000">
              <a:off x="5550723" y="6200083"/>
              <a:ext cx="61113" cy="107089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ight Bracket 19">
              <a:extLst>
                <a:ext uri="{FF2B5EF4-FFF2-40B4-BE49-F238E27FC236}">
                  <a16:creationId xmlns:a16="http://schemas.microsoft.com/office/drawing/2014/main" id="{76A16854-60E3-B746-884F-DC08CE3DEC41}"/>
                </a:ext>
              </a:extLst>
            </p:cNvPr>
            <p:cNvSpPr/>
            <p:nvPr/>
          </p:nvSpPr>
          <p:spPr>
            <a:xfrm rot="5400000">
              <a:off x="7002841" y="6186291"/>
              <a:ext cx="45719" cy="103324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ight Bracket 20">
              <a:extLst>
                <a:ext uri="{FF2B5EF4-FFF2-40B4-BE49-F238E27FC236}">
                  <a16:creationId xmlns:a16="http://schemas.microsoft.com/office/drawing/2014/main" id="{B73D739C-EBCF-0144-93E5-4E7731EF6D72}"/>
                </a:ext>
              </a:extLst>
            </p:cNvPr>
            <p:cNvSpPr/>
            <p:nvPr/>
          </p:nvSpPr>
          <p:spPr>
            <a:xfrm rot="5400000">
              <a:off x="7182952" y="6183425"/>
              <a:ext cx="45719" cy="103324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ight Bracket 21">
              <a:extLst>
                <a:ext uri="{FF2B5EF4-FFF2-40B4-BE49-F238E27FC236}">
                  <a16:creationId xmlns:a16="http://schemas.microsoft.com/office/drawing/2014/main" id="{647F8614-678C-954F-8C38-763F61208853}"/>
                </a:ext>
              </a:extLst>
            </p:cNvPr>
            <p:cNvSpPr/>
            <p:nvPr/>
          </p:nvSpPr>
          <p:spPr>
            <a:xfrm rot="5400000">
              <a:off x="7505109" y="6186160"/>
              <a:ext cx="61113" cy="107089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ight Bracket 22">
              <a:extLst>
                <a:ext uri="{FF2B5EF4-FFF2-40B4-BE49-F238E27FC236}">
                  <a16:creationId xmlns:a16="http://schemas.microsoft.com/office/drawing/2014/main" id="{F37B2267-BEDF-5A41-9C56-BC221469C93B}"/>
                </a:ext>
              </a:extLst>
            </p:cNvPr>
            <p:cNvSpPr/>
            <p:nvPr/>
          </p:nvSpPr>
          <p:spPr>
            <a:xfrm rot="5400000">
              <a:off x="7703692" y="6185852"/>
              <a:ext cx="61113" cy="107089"/>
            </a:xfrm>
            <a:prstGeom prst="rightBracket">
              <a:avLst>
                <a:gd name="adj" fmla="val 144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6AD911-6E44-2348-9058-B2EB97863283}"/>
              </a:ext>
            </a:extLst>
          </p:cNvPr>
          <p:cNvGrpSpPr/>
          <p:nvPr/>
        </p:nvGrpSpPr>
        <p:grpSpPr>
          <a:xfrm>
            <a:off x="6808039" y="3064682"/>
            <a:ext cx="4634597" cy="2462132"/>
            <a:chOff x="1903015" y="3962400"/>
            <a:chExt cx="5410200" cy="28741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09E4E7-A889-9A44-9107-8A655C20E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0" t="2505" r="26667" b="78606"/>
            <a:stretch/>
          </p:blipFill>
          <p:spPr>
            <a:xfrm>
              <a:off x="1903015" y="3962400"/>
              <a:ext cx="5410200" cy="2874171"/>
            </a:xfrm>
            <a:prstGeom prst="rect">
              <a:avLst/>
            </a:prstGeom>
          </p:spPr>
        </p:pic>
        <p:sp>
          <p:nvSpPr>
            <p:cNvPr id="26" name="Right Bracket 25">
              <a:extLst>
                <a:ext uri="{FF2B5EF4-FFF2-40B4-BE49-F238E27FC236}">
                  <a16:creationId xmlns:a16="http://schemas.microsoft.com/office/drawing/2014/main" id="{2E2FBB26-DC0D-6F41-BE1D-86F2F4048498}"/>
                </a:ext>
              </a:extLst>
            </p:cNvPr>
            <p:cNvSpPr/>
            <p:nvPr/>
          </p:nvSpPr>
          <p:spPr>
            <a:xfrm rot="5400000">
              <a:off x="4457699" y="1943101"/>
              <a:ext cx="152401" cy="5105400"/>
            </a:xfrm>
            <a:prstGeom prst="rightBracke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ight Bracket 26">
              <a:extLst>
                <a:ext uri="{FF2B5EF4-FFF2-40B4-BE49-F238E27FC236}">
                  <a16:creationId xmlns:a16="http://schemas.microsoft.com/office/drawing/2014/main" id="{282F3786-DACE-1C4A-B3EB-6AD6CA798D15}"/>
                </a:ext>
              </a:extLst>
            </p:cNvPr>
            <p:cNvSpPr/>
            <p:nvPr/>
          </p:nvSpPr>
          <p:spPr>
            <a:xfrm rot="5400000">
              <a:off x="4457699" y="3848102"/>
              <a:ext cx="152402" cy="4038600"/>
            </a:xfrm>
            <a:prstGeom prst="rightBracke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81376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SPACING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82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992130" y="1423671"/>
            <a:ext cx="6516870" cy="3600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Courier New" charset="0"/>
              <a:buChar char="o"/>
              <a:defRPr sz="2800" b="0" i="0" kern="1200" baseline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/>
              <a:t>Leading is the space between lines of text, what we often call line spacing.  </a:t>
            </a:r>
          </a:p>
          <a:p>
            <a:pPr marL="0" indent="0">
              <a:buNone/>
            </a:pPr>
            <a:r>
              <a:rPr lang="en-US" dirty="0"/>
              <a:t>Tracking is the space between </a:t>
            </a:r>
            <a:r>
              <a:rPr lang="en-US" spc="400" dirty="0"/>
              <a:t>letters</a:t>
            </a:r>
            <a:r>
              <a:rPr lang="en-US" dirty="0"/>
              <a:t> in a line which is sometimes called character spacing. </a:t>
            </a:r>
          </a:p>
          <a:p>
            <a:pPr marL="0" indent="0">
              <a:buNone/>
            </a:pPr>
            <a:r>
              <a:rPr lang="en-US" dirty="0"/>
              <a:t>Kerning is the space between a pa</a:t>
            </a:r>
            <a:r>
              <a:rPr lang="en-US" spc="-80" dirty="0"/>
              <a:t>ir</a:t>
            </a:r>
            <a:r>
              <a:rPr lang="en-US" dirty="0"/>
              <a:t> of letters.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55072" y="2176972"/>
            <a:ext cx="345056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40141" y="1849169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Leading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323298" y="3026914"/>
            <a:ext cx="1158811" cy="4514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75288" y="3347289"/>
            <a:ext cx="155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Tracking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658101" y="4483100"/>
            <a:ext cx="568461" cy="4794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75441" y="4666336"/>
            <a:ext cx="20195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Kerning of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i  and r</a:t>
            </a:r>
          </a:p>
        </p:txBody>
      </p:sp>
    </p:spTree>
    <p:extLst>
      <p:ext uri="{BB962C8B-B14F-4D97-AF65-F5344CB8AC3E}">
        <p14:creationId xmlns:p14="http://schemas.microsoft.com/office/powerpoint/2010/main" val="1446950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E77-9C9C-6D42-A98F-8E2A7B02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520B3-49D7-5342-9A36-4D688DFF21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97575-6D9B-F049-AA47-368170083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1111" r="50064" b="12223"/>
          <a:stretch/>
        </p:blipFill>
        <p:spPr>
          <a:xfrm>
            <a:off x="6362242" y="1168401"/>
            <a:ext cx="4286707" cy="5455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2BD85-FDEB-8A48-B8DB-1850E12F0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168401"/>
            <a:ext cx="4552951" cy="54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536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E77-9C9C-6D42-A98F-8E2A7B02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using TYPE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520B3-49D7-5342-9A36-4D688DFF21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84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A3520-FCA2-034F-A5AF-D1392C38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1076445"/>
            <a:ext cx="3807431" cy="561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E2DC6-C4B1-9D4C-8D0A-BE617458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92" y="1076446"/>
            <a:ext cx="3970480" cy="56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494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E77-9C9C-6D42-A98F-8E2A7B02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using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520B3-49D7-5342-9A36-4D688DFF21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85</a:t>
            </a:fld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5F7B593-70E7-CF41-B1F1-95FAEECA01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9141" r="6477" b="21963"/>
          <a:stretch/>
        </p:blipFill>
        <p:spPr>
          <a:xfrm>
            <a:off x="1432994" y="1284656"/>
            <a:ext cx="9326011" cy="48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36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CFD7-37F7-1543-95E2-E5BA2026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8FFE6-3734-C84F-8AE6-799D18ED3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adjusting the spacing of two adjacent letters differ than adjusting the spacing horizontal (side to side) between the characters?</a:t>
            </a:r>
          </a:p>
          <a:p>
            <a:r>
              <a:rPr lang="en-US" dirty="0"/>
              <a:t>Why would designers prefer to use fonts with serifs on printed material?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14553-BB59-A942-A093-1C19AA9F81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9488" y="5956300"/>
            <a:ext cx="1052512" cy="365125"/>
          </a:xfrm>
        </p:spPr>
        <p:txBody>
          <a:bodyPr/>
          <a:lstStyle/>
          <a:p>
            <a:fld id="{AD7A56CD-A913-D146-943D-725ADFE68CF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42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0397-1375-E145-9DC7-74533AED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THE TEST!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98583-B9CD-9C40-8D6C-5A8A09127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Graphic Design and Illustration Using Adobe Illustrator CC 2018</a:t>
            </a:r>
            <a:endParaRPr lang="en-US" dirty="0"/>
          </a:p>
          <a:p>
            <a:pPr marL="1382713" lvl="1" indent="-925513">
              <a:buNone/>
            </a:pPr>
            <a:r>
              <a:rPr lang="en-US" dirty="0"/>
              <a:t>1.4	Demonstrate an understanding of key terminology related to digital images.</a:t>
            </a:r>
          </a:p>
          <a:p>
            <a:pPr marL="1382713" lvl="1" indent="-925513">
              <a:buNone/>
            </a:pPr>
            <a:r>
              <a:rPr lang="en-US" dirty="0"/>
              <a:t>1.5	Demonstrate knowledge of basic design principles and best practices employed in the design industry.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057A5-D9B5-3C4B-BB3D-39C00E10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87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33E93-1F5A-E64C-BD88-3CE9A092459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702156"/>
            <a:ext cx="2708009" cy="95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73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472-99AD-F541-B858-334F5F5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COLORS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28731-9154-7444-8C0A-66337272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56CD-A913-D146-943D-725ADFE68CF8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C1971D-A4DE-B14E-B738-2E2160875ED2}"/>
              </a:ext>
            </a:extLst>
          </p:cNvPr>
          <p:cNvGrpSpPr/>
          <p:nvPr/>
        </p:nvGrpSpPr>
        <p:grpSpPr>
          <a:xfrm>
            <a:off x="1993688" y="2035571"/>
            <a:ext cx="8204624" cy="4565255"/>
            <a:chOff x="551672" y="1425970"/>
            <a:chExt cx="8204624" cy="45652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E8E16C-7242-584D-A833-B09DA838F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72" y="1425970"/>
              <a:ext cx="3893777" cy="40604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58AEB4-47A7-BE4B-A1B7-610FA855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599"/>
              <a:ext cx="4184296" cy="4103915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A4CA50-37EF-0149-B325-C3BEBAE051FB}"/>
                </a:ext>
              </a:extLst>
            </p:cNvPr>
            <p:cNvCxnSpPr/>
            <p:nvPr/>
          </p:nvCxnSpPr>
          <p:spPr>
            <a:xfrm>
              <a:off x="2590800" y="4038600"/>
              <a:ext cx="4082872" cy="14954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F812E7D-8A87-334E-9CD2-37547B4FB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564" y="2100944"/>
              <a:ext cx="3846108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F7445FA-8F5F-2041-83BA-0FDD12A11D0E}"/>
                </a:ext>
              </a:extLst>
            </p:cNvPr>
            <p:cNvSpPr/>
            <p:nvPr/>
          </p:nvSpPr>
          <p:spPr>
            <a:xfrm>
              <a:off x="6227358" y="1643744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4B85996-B469-7749-90B8-3BCB93E77375}"/>
                </a:ext>
              </a:extLst>
            </p:cNvPr>
            <p:cNvSpPr/>
            <p:nvPr/>
          </p:nvSpPr>
          <p:spPr>
            <a:xfrm>
              <a:off x="6210300" y="5076825"/>
              <a:ext cx="892629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836472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1987</Words>
  <Application>Microsoft Macintosh PowerPoint</Application>
  <PresentationFormat>Widescreen</PresentationFormat>
  <Paragraphs>395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Albertus Medium</vt:lpstr>
      <vt:lpstr>Arial</vt:lpstr>
      <vt:lpstr>Arial Bold</vt:lpstr>
      <vt:lpstr>Avenir Book</vt:lpstr>
      <vt:lpstr>Calibri</vt:lpstr>
      <vt:lpstr>Courier New</vt:lpstr>
      <vt:lpstr>Gill Sans MT</vt:lpstr>
      <vt:lpstr>Wingdings 2</vt:lpstr>
      <vt:lpstr>Dividend</vt:lpstr>
      <vt:lpstr>Elements &amp; Principles of design</vt:lpstr>
      <vt:lpstr>PowerPoint Presentation</vt:lpstr>
      <vt:lpstr>PART 1: ELEMENTS OF DESIGN</vt:lpstr>
      <vt:lpstr>COLOR</vt:lpstr>
      <vt:lpstr>COLOR THEORY</vt:lpstr>
      <vt:lpstr>COLOR SCHEME</vt:lpstr>
      <vt:lpstr>COMPLEMENTARY COLORS</vt:lpstr>
      <vt:lpstr>COMPLEMENTARY COLORS</vt:lpstr>
      <vt:lpstr>COMPLEMENTARY COLORS</vt:lpstr>
      <vt:lpstr>COMPLEMENTARY COLORS</vt:lpstr>
      <vt:lpstr>SPLIT COMPLEMENTARY COLORS</vt:lpstr>
      <vt:lpstr>SPLIT COMPLEMENTARY COLORS</vt:lpstr>
      <vt:lpstr>SPLIT COMPLEMENTARY COLORS</vt:lpstr>
      <vt:lpstr>DOUBLE COMPLEMENTARY COLORS</vt:lpstr>
      <vt:lpstr>DOUBLE COMPLEMENTARY COLORS</vt:lpstr>
      <vt:lpstr>DOUBLE COMPLEMENTARY COLORS</vt:lpstr>
      <vt:lpstr>TRIADIC COLORS</vt:lpstr>
      <vt:lpstr>TRIADIC COLORS</vt:lpstr>
      <vt:lpstr>TRIADIC COLORS</vt:lpstr>
      <vt:lpstr>MONOCHROMATIC COLORS</vt:lpstr>
      <vt:lpstr>MONOCHROMATIC COLORS</vt:lpstr>
      <vt:lpstr>MONOCHROMATIC COLORS</vt:lpstr>
      <vt:lpstr>ANALAGOUS COLORS</vt:lpstr>
      <vt:lpstr>ANALAGOUS COLORS</vt:lpstr>
      <vt:lpstr>HUE</vt:lpstr>
      <vt:lpstr>SATURATION</vt:lpstr>
      <vt:lpstr>BRIGHTNESS</vt:lpstr>
      <vt:lpstr>QUESTIONS TO CONSIDER</vt:lpstr>
      <vt:lpstr>LINES</vt:lpstr>
      <vt:lpstr>TYPES OF LINES</vt:lpstr>
      <vt:lpstr>Design using LINES</vt:lpstr>
      <vt:lpstr>Design using LINES</vt:lpstr>
      <vt:lpstr>Design using LINES</vt:lpstr>
      <vt:lpstr>SHAPES</vt:lpstr>
      <vt:lpstr>Design using SHAPES</vt:lpstr>
      <vt:lpstr>Design using SHAPES</vt:lpstr>
      <vt:lpstr>Design using SHAPES</vt:lpstr>
      <vt:lpstr>Design using SHAPES</vt:lpstr>
      <vt:lpstr>TEXTURE</vt:lpstr>
      <vt:lpstr>Design using TEXTURE</vt:lpstr>
      <vt:lpstr>Design using TEXTURE</vt:lpstr>
      <vt:lpstr>QUESTIONS TO CONSIDER</vt:lpstr>
      <vt:lpstr>PART 2: PRINCIPLES OF DESIGN</vt:lpstr>
      <vt:lpstr>PROPORTION</vt:lpstr>
      <vt:lpstr>BALANCE</vt:lpstr>
      <vt:lpstr>SYMMETRICAL BALANCE</vt:lpstr>
      <vt:lpstr>ASYMMETRICAL BALANCE</vt:lpstr>
      <vt:lpstr>Design using Formal BALANCE</vt:lpstr>
      <vt:lpstr>Design using Formal BALANCE</vt:lpstr>
      <vt:lpstr>Design using Formal BALANCE</vt:lpstr>
      <vt:lpstr>Design using Informal BALANCE</vt:lpstr>
      <vt:lpstr>Design using Informal BALANCE</vt:lpstr>
      <vt:lpstr>RHYTHM</vt:lpstr>
      <vt:lpstr>Design using RHYTHM</vt:lpstr>
      <vt:lpstr>Design using RHYTHM</vt:lpstr>
      <vt:lpstr>Design using RHYTHM</vt:lpstr>
      <vt:lpstr>EMPHASIS</vt:lpstr>
      <vt:lpstr>Design using EMPHASIS</vt:lpstr>
      <vt:lpstr>Design using EMPHASIS</vt:lpstr>
      <vt:lpstr>Design using EMPHASIS</vt:lpstr>
      <vt:lpstr>UNITY/HARMONY</vt:lpstr>
      <vt:lpstr>Design using UNITY/HARMONY</vt:lpstr>
      <vt:lpstr>Design using UNITY/HARMONY</vt:lpstr>
      <vt:lpstr>Design using UNITY/HARMONY</vt:lpstr>
      <vt:lpstr>QUESTIONS TO CONSIDER</vt:lpstr>
      <vt:lpstr>PART 3: DIGITAL GRAPHICS</vt:lpstr>
      <vt:lpstr>BITMAP VS. VECTOR GRAPHICS</vt:lpstr>
      <vt:lpstr>RESOLUTION</vt:lpstr>
      <vt:lpstr>QUESTIONS TO CONSIDER</vt:lpstr>
      <vt:lpstr>COLOR MODES</vt:lpstr>
      <vt:lpstr>COLOR DEPTH</vt:lpstr>
      <vt:lpstr>QUESTIONS TO CONSIDER</vt:lpstr>
      <vt:lpstr>ADOBE NATIVE GRAPHIC FORMATS</vt:lpstr>
      <vt:lpstr>BITMAP (RASTER) GRAPHIC FORMATS</vt:lpstr>
      <vt:lpstr>BITMAP (RASTER) GRAPHIC FORMATS</vt:lpstr>
      <vt:lpstr>VECTOR (LINE DRAW) FORMATS</vt:lpstr>
      <vt:lpstr>QUESTIONS TO CONSIDER</vt:lpstr>
      <vt:lpstr>TYPOGRAPHY</vt:lpstr>
      <vt:lpstr>SERIF VS. SANS SERIF</vt:lpstr>
      <vt:lpstr>FONT FAMILIES</vt:lpstr>
      <vt:lpstr>TEXT SPACING TERMS</vt:lpstr>
      <vt:lpstr>TEXT SPACING TERMS</vt:lpstr>
      <vt:lpstr>Design using TYPE</vt:lpstr>
      <vt:lpstr>Design using TYPE</vt:lpstr>
      <vt:lpstr>Design using TYPE</vt:lpstr>
      <vt:lpstr>QUESTIONS TO CONSIDER</vt:lpstr>
      <vt:lpstr>PASS THE TEST!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&amp; Principles of design</dc:title>
  <dc:creator>Emily Scales _ Staff - WakefieldHS</dc:creator>
  <cp:lastModifiedBy>Emily Scales _ Staff - WakefieldHS</cp:lastModifiedBy>
  <cp:revision>8</cp:revision>
  <dcterms:created xsi:type="dcterms:W3CDTF">2020-07-17T21:28:06Z</dcterms:created>
  <dcterms:modified xsi:type="dcterms:W3CDTF">2020-07-17T22:27:09Z</dcterms:modified>
</cp:coreProperties>
</file>