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8" r:id="rId3"/>
    <p:sldId id="259" r:id="rId4"/>
    <p:sldId id="257"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ECABC5-ED90-4C2B-A98D-2D2EDA642DB0}">
  <a:tblStyle styleId="{A6ECABC5-ED90-4C2B-A98D-2D2EDA642DB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varScale="1">
        <p:scale>
          <a:sx n="139" d="100"/>
          <a:sy n="139" d="100"/>
        </p:scale>
        <p:origin x="8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b394caef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b394caef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eb394caef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eb394caef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b394caef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b394caef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b394caef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b394caef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09474095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09474095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500"/>
          </a:xfrm>
          <a:prstGeom prst="rect">
            <a:avLst/>
          </a:prstGeom>
          <a:noFill/>
          <a:ln>
            <a:noFill/>
          </a:ln>
        </p:spPr>
      </p:pic>
      <p:sp>
        <p:nvSpPr>
          <p:cNvPr id="55" name="Google Shape;55;p13"/>
          <p:cNvSpPr txBox="1">
            <a:spLocks noGrp="1"/>
          </p:cNvSpPr>
          <p:nvPr>
            <p:ph type="subTitle" idx="1"/>
          </p:nvPr>
        </p:nvSpPr>
        <p:spPr>
          <a:xfrm>
            <a:off x="311700" y="3824725"/>
            <a:ext cx="8520600" cy="792600"/>
          </a:xfrm>
          <a:prstGeom prst="rect">
            <a:avLst/>
          </a:prstGeom>
          <a:no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marL="0" lvl="0" indent="0" algn="ctr" rtl="0">
              <a:spcBef>
                <a:spcPts val="0"/>
              </a:spcBef>
              <a:spcAft>
                <a:spcPts val="0"/>
              </a:spcAft>
              <a:buNone/>
            </a:pPr>
            <a:r>
              <a:rPr lang="en" sz="4000" b="1">
                <a:solidFill>
                  <a:schemeClr val="lt1"/>
                </a:solidFill>
              </a:rPr>
              <a:t>Independent and Group Work</a:t>
            </a:r>
            <a:endParaRPr sz="40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141525"/>
            <a:ext cx="8520600" cy="723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dirty="0"/>
              <a:t>1st - you are going to research the terms I assign to your group INDIVIDUALLY</a:t>
            </a:r>
            <a:endParaRPr dirty="0"/>
          </a:p>
          <a:p>
            <a:pPr marL="0" lvl="0" indent="0" algn="l" rtl="0">
              <a:spcBef>
                <a:spcPts val="0"/>
              </a:spcBef>
              <a:spcAft>
                <a:spcPts val="0"/>
              </a:spcAft>
              <a:buNone/>
            </a:pPr>
            <a:r>
              <a:rPr lang="en" dirty="0"/>
              <a:t>2nd - THEN you will meet in your group and discuss what each of you found and compare answers.</a:t>
            </a:r>
            <a:endParaRPr dirty="0"/>
          </a:p>
          <a:p>
            <a:pPr marL="0" lvl="0" indent="0" algn="l" rtl="0">
              <a:spcBef>
                <a:spcPts val="0"/>
              </a:spcBef>
              <a:spcAft>
                <a:spcPts val="0"/>
              </a:spcAft>
              <a:buNone/>
            </a:pPr>
            <a:endParaRPr sz="1022" dirty="0"/>
          </a:p>
          <a:p>
            <a:pPr marL="0" lvl="0" indent="0" algn="l" rtl="0">
              <a:spcBef>
                <a:spcPts val="0"/>
              </a:spcBef>
              <a:spcAft>
                <a:spcPts val="0"/>
              </a:spcAft>
              <a:buNone/>
            </a:pPr>
            <a:r>
              <a:rPr lang="en" dirty="0"/>
              <a:t>Then you are going to collaborate with your team members to create the Presentation on the terminology assigned to you. We will present in class tomorrow.</a:t>
            </a:r>
            <a:endParaRPr dirty="0"/>
          </a:p>
        </p:txBody>
      </p:sp>
      <p:sp>
        <p:nvSpPr>
          <p:cNvPr id="67" name="Google Shape;67;p15"/>
          <p:cNvSpPr txBox="1">
            <a:spLocks noGrp="1"/>
          </p:cNvSpPr>
          <p:nvPr>
            <p:ph type="body" idx="1"/>
          </p:nvPr>
        </p:nvSpPr>
        <p:spPr>
          <a:xfrm>
            <a:off x="311700" y="3366550"/>
            <a:ext cx="8520600" cy="1583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solidFill>
                  <a:schemeClr val="dk1"/>
                </a:solidFill>
              </a:rPr>
              <a:t>This means you need to give definitions of the terminology.</a:t>
            </a:r>
            <a:endParaRPr>
              <a:solidFill>
                <a:schemeClr val="dk1"/>
              </a:solidFill>
            </a:endParaRPr>
          </a:p>
          <a:p>
            <a:pPr marL="0" lvl="0" indent="0" algn="ctr" rtl="0">
              <a:spcBef>
                <a:spcPts val="1200"/>
              </a:spcBef>
              <a:spcAft>
                <a:spcPts val="0"/>
              </a:spcAft>
              <a:buNone/>
            </a:pPr>
            <a:r>
              <a:rPr lang="en">
                <a:solidFill>
                  <a:schemeClr val="dk1"/>
                </a:solidFill>
              </a:rPr>
              <a:t>Providing examples of when or why it is used or how it can be used. </a:t>
            </a:r>
            <a:endParaRPr>
              <a:solidFill>
                <a:schemeClr val="dk1"/>
              </a:solidFill>
            </a:endParaRPr>
          </a:p>
          <a:p>
            <a:pPr marL="0" lvl="0" indent="0" algn="ctr" rtl="0">
              <a:spcBef>
                <a:spcPts val="1200"/>
              </a:spcBef>
              <a:spcAft>
                <a:spcPts val="1200"/>
              </a:spcAft>
              <a:buNone/>
            </a:pPr>
            <a:r>
              <a:rPr lang="en">
                <a:solidFill>
                  <a:schemeClr val="dk1"/>
                </a:solidFill>
              </a:rPr>
              <a:t>You can use images, videos, etc. to make your point and teach us about the word.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graphicFrame>
        <p:nvGraphicFramePr>
          <p:cNvPr id="72" name="Google Shape;72;p16"/>
          <p:cNvGraphicFramePr/>
          <p:nvPr>
            <p:extLst>
              <p:ext uri="{D42A27DB-BD31-4B8C-83A1-F6EECF244321}">
                <p14:modId xmlns:p14="http://schemas.microsoft.com/office/powerpoint/2010/main" val="194133809"/>
              </p:ext>
            </p:extLst>
          </p:nvPr>
        </p:nvGraphicFramePr>
        <p:xfrm>
          <a:off x="300750" y="315150"/>
          <a:ext cx="8655700" cy="4640898"/>
        </p:xfrm>
        <a:graphic>
          <a:graphicData uri="http://schemas.openxmlformats.org/drawingml/2006/table">
            <a:tbl>
              <a:tblPr>
                <a:noFill/>
                <a:tableStyleId>{A6ECABC5-ED90-4C2B-A98D-2D2EDA642DB0}</a:tableStyleId>
              </a:tblPr>
              <a:tblGrid>
                <a:gridCol w="4327850">
                  <a:extLst>
                    <a:ext uri="{9D8B030D-6E8A-4147-A177-3AD203B41FA5}">
                      <a16:colId xmlns:a16="http://schemas.microsoft.com/office/drawing/2014/main" val="20000"/>
                    </a:ext>
                  </a:extLst>
                </a:gridCol>
                <a:gridCol w="4327850">
                  <a:extLst>
                    <a:ext uri="{9D8B030D-6E8A-4147-A177-3AD203B41FA5}">
                      <a16:colId xmlns:a16="http://schemas.microsoft.com/office/drawing/2014/main" val="20001"/>
                    </a:ext>
                  </a:extLst>
                </a:gridCol>
              </a:tblGrid>
              <a:tr h="2103200">
                <a:tc>
                  <a:txBody>
                    <a:bodyPr/>
                    <a:lstStyle/>
                    <a:p>
                      <a:pPr marL="0" lvl="0" indent="0" algn="ctr" rtl="0">
                        <a:spcBef>
                          <a:spcPts val="0"/>
                        </a:spcBef>
                        <a:spcAft>
                          <a:spcPts val="0"/>
                        </a:spcAft>
                        <a:buNone/>
                      </a:pPr>
                      <a:r>
                        <a:rPr lang="en"/>
                        <a:t>Group 1</a:t>
                      </a:r>
                      <a:endParaRPr/>
                    </a:p>
                    <a:p>
                      <a:pPr marL="0" lvl="0" indent="0" algn="l" rtl="0">
                        <a:spcBef>
                          <a:spcPts val="0"/>
                        </a:spcBef>
                        <a:spcAft>
                          <a:spcPts val="0"/>
                        </a:spcAft>
                        <a:buNone/>
                      </a:pPr>
                      <a:endParaRPr/>
                    </a:p>
                    <a:p>
                      <a:pPr marL="171450" lvl="0" indent="-203200" algn="l" rtl="0">
                        <a:spcBef>
                          <a:spcPts val="0"/>
                        </a:spcBef>
                        <a:spcAft>
                          <a:spcPts val="0"/>
                        </a:spcAft>
                        <a:buClr>
                          <a:schemeClr val="dk1"/>
                        </a:buClr>
                        <a:buSzPts val="1400"/>
                        <a:buChar char="●"/>
                      </a:pPr>
                      <a:r>
                        <a:rPr lang="en">
                          <a:solidFill>
                            <a:schemeClr val="dk1"/>
                          </a:solidFill>
                        </a:rPr>
                        <a:t>Define </a:t>
                      </a:r>
                      <a:r>
                        <a:rPr lang="en" i="1">
                          <a:solidFill>
                            <a:schemeClr val="dk1"/>
                          </a:solidFill>
                        </a:rPr>
                        <a:t>Copyright</a:t>
                      </a:r>
                      <a:r>
                        <a:rPr lang="en">
                          <a:solidFill>
                            <a:schemeClr val="dk1"/>
                          </a:solidFill>
                        </a:rPr>
                        <a:t> &amp; show Copyright symbol</a:t>
                      </a:r>
                      <a:endParaRPr>
                        <a:solidFill>
                          <a:schemeClr val="dk1"/>
                        </a:solidFill>
                      </a:endParaRPr>
                    </a:p>
                    <a:p>
                      <a:pPr marL="171450" lvl="0" indent="-203200" algn="l" rtl="0">
                        <a:spcBef>
                          <a:spcPts val="0"/>
                        </a:spcBef>
                        <a:spcAft>
                          <a:spcPts val="0"/>
                        </a:spcAft>
                        <a:buClr>
                          <a:schemeClr val="dk1"/>
                        </a:buClr>
                        <a:buSzPts val="1400"/>
                        <a:buChar char="●"/>
                      </a:pPr>
                      <a:r>
                        <a:rPr lang="en">
                          <a:solidFill>
                            <a:schemeClr val="dk1"/>
                          </a:solidFill>
                        </a:rPr>
                        <a:t>When is it beneficial to use the </a:t>
                      </a:r>
                      <a:r>
                        <a:rPr lang="en" i="1">
                          <a:solidFill>
                            <a:schemeClr val="dk1"/>
                          </a:solidFill>
                        </a:rPr>
                        <a:t>Copyright Symbol</a:t>
                      </a:r>
                      <a:r>
                        <a:rPr lang="en">
                          <a:solidFill>
                            <a:schemeClr val="dk1"/>
                          </a:solidFill>
                        </a:rPr>
                        <a:t>? How and where is the copyright symbol applied?</a:t>
                      </a:r>
                      <a:endParaRPr>
                        <a:solidFill>
                          <a:schemeClr val="dk1"/>
                        </a:solidFill>
                      </a:endParaRPr>
                    </a:p>
                    <a:p>
                      <a:pPr marL="171450" lvl="0" indent="-203200" algn="l" rtl="0">
                        <a:spcBef>
                          <a:spcPts val="0"/>
                        </a:spcBef>
                        <a:spcAft>
                          <a:spcPts val="0"/>
                        </a:spcAft>
                        <a:buClr>
                          <a:schemeClr val="dk1"/>
                        </a:buClr>
                        <a:buSzPts val="1400"/>
                        <a:buChar char="●"/>
                      </a:pPr>
                      <a:r>
                        <a:rPr lang="en">
                          <a:solidFill>
                            <a:schemeClr val="dk1"/>
                          </a:solidFill>
                        </a:rPr>
                        <a:t>Define </a:t>
                      </a:r>
                      <a:r>
                        <a:rPr lang="en" i="1">
                          <a:solidFill>
                            <a:schemeClr val="dk1"/>
                          </a:solidFill>
                        </a:rPr>
                        <a:t>Trademark.</a:t>
                      </a:r>
                      <a:r>
                        <a:rPr lang="en">
                          <a:solidFill>
                            <a:schemeClr val="dk1"/>
                          </a:solidFill>
                        </a:rPr>
                        <a:t> How is it different than a copyright symbol?</a:t>
                      </a:r>
                      <a:endParaRPr>
                        <a:solidFill>
                          <a:schemeClr val="dk1"/>
                        </a:solidFill>
                      </a:endParaRPr>
                    </a:p>
                    <a:p>
                      <a:pPr marL="171450" lvl="0" indent="-203200" algn="l" rtl="0">
                        <a:spcBef>
                          <a:spcPts val="0"/>
                        </a:spcBef>
                        <a:spcAft>
                          <a:spcPts val="0"/>
                        </a:spcAft>
                        <a:buClr>
                          <a:schemeClr val="dk1"/>
                        </a:buClr>
                        <a:buSzPts val="1400"/>
                        <a:buChar char="●"/>
                      </a:pPr>
                      <a:r>
                        <a:rPr lang="en">
                          <a:solidFill>
                            <a:schemeClr val="dk1"/>
                          </a:solidFill>
                        </a:rPr>
                        <a:t>Define </a:t>
                      </a:r>
                      <a:r>
                        <a:rPr lang="en" i="1">
                          <a:solidFill>
                            <a:schemeClr val="dk1"/>
                          </a:solidFill>
                        </a:rPr>
                        <a:t>Intellectual property</a:t>
                      </a:r>
                      <a:r>
                        <a:rPr lang="en">
                          <a:solidFill>
                            <a:schemeClr val="dk1"/>
                          </a:solidFill>
                        </a:rPr>
                        <a:t>. Give examples.</a:t>
                      </a:r>
                      <a:endParaRPr>
                        <a:solidFill>
                          <a:schemeClr val="dk1"/>
                        </a:solidFill>
                      </a:endParaRPr>
                    </a:p>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
                        <a:t>Group 2</a:t>
                      </a:r>
                      <a:endParaRPr/>
                    </a:p>
                    <a:p>
                      <a:pPr marL="0" lvl="0" indent="0" algn="l" rtl="0">
                        <a:spcBef>
                          <a:spcPts val="0"/>
                        </a:spcBef>
                        <a:spcAft>
                          <a:spcPts val="0"/>
                        </a:spcAft>
                        <a:buClr>
                          <a:schemeClr val="dk1"/>
                        </a:buClr>
                        <a:buSzPts val="1100"/>
                        <a:buFont typeface="Arial"/>
                        <a:buNone/>
                      </a:pPr>
                      <a:endParaRPr/>
                    </a:p>
                    <a:p>
                      <a:pPr marL="228600" lvl="0" indent="-203200" algn="l" rtl="0">
                        <a:spcBef>
                          <a:spcPts val="0"/>
                        </a:spcBef>
                        <a:spcAft>
                          <a:spcPts val="0"/>
                        </a:spcAft>
                        <a:buSzPts val="1400"/>
                        <a:buChar char="●"/>
                      </a:pPr>
                      <a:r>
                        <a:rPr lang="en"/>
                        <a:t>When does something enter Public Domain and who owns it?</a:t>
                      </a:r>
                      <a:endParaRPr/>
                    </a:p>
                    <a:p>
                      <a:pPr marL="228600" lvl="0" indent="-203200" algn="l" rtl="0">
                        <a:spcBef>
                          <a:spcPts val="0"/>
                        </a:spcBef>
                        <a:spcAft>
                          <a:spcPts val="0"/>
                        </a:spcAft>
                        <a:buSzPts val="1400"/>
                        <a:buChar char="●"/>
                      </a:pPr>
                      <a:r>
                        <a:rPr lang="en">
                          <a:solidFill>
                            <a:schemeClr val="dk1"/>
                          </a:solidFill>
                        </a:rPr>
                        <a:t>What is Creative Commons?</a:t>
                      </a:r>
                      <a:endParaRPr>
                        <a:solidFill>
                          <a:schemeClr val="dk1"/>
                        </a:solidFill>
                      </a:endParaRPr>
                    </a:p>
                    <a:p>
                      <a:pPr marL="228600" lvl="0" indent="-203200" algn="l" rtl="0">
                        <a:spcBef>
                          <a:spcPts val="0"/>
                        </a:spcBef>
                        <a:spcAft>
                          <a:spcPts val="0"/>
                        </a:spcAft>
                        <a:buSzPts val="1400"/>
                        <a:buChar char="●"/>
                      </a:pPr>
                      <a:r>
                        <a:rPr lang="en">
                          <a:solidFill>
                            <a:schemeClr val="dk1"/>
                          </a:solidFill>
                        </a:rPr>
                        <a:t>What are the 6 Creative Commons Symbols and how do we tell them apart?</a:t>
                      </a:r>
                      <a:endParaRPr>
                        <a:solidFill>
                          <a:schemeClr val="dk1"/>
                        </a:solidFill>
                      </a:endParaRPr>
                    </a:p>
                    <a:p>
                      <a:pPr marL="228600" lvl="0" indent="-203200" algn="l" rtl="0">
                        <a:spcBef>
                          <a:spcPts val="0"/>
                        </a:spcBef>
                        <a:spcAft>
                          <a:spcPts val="0"/>
                        </a:spcAft>
                        <a:buSzPts val="1400"/>
                        <a:buChar char="●"/>
                      </a:pPr>
                      <a:r>
                        <a:rPr lang="en">
                          <a:solidFill>
                            <a:schemeClr val="dk1"/>
                          </a:solidFill>
                        </a:rPr>
                        <a:t>Define </a:t>
                      </a:r>
                      <a:r>
                        <a:rPr lang="en" i="1">
                          <a:solidFill>
                            <a:schemeClr val="dk1"/>
                          </a:solidFill>
                        </a:rPr>
                        <a:t>royalty-free</a:t>
                      </a:r>
                      <a:r>
                        <a:rPr lang="en">
                          <a:solidFill>
                            <a:schemeClr val="dk1"/>
                          </a:solidFill>
                        </a:rPr>
                        <a:t>. Is royalty-free media free to use?</a:t>
                      </a:r>
                      <a:endParaRPr>
                        <a:solidFill>
                          <a:schemeClr val="dk1"/>
                        </a:solidFill>
                      </a:endParaRPr>
                    </a:p>
                  </a:txBody>
                  <a:tcPr marL="91425" marR="91425" marT="91425" marB="91425"/>
                </a:tc>
                <a:extLst>
                  <a:ext uri="{0D108BD9-81ED-4DB2-BD59-A6C34878D82A}">
                    <a16:rowId xmlns:a16="http://schemas.microsoft.com/office/drawing/2014/main" val="10000"/>
                  </a:ext>
                </a:extLst>
              </a:tr>
              <a:tr h="2324448">
                <a:tc>
                  <a:txBody>
                    <a:bodyPr/>
                    <a:lstStyle/>
                    <a:p>
                      <a:pPr marL="0" lvl="0" indent="0" algn="ctr" rtl="0">
                        <a:spcBef>
                          <a:spcPts val="0"/>
                        </a:spcBef>
                        <a:spcAft>
                          <a:spcPts val="0"/>
                        </a:spcAft>
                        <a:buNone/>
                      </a:pPr>
                      <a:r>
                        <a:rPr lang="en" dirty="0"/>
                        <a:t>Group 3</a:t>
                      </a:r>
                      <a:endParaRPr dirty="0"/>
                    </a:p>
                    <a:p>
                      <a:pPr marL="0" lvl="0" indent="0" algn="l" rtl="0">
                        <a:spcBef>
                          <a:spcPts val="0"/>
                        </a:spcBef>
                        <a:spcAft>
                          <a:spcPts val="0"/>
                        </a:spcAft>
                        <a:buNone/>
                      </a:pPr>
                      <a:endParaRPr dirty="0"/>
                    </a:p>
                    <a:p>
                      <a:pPr marL="171450" lvl="0" indent="-203200" algn="l" rtl="0">
                        <a:spcBef>
                          <a:spcPts val="0"/>
                        </a:spcBef>
                        <a:spcAft>
                          <a:spcPts val="0"/>
                        </a:spcAft>
                        <a:buClr>
                          <a:schemeClr val="dk1"/>
                        </a:buClr>
                        <a:buSzPts val="1400"/>
                        <a:buChar char="●"/>
                      </a:pPr>
                      <a:r>
                        <a:rPr lang="en" dirty="0">
                          <a:solidFill>
                            <a:schemeClr val="dk1"/>
                          </a:solidFill>
                        </a:rPr>
                        <a:t>Define </a:t>
                      </a:r>
                      <a:r>
                        <a:rPr lang="en" i="1" dirty="0">
                          <a:solidFill>
                            <a:schemeClr val="dk1"/>
                          </a:solidFill>
                        </a:rPr>
                        <a:t>Attribution</a:t>
                      </a:r>
                      <a:r>
                        <a:rPr lang="en" dirty="0">
                          <a:solidFill>
                            <a:schemeClr val="dk1"/>
                          </a:solidFill>
                        </a:rPr>
                        <a:t>, is attribution always necessary?</a:t>
                      </a:r>
                      <a:endParaRPr dirty="0">
                        <a:solidFill>
                          <a:schemeClr val="dk1"/>
                        </a:solidFill>
                      </a:endParaRPr>
                    </a:p>
                    <a:p>
                      <a:pPr marL="171450" lvl="0" indent="-203200" algn="l" rtl="0">
                        <a:spcBef>
                          <a:spcPts val="0"/>
                        </a:spcBef>
                        <a:spcAft>
                          <a:spcPts val="0"/>
                        </a:spcAft>
                        <a:buClr>
                          <a:schemeClr val="dk1"/>
                        </a:buClr>
                        <a:buSzPts val="1400"/>
                        <a:buChar char="●"/>
                      </a:pPr>
                      <a:r>
                        <a:rPr lang="en" dirty="0">
                          <a:solidFill>
                            <a:schemeClr val="dk1"/>
                          </a:solidFill>
                        </a:rPr>
                        <a:t>Define </a:t>
                      </a:r>
                      <a:r>
                        <a:rPr lang="en" i="1" dirty="0">
                          <a:solidFill>
                            <a:schemeClr val="dk1"/>
                          </a:solidFill>
                        </a:rPr>
                        <a:t>Fair Use Doctrine</a:t>
                      </a:r>
                      <a:r>
                        <a:rPr lang="en" dirty="0">
                          <a:solidFill>
                            <a:schemeClr val="dk1"/>
                          </a:solidFill>
                        </a:rPr>
                        <a:t>. What portions fall under fair use and give real life examples of when we can apply it. </a:t>
                      </a:r>
                      <a:endParaRPr dirty="0">
                        <a:solidFill>
                          <a:schemeClr val="dk1"/>
                        </a:solidFill>
                      </a:endParaRPr>
                    </a:p>
                    <a:p>
                      <a:pPr marL="171450" lvl="0" indent="-203200" algn="l" rtl="0">
                        <a:spcBef>
                          <a:spcPts val="0"/>
                        </a:spcBef>
                        <a:spcAft>
                          <a:spcPts val="0"/>
                        </a:spcAft>
                        <a:buSzPts val="1400"/>
                        <a:buChar char="●"/>
                      </a:pPr>
                      <a:r>
                        <a:rPr lang="en" dirty="0"/>
                        <a:t>What is the difference between </a:t>
                      </a:r>
                      <a:r>
                        <a:rPr lang="en" i="1" dirty="0"/>
                        <a:t>Derivative works</a:t>
                      </a:r>
                      <a:r>
                        <a:rPr lang="en" dirty="0"/>
                        <a:t> and </a:t>
                      </a:r>
                      <a:r>
                        <a:rPr lang="en" i="1" dirty="0"/>
                        <a:t>Parody</a:t>
                      </a:r>
                      <a:r>
                        <a:rPr lang="en" dirty="0"/>
                        <a:t>? Define each and explain differences.</a:t>
                      </a:r>
                      <a:endParaRPr dirty="0"/>
                    </a:p>
                    <a:p>
                      <a:pPr marL="171450" lvl="0" indent="-203200" algn="l" rtl="0">
                        <a:spcBef>
                          <a:spcPts val="0"/>
                        </a:spcBef>
                        <a:spcAft>
                          <a:spcPts val="0"/>
                        </a:spcAft>
                        <a:buSzPts val="1400"/>
                        <a:buChar char="●"/>
                      </a:pPr>
                      <a:r>
                        <a:rPr lang="en" dirty="0"/>
                        <a:t>Is fair use similar to the terms above?</a:t>
                      </a:r>
                      <a:endParaRPr dirty="0"/>
                    </a:p>
                  </a:txBody>
                  <a:tcPr marL="91425" marR="91425" marT="91425" marB="91425"/>
                </a:tc>
                <a:tc>
                  <a:txBody>
                    <a:bodyPr/>
                    <a:lstStyle/>
                    <a:p>
                      <a:pPr marL="0" lvl="0" indent="0" algn="ctr" rtl="0">
                        <a:spcBef>
                          <a:spcPts val="0"/>
                        </a:spcBef>
                        <a:spcAft>
                          <a:spcPts val="0"/>
                        </a:spcAft>
                        <a:buNone/>
                      </a:pPr>
                      <a:r>
                        <a:rPr lang="en" dirty="0"/>
                        <a:t>Group 4</a:t>
                      </a:r>
                      <a:endParaRPr dirty="0"/>
                    </a:p>
                    <a:p>
                      <a:pPr marL="0" lvl="0" indent="0" algn="l" rtl="0">
                        <a:spcBef>
                          <a:spcPts val="0"/>
                        </a:spcBef>
                        <a:spcAft>
                          <a:spcPts val="0"/>
                        </a:spcAft>
                        <a:buNone/>
                      </a:pPr>
                      <a:endParaRPr dirty="0"/>
                    </a:p>
                    <a:p>
                      <a:pPr marL="457200" lvl="0" indent="-317500" algn="l" rtl="0">
                        <a:spcBef>
                          <a:spcPts val="0"/>
                        </a:spcBef>
                        <a:spcAft>
                          <a:spcPts val="0"/>
                        </a:spcAft>
                        <a:buSzPts val="1400"/>
                        <a:buChar char="●"/>
                      </a:pPr>
                      <a:r>
                        <a:rPr lang="en" dirty="0"/>
                        <a:t>Define </a:t>
                      </a:r>
                      <a:r>
                        <a:rPr lang="en" i="1" dirty="0"/>
                        <a:t>Work for Hire</a:t>
                      </a:r>
                      <a:endParaRPr i="1" dirty="0"/>
                    </a:p>
                    <a:p>
                      <a:pPr marL="457200" lvl="0" indent="-317500" algn="l" rtl="0">
                        <a:spcBef>
                          <a:spcPts val="0"/>
                        </a:spcBef>
                        <a:spcAft>
                          <a:spcPts val="0"/>
                        </a:spcAft>
                        <a:buSzPts val="1400"/>
                        <a:buChar char="●"/>
                      </a:pPr>
                      <a:r>
                        <a:rPr lang="en" dirty="0"/>
                        <a:t>Who owns the copyright in a Work for Hire or </a:t>
                      </a:r>
                      <a:r>
                        <a:rPr lang="en" i="1" dirty="0"/>
                        <a:t>Contract work</a:t>
                      </a:r>
                      <a:r>
                        <a:rPr lang="en" dirty="0"/>
                        <a:t> situation?</a:t>
                      </a:r>
                      <a:endParaRPr dirty="0"/>
                    </a:p>
                    <a:p>
                      <a:pPr marL="457200" lvl="0" indent="-317500" algn="l" rtl="0">
                        <a:spcBef>
                          <a:spcPts val="0"/>
                        </a:spcBef>
                        <a:spcAft>
                          <a:spcPts val="0"/>
                        </a:spcAft>
                        <a:buSzPts val="1400"/>
                        <a:buChar char="●"/>
                      </a:pPr>
                      <a:r>
                        <a:rPr lang="en" dirty="0"/>
                        <a:t>Explain </a:t>
                      </a:r>
                      <a:r>
                        <a:rPr lang="en" i="1" dirty="0"/>
                        <a:t>Copyright infringement</a:t>
                      </a:r>
                      <a:endParaRPr i="1" dirty="0"/>
                    </a:p>
                    <a:p>
                      <a:pPr marL="457200" lvl="0" indent="-317500" algn="l" rtl="0">
                        <a:spcBef>
                          <a:spcPts val="0"/>
                        </a:spcBef>
                        <a:spcAft>
                          <a:spcPts val="0"/>
                        </a:spcAft>
                        <a:buSzPts val="1400"/>
                        <a:buChar char="●"/>
                      </a:pPr>
                      <a:r>
                        <a:rPr lang="en" dirty="0"/>
                        <a:t>Define </a:t>
                      </a:r>
                      <a:r>
                        <a:rPr lang="en" i="1" dirty="0"/>
                        <a:t>Piracy</a:t>
                      </a:r>
                      <a:r>
                        <a:rPr lang="en" dirty="0"/>
                        <a:t>, and give us examples of how piracy hurts the media industry (more than just the big production companies). </a:t>
                      </a: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 is plagiarism?</a:t>
            </a:r>
            <a:endParaRPr/>
          </a:p>
        </p:txBody>
      </p:sp>
      <p:sp>
        <p:nvSpPr>
          <p:cNvPr id="61" name="Google Shape;61;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Give examples!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PowerPoint - Make your slides presentable</a:t>
            </a:r>
            <a:endParaRPr dirty="0"/>
          </a:p>
        </p:txBody>
      </p:sp>
      <p:sp>
        <p:nvSpPr>
          <p:cNvPr id="78" name="Google Shape;7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457200" lvl="0" indent="-387350" algn="l" rtl="0">
              <a:spcBef>
                <a:spcPts val="0"/>
              </a:spcBef>
              <a:spcAft>
                <a:spcPts val="0"/>
              </a:spcAft>
              <a:buSzPts val="2500"/>
              <a:buChar char="●"/>
            </a:pPr>
            <a:r>
              <a:rPr lang="en" sz="2500" dirty="0"/>
              <a:t>Create a new PowerPoint for your group to use to present.</a:t>
            </a:r>
          </a:p>
          <a:p>
            <a:pPr marL="457200" lvl="0" indent="-387350" algn="l" rtl="0">
              <a:spcBef>
                <a:spcPts val="0"/>
              </a:spcBef>
              <a:spcAft>
                <a:spcPts val="0"/>
              </a:spcAft>
              <a:buSzPts val="2500"/>
              <a:buChar char="●"/>
            </a:pPr>
            <a:r>
              <a:rPr lang="en" sz="2500" dirty="0"/>
              <a:t>Add your group members names and your Group # to the 1</a:t>
            </a:r>
            <a:r>
              <a:rPr lang="en" sz="2500" baseline="30000" dirty="0"/>
              <a:t>st</a:t>
            </a:r>
            <a:r>
              <a:rPr lang="en" sz="2500" dirty="0"/>
              <a:t> slide.</a:t>
            </a:r>
          </a:p>
          <a:p>
            <a:pPr marL="457200" lvl="0" indent="-387350" algn="l" rtl="0">
              <a:spcBef>
                <a:spcPts val="0"/>
              </a:spcBef>
              <a:spcAft>
                <a:spcPts val="0"/>
              </a:spcAft>
              <a:buSzPts val="2500"/>
              <a:buChar char="●"/>
            </a:pPr>
            <a:r>
              <a:rPr lang="en" sz="2500" dirty="0"/>
              <a:t>Each Question needs it’s own slide (but you can use more)</a:t>
            </a:r>
          </a:p>
          <a:p>
            <a:pPr marL="457200" lvl="0" indent="-387350" algn="l" rtl="0">
              <a:spcBef>
                <a:spcPts val="0"/>
              </a:spcBef>
              <a:spcAft>
                <a:spcPts val="0"/>
              </a:spcAft>
              <a:buSzPts val="2500"/>
              <a:buChar char="●"/>
            </a:pPr>
            <a:r>
              <a:rPr lang="en" sz="2500" dirty="0"/>
              <a:t>You MUST in</a:t>
            </a:r>
            <a:r>
              <a:rPr lang="en-US" sz="2500" dirty="0"/>
              <a:t>cl</a:t>
            </a:r>
            <a:r>
              <a:rPr lang="en" sz="2500" dirty="0" err="1"/>
              <a:t>ude</a:t>
            </a:r>
            <a:r>
              <a:rPr lang="en" sz="2500" dirty="0"/>
              <a:t> images</a:t>
            </a:r>
          </a:p>
          <a:p>
            <a:pPr marL="457200" lvl="0" indent="-387350" algn="l" rtl="0">
              <a:spcBef>
                <a:spcPts val="0"/>
              </a:spcBef>
              <a:spcAft>
                <a:spcPts val="0"/>
              </a:spcAft>
              <a:buSzPts val="2500"/>
              <a:buChar char="●"/>
            </a:pPr>
            <a:r>
              <a:rPr lang="en-US" sz="2500" dirty="0"/>
              <a:t>Add a Work Cited slide the end with your resources</a:t>
            </a:r>
            <a:endParaRPr sz="2500" dirty="0"/>
          </a:p>
          <a:p>
            <a:pPr marL="457200" lvl="0" indent="-387350" algn="l" rtl="0">
              <a:spcBef>
                <a:spcPts val="0"/>
              </a:spcBef>
              <a:spcAft>
                <a:spcPts val="0"/>
              </a:spcAft>
              <a:buSzPts val="2500"/>
              <a:buChar char="●"/>
            </a:pPr>
            <a:r>
              <a:rPr lang="en" sz="2500" dirty="0"/>
              <a:t>If you have time, you can add animation, designs, </a:t>
            </a:r>
            <a:r>
              <a:rPr lang="en" sz="2500" dirty="0" err="1"/>
              <a:t>etc</a:t>
            </a:r>
            <a:r>
              <a:rPr lang="en" sz="2500" dirty="0"/>
              <a:t> to your slides.</a:t>
            </a:r>
            <a:endParaRPr sz="2500" dirty="0"/>
          </a:p>
          <a:p>
            <a:pPr marL="0" lvl="0" indent="0" algn="l" rtl="0">
              <a:spcBef>
                <a:spcPts val="1200"/>
              </a:spcBef>
              <a:spcAft>
                <a:spcPts val="1200"/>
              </a:spcAft>
              <a:buNone/>
            </a:pPr>
            <a:r>
              <a:rPr lang="en" sz="2500" dirty="0"/>
              <a:t>We will present our study guide in class tomorrow.</a:t>
            </a:r>
            <a:endParaRPr sz="25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Macintosh PowerPoint</Application>
  <PresentationFormat>On-screen Show (16:9)</PresentationFormat>
  <Paragraphs>42</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Simple Light</vt:lpstr>
      <vt:lpstr>PowerPoint Presentation</vt:lpstr>
      <vt:lpstr>1st - you are going to research the terms I assign to your group INDIVIDUALLY 2nd - THEN you will meet in your group and discuss what each of you found and compare answers.  Then you are going to collaborate with your team members to create the Presentation on the terminology assigned to you. We will present in class tomorrow.</vt:lpstr>
      <vt:lpstr>PowerPoint Presentation</vt:lpstr>
      <vt:lpstr>What is plagiarism?</vt:lpstr>
      <vt:lpstr>PowerPoint - Make your slides presentable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Emily Scales _ Staff - WakefieldHS</cp:lastModifiedBy>
  <cp:revision>1</cp:revision>
  <dcterms:modified xsi:type="dcterms:W3CDTF">2022-05-31T14:28:17Z</dcterms:modified>
</cp:coreProperties>
</file>