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9144000"/>
  <p:notesSz cx="6858000" cy="9144000"/>
  <p:embeddedFontLs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750BE48-3E43-4BB2-9230-E30454446DB6}">
  <a:tblStyle styleId="{2750BE48-3E43-4BB2-9230-E30454446D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b736166ab_0_7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b736166ab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cb736166ab_0_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b736166ab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cb736166ab_0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b736166ab_0_4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b736166ab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cb736166ab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b736166ab_0_5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b736166ab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cb736166ab_0_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b736166ab_0_6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b736166ab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cb736166ab_0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b736166ab_0_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b736166ab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cb736166ab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Relationship Id="rId4" Type="http://schemas.openxmlformats.org/officeDocument/2006/relationships/hyperlink" Target="https://www.youtube.com/watch?v=6SAtTx_WfKE&amp;feature=youtu.be" TargetMode="External"/><Relationship Id="rId5" Type="http://schemas.openxmlformats.org/officeDocument/2006/relationships/hyperlink" Target="https://www.youtube.com/watch?v=6SAtTx_WfKE&amp;feature=youtu.be" TargetMode="External"/><Relationship Id="rId6" Type="http://schemas.openxmlformats.org/officeDocument/2006/relationships/hyperlink" Target="https://www.youtube.com/watch?v=6SAtTx_WfKE&amp;feature=youtu.be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hyperlink" Target="https://www.youtube.com/watch?v=6SAtTx_WfKE&amp;feature=youtu.be" TargetMode="External"/><Relationship Id="rId5" Type="http://schemas.openxmlformats.org/officeDocument/2006/relationships/hyperlink" Target="https://www.youtube.com/watch?v=6SAtTx_WfKE&amp;feature=youtu.b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Relationship Id="rId4" Type="http://schemas.openxmlformats.org/officeDocument/2006/relationships/hyperlink" Target="https://www.canva.com/" TargetMode="External"/><Relationship Id="rId5" Type="http://schemas.openxmlformats.org/officeDocument/2006/relationships/hyperlink" Target="https://www.wix.com/logo/maker" TargetMode="External"/><Relationship Id="rId6" Type="http://schemas.openxmlformats.org/officeDocument/2006/relationships/hyperlink" Target="https://www.brandcrowd.com/maker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Vocabulary</a:t>
            </a:r>
            <a:endParaRPr/>
          </a:p>
        </p:txBody>
      </p:sp>
      <p:graphicFrame>
        <p:nvGraphicFramePr>
          <p:cNvPr id="90" name="Google Shape;90;p13"/>
          <p:cNvGraphicFramePr/>
          <p:nvPr/>
        </p:nvGraphicFramePr>
        <p:xfrm>
          <a:off x="331000" y="1524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{2750BE48-3E43-4BB2-9230-E30454446DB6}</a:tableStyleId>
              </a:tblPr>
              <a:tblGrid>
                <a:gridCol w="3396025"/>
                <a:gridCol w="5043125"/>
              </a:tblGrid>
              <a:tr h="74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300"/>
                        <a:t>Term</a:t>
                      </a:r>
                      <a:endParaRPr sz="2300"/>
                    </a:p>
                  </a:txBody>
                  <a:tcPr marT="91425" marB="91425" marR="91425" marL="91425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300"/>
                        <a:t>Definition</a:t>
                      </a:r>
                      <a:endParaRPr sz="2300"/>
                    </a:p>
                  </a:txBody>
                  <a:tcPr marT="91425" marB="91425" marR="91425" marL="91425">
                    <a:solidFill>
                      <a:srgbClr val="A5A5A5"/>
                    </a:solidFill>
                  </a:tcPr>
                </a:tc>
              </a:tr>
              <a:tr h="74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300"/>
                        <a:t>Target Audience</a:t>
                      </a:r>
                      <a:endParaRPr sz="2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91425" marB="91425" marR="91425" marL="91425"/>
                </a:tc>
              </a:tr>
              <a:tr h="74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2300">
                          <a:solidFill>
                            <a:schemeClr val="dk1"/>
                          </a:solidFill>
                        </a:rPr>
                        <a:t>Message</a:t>
                      </a:r>
                      <a:endParaRPr sz="2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91425" marB="91425" marR="91425" marL="91425"/>
                </a:tc>
              </a:tr>
              <a:tr h="74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300"/>
                        <a:t>Celebrity Endorsement</a:t>
                      </a:r>
                      <a:endParaRPr sz="2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91425" marB="91425" marR="91425" marL="91425"/>
                </a:tc>
              </a:tr>
              <a:tr h="74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300"/>
                        <a:t>Customer Testimonial</a:t>
                      </a:r>
                      <a:endParaRPr sz="2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91425" marB="91425" marR="91425" marL="91425"/>
                </a:tc>
              </a:tr>
              <a:tr h="74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300"/>
                        <a:t>Jingle</a:t>
                      </a:r>
                      <a:endParaRPr sz="2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/>
        </p:nvSpPr>
        <p:spPr>
          <a:xfrm>
            <a:off x="3492670" y="1082446"/>
            <a:ext cx="2485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697485" y="1082446"/>
            <a:ext cx="2485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3492670" y="1872605"/>
            <a:ext cx="2485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697485" y="1872605"/>
            <a:ext cx="2485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3492670" y="2761984"/>
            <a:ext cx="2485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697485" y="2761984"/>
            <a:ext cx="2485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3492670" y="3651363"/>
            <a:ext cx="2485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697485" y="3651363"/>
            <a:ext cx="2485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3492670" y="4540742"/>
            <a:ext cx="2485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697485" y="4540742"/>
            <a:ext cx="2485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6636156" y="1082446"/>
            <a:ext cx="20403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AU" sz="18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Find an image and paste logo here…</a:t>
            </a:r>
            <a:endParaRPr i="1" sz="18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/>
        </p:nvSpPr>
        <p:spPr>
          <a:xfrm>
            <a:off x="3492670" y="1374834"/>
            <a:ext cx="2485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697485" y="1374834"/>
            <a:ext cx="2485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3492670" y="2164993"/>
            <a:ext cx="2485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697485" y="2164993"/>
            <a:ext cx="2485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3492670" y="3054372"/>
            <a:ext cx="2485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697485" y="3054372"/>
            <a:ext cx="2485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3492670" y="3943751"/>
            <a:ext cx="2485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697485" y="3943751"/>
            <a:ext cx="2485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3492670" y="4833130"/>
            <a:ext cx="2485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697485" y="4833130"/>
            <a:ext cx="2485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3492670" y="5686150"/>
            <a:ext cx="2485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697485" y="5686150"/>
            <a:ext cx="2485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6636156" y="1181951"/>
            <a:ext cx="2040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AU" sz="18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Find an image and paste logo here…</a:t>
            </a:r>
            <a:endParaRPr i="1" sz="18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/>
        </p:nvSpPr>
        <p:spPr>
          <a:xfrm>
            <a:off x="664953" y="2288764"/>
            <a:ext cx="81742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Write feature 1 here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664956" y="2926271"/>
            <a:ext cx="81742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Write feature 2 here</a:t>
            </a:r>
            <a:endParaRPr sz="2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664956" y="3566272"/>
            <a:ext cx="81742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Write feature 3 here</a:t>
            </a:r>
            <a:endParaRPr sz="2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285750" y="5203818"/>
            <a:ext cx="81742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Explain your answer here…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/>
          <p:nvPr/>
        </p:nvSpPr>
        <p:spPr>
          <a:xfrm rot="-293167">
            <a:off x="6361873" y="5726167"/>
            <a:ext cx="23875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https://www.youtube.com/watch?v=6SAtTx_WfKE&amp;feature=youtu.be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5"/>
          <p:cNvSpPr/>
          <p:nvPr/>
        </p:nvSpPr>
        <p:spPr>
          <a:xfrm>
            <a:off x="1006674" y="1885777"/>
            <a:ext cx="247195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Watch</a:t>
            </a:r>
            <a:r>
              <a:rPr lang="en-AU" sz="28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6"/>
              </a:rPr>
              <a:t> the clip</a:t>
            </a:r>
            <a:r>
              <a:rPr lang="en-AU" sz="280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/>
        </p:nvSpPr>
        <p:spPr>
          <a:xfrm>
            <a:off x="691511" y="6083329"/>
            <a:ext cx="8073250" cy="3385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AU" sz="16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Add</a:t>
            </a:r>
            <a:r>
              <a:rPr i="1" lang="en-A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your best slogans to the </a:t>
            </a:r>
            <a:r>
              <a:rPr b="1" i="1" lang="en-AU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YouTube comments</a:t>
            </a:r>
            <a:r>
              <a:rPr i="1" lang="en-AU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!</a:t>
            </a:r>
            <a:r>
              <a:rPr i="1" lang="en-A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Compare with other students and schools </a:t>
            </a:r>
            <a:r>
              <a:rPr lang="en-AU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☺</a:t>
            </a:r>
            <a:endParaRPr sz="1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2343628" y="2994932"/>
            <a:ext cx="61585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Type here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6"/>
          <p:cNvSpPr txBox="1"/>
          <p:nvPr/>
        </p:nvSpPr>
        <p:spPr>
          <a:xfrm>
            <a:off x="2343627" y="3442344"/>
            <a:ext cx="61585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Type here</a:t>
            </a:r>
            <a:endParaRPr sz="2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6"/>
          <p:cNvSpPr txBox="1"/>
          <p:nvPr/>
        </p:nvSpPr>
        <p:spPr>
          <a:xfrm>
            <a:off x="2343628" y="3885515"/>
            <a:ext cx="61585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Type here</a:t>
            </a:r>
            <a:endParaRPr sz="2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2343628" y="4309301"/>
            <a:ext cx="61585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Type here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2343627" y="4732266"/>
            <a:ext cx="61585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Type here</a:t>
            </a:r>
            <a:endParaRPr sz="2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2343628" y="5142833"/>
            <a:ext cx="61585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Type here</a:t>
            </a:r>
            <a:endParaRPr sz="2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2343628" y="5578340"/>
            <a:ext cx="61585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Type here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"/>
          <p:cNvSpPr txBox="1"/>
          <p:nvPr/>
        </p:nvSpPr>
        <p:spPr>
          <a:xfrm>
            <a:off x="4877332" y="5196495"/>
            <a:ext cx="3809468" cy="120032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LOGO CREATION TOOLS: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https://www.canva.com/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https://www.wix.com/logo/maker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https://www.brandcrowd.com/maker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/>
          <p:nvPr/>
        </p:nvSpPr>
        <p:spPr>
          <a:xfrm>
            <a:off x="364309" y="2614044"/>
            <a:ext cx="582290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Type here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9"/>
          <p:cNvSpPr txBox="1"/>
          <p:nvPr/>
        </p:nvSpPr>
        <p:spPr>
          <a:xfrm>
            <a:off x="391660" y="3593113"/>
            <a:ext cx="582290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Type here</a:t>
            </a:r>
            <a:endParaRPr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9"/>
          <p:cNvSpPr txBox="1"/>
          <p:nvPr/>
        </p:nvSpPr>
        <p:spPr>
          <a:xfrm>
            <a:off x="6629720" y="2808581"/>
            <a:ext cx="202769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AU" sz="2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Paste final logo here (and delete this box)</a:t>
            </a:r>
            <a:endParaRPr i="1" sz="2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/>
          <p:nvPr/>
        </p:nvSpPr>
        <p:spPr>
          <a:xfrm>
            <a:off x="4995265" y="2070802"/>
            <a:ext cx="289560" cy="365760"/>
          </a:xfrm>
          <a:custGeom>
            <a:rect b="b" l="l" r="r" t="t"/>
            <a:pathLst>
              <a:path extrusionOk="0" h="365760" w="289560">
                <a:moveTo>
                  <a:pt x="0" y="266700"/>
                </a:moveTo>
                <a:cubicBezTo>
                  <a:pt x="7620" y="284480"/>
                  <a:pt x="15916" y="301985"/>
                  <a:pt x="22860" y="320040"/>
                </a:cubicBezTo>
                <a:cubicBezTo>
                  <a:pt x="28627" y="335034"/>
                  <a:pt x="38100" y="365760"/>
                  <a:pt x="38100" y="365760"/>
                </a:cubicBezTo>
                <a:cubicBezTo>
                  <a:pt x="74558" y="311074"/>
                  <a:pt x="55628" y="332992"/>
                  <a:pt x="91440" y="297180"/>
                </a:cubicBezTo>
                <a:cubicBezTo>
                  <a:pt x="104831" y="257006"/>
                  <a:pt x="90209" y="289513"/>
                  <a:pt x="121920" y="251460"/>
                </a:cubicBezTo>
                <a:cubicBezTo>
                  <a:pt x="127783" y="244425"/>
                  <a:pt x="131773" y="236006"/>
                  <a:pt x="137160" y="228600"/>
                </a:cubicBezTo>
                <a:cubicBezTo>
                  <a:pt x="152100" y="208058"/>
                  <a:pt x="167640" y="187960"/>
                  <a:pt x="182880" y="167640"/>
                </a:cubicBezTo>
                <a:cubicBezTo>
                  <a:pt x="235944" y="96888"/>
                  <a:pt x="179141" y="176412"/>
                  <a:pt x="220980" y="106680"/>
                </a:cubicBezTo>
                <a:cubicBezTo>
                  <a:pt x="230404" y="90974"/>
                  <a:pt x="245668" y="78336"/>
                  <a:pt x="251460" y="60960"/>
                </a:cubicBezTo>
                <a:cubicBezTo>
                  <a:pt x="254000" y="53340"/>
                  <a:pt x="254625" y="44783"/>
                  <a:pt x="259080" y="38100"/>
                </a:cubicBezTo>
                <a:cubicBezTo>
                  <a:pt x="312832" y="-42528"/>
                  <a:pt x="262956" y="53209"/>
                  <a:pt x="289560" y="0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0"/>
          <p:cNvSpPr/>
          <p:nvPr/>
        </p:nvSpPr>
        <p:spPr>
          <a:xfrm>
            <a:off x="5361716" y="2070802"/>
            <a:ext cx="289560" cy="365760"/>
          </a:xfrm>
          <a:custGeom>
            <a:rect b="b" l="l" r="r" t="t"/>
            <a:pathLst>
              <a:path extrusionOk="0" h="365760" w="289560">
                <a:moveTo>
                  <a:pt x="0" y="266700"/>
                </a:moveTo>
                <a:cubicBezTo>
                  <a:pt x="7620" y="284480"/>
                  <a:pt x="15916" y="301985"/>
                  <a:pt x="22860" y="320040"/>
                </a:cubicBezTo>
                <a:cubicBezTo>
                  <a:pt x="28627" y="335034"/>
                  <a:pt x="38100" y="365760"/>
                  <a:pt x="38100" y="365760"/>
                </a:cubicBezTo>
                <a:cubicBezTo>
                  <a:pt x="74558" y="311074"/>
                  <a:pt x="55628" y="332992"/>
                  <a:pt x="91440" y="297180"/>
                </a:cubicBezTo>
                <a:cubicBezTo>
                  <a:pt x="104831" y="257006"/>
                  <a:pt x="90209" y="289513"/>
                  <a:pt x="121920" y="251460"/>
                </a:cubicBezTo>
                <a:cubicBezTo>
                  <a:pt x="127783" y="244425"/>
                  <a:pt x="131773" y="236006"/>
                  <a:pt x="137160" y="228600"/>
                </a:cubicBezTo>
                <a:cubicBezTo>
                  <a:pt x="152100" y="208058"/>
                  <a:pt x="167640" y="187960"/>
                  <a:pt x="182880" y="167640"/>
                </a:cubicBezTo>
                <a:cubicBezTo>
                  <a:pt x="235944" y="96888"/>
                  <a:pt x="179141" y="176412"/>
                  <a:pt x="220980" y="106680"/>
                </a:cubicBezTo>
                <a:cubicBezTo>
                  <a:pt x="230404" y="90974"/>
                  <a:pt x="245668" y="78336"/>
                  <a:pt x="251460" y="60960"/>
                </a:cubicBezTo>
                <a:cubicBezTo>
                  <a:pt x="254000" y="53340"/>
                  <a:pt x="254625" y="44783"/>
                  <a:pt x="259080" y="38100"/>
                </a:cubicBezTo>
                <a:cubicBezTo>
                  <a:pt x="312832" y="-42528"/>
                  <a:pt x="262956" y="53209"/>
                  <a:pt x="289560" y="0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0"/>
          <p:cNvSpPr/>
          <p:nvPr/>
        </p:nvSpPr>
        <p:spPr>
          <a:xfrm>
            <a:off x="5728167" y="2076276"/>
            <a:ext cx="289560" cy="365760"/>
          </a:xfrm>
          <a:custGeom>
            <a:rect b="b" l="l" r="r" t="t"/>
            <a:pathLst>
              <a:path extrusionOk="0" h="365760" w="289560">
                <a:moveTo>
                  <a:pt x="0" y="266700"/>
                </a:moveTo>
                <a:cubicBezTo>
                  <a:pt x="7620" y="284480"/>
                  <a:pt x="15916" y="301985"/>
                  <a:pt x="22860" y="320040"/>
                </a:cubicBezTo>
                <a:cubicBezTo>
                  <a:pt x="28627" y="335034"/>
                  <a:pt x="38100" y="365760"/>
                  <a:pt x="38100" y="365760"/>
                </a:cubicBezTo>
                <a:cubicBezTo>
                  <a:pt x="74558" y="311074"/>
                  <a:pt x="55628" y="332992"/>
                  <a:pt x="91440" y="297180"/>
                </a:cubicBezTo>
                <a:cubicBezTo>
                  <a:pt x="104831" y="257006"/>
                  <a:pt x="90209" y="289513"/>
                  <a:pt x="121920" y="251460"/>
                </a:cubicBezTo>
                <a:cubicBezTo>
                  <a:pt x="127783" y="244425"/>
                  <a:pt x="131773" y="236006"/>
                  <a:pt x="137160" y="228600"/>
                </a:cubicBezTo>
                <a:cubicBezTo>
                  <a:pt x="152100" y="208058"/>
                  <a:pt x="167640" y="187960"/>
                  <a:pt x="182880" y="167640"/>
                </a:cubicBezTo>
                <a:cubicBezTo>
                  <a:pt x="235944" y="96888"/>
                  <a:pt x="179141" y="176412"/>
                  <a:pt x="220980" y="106680"/>
                </a:cubicBezTo>
                <a:cubicBezTo>
                  <a:pt x="230404" y="90974"/>
                  <a:pt x="245668" y="78336"/>
                  <a:pt x="251460" y="60960"/>
                </a:cubicBezTo>
                <a:cubicBezTo>
                  <a:pt x="254000" y="53340"/>
                  <a:pt x="254625" y="44783"/>
                  <a:pt x="259080" y="38100"/>
                </a:cubicBezTo>
                <a:cubicBezTo>
                  <a:pt x="312832" y="-42528"/>
                  <a:pt x="262956" y="53209"/>
                  <a:pt x="289560" y="0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0"/>
          <p:cNvSpPr/>
          <p:nvPr/>
        </p:nvSpPr>
        <p:spPr>
          <a:xfrm rot="-907812">
            <a:off x="5977417" y="2913902"/>
            <a:ext cx="434460" cy="599436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0"/>
          <p:cNvSpPr/>
          <p:nvPr/>
        </p:nvSpPr>
        <p:spPr>
          <a:xfrm rot="-907064">
            <a:off x="6308583" y="3668485"/>
            <a:ext cx="434340" cy="599445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0"/>
          <p:cNvSpPr/>
          <p:nvPr/>
        </p:nvSpPr>
        <p:spPr>
          <a:xfrm rot="-907064">
            <a:off x="6361923" y="4511508"/>
            <a:ext cx="434340" cy="599445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457200" y="460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Target Audience - You</a:t>
            </a:r>
            <a:endParaRPr/>
          </a:p>
        </p:txBody>
      </p:sp>
      <p:graphicFrame>
        <p:nvGraphicFramePr>
          <p:cNvPr id="97" name="Google Shape;97;p14"/>
          <p:cNvGraphicFramePr/>
          <p:nvPr/>
        </p:nvGraphicFramePr>
        <p:xfrm>
          <a:off x="457200" y="2468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{2750BE48-3E43-4BB2-9230-E30454446DB6}</a:tableStyleId>
              </a:tblPr>
              <a:tblGrid>
                <a:gridCol w="2526550"/>
                <a:gridCol w="5876875"/>
              </a:tblGrid>
              <a:tr h="5474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AU" sz="2100"/>
                        <a:t>Define </a:t>
                      </a:r>
                      <a:r>
                        <a:rPr b="1" lang="en-AU" sz="2100"/>
                        <a:t>the </a:t>
                      </a:r>
                      <a:r>
                        <a:rPr b="1" lang="en-AU" sz="2100"/>
                        <a:t>demographics</a:t>
                      </a:r>
                      <a:endParaRPr b="1" sz="2100"/>
                    </a:p>
                  </a:txBody>
                  <a:tcPr marT="91425" marB="91425" marR="91425" marL="91425">
                    <a:solidFill>
                      <a:srgbClr val="A5A5A5"/>
                    </a:solidFill>
                  </a:tcPr>
                </a:tc>
                <a:tc hMerge="1"/>
              </a:tr>
              <a:tr h="618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100"/>
                        <a:t>Gender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618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100"/>
                        <a:t>Age Group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618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100"/>
                        <a:t>Race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618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100"/>
                        <a:t>Other 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618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100"/>
                        <a:t>Other 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8" name="Google Shape;98;p14"/>
          <p:cNvSpPr txBox="1"/>
          <p:nvPr/>
        </p:nvSpPr>
        <p:spPr>
          <a:xfrm>
            <a:off x="385775" y="1000125"/>
            <a:ext cx="85440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900">
                <a:latin typeface="Calibri"/>
                <a:ea typeface="Calibri"/>
                <a:cs typeface="Calibri"/>
                <a:sym typeface="Calibri"/>
              </a:rPr>
              <a:t>How do you define yourself (or make up a character)? Provide the appropriate description in each box below. Examples of “other” categories include social group, economic status, religion, level of education, region of the country, and so forth.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500"/>
              <a:t>With these demographics in mind, list of specific types of media that people expect to appeal to someone like the person you described above: </a:t>
            </a:r>
            <a:endParaRPr sz="2500"/>
          </a:p>
        </p:txBody>
      </p:sp>
      <p:graphicFrame>
        <p:nvGraphicFramePr>
          <p:cNvPr id="105" name="Google Shape;105;p15"/>
          <p:cNvGraphicFramePr/>
          <p:nvPr/>
        </p:nvGraphicFramePr>
        <p:xfrm>
          <a:off x="559600" y="172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{2750BE48-3E43-4BB2-9230-E30454446DB6}</a:tableStyleId>
              </a:tblPr>
              <a:tblGrid>
                <a:gridCol w="2770975"/>
                <a:gridCol w="2770975"/>
                <a:gridCol w="2770975"/>
              </a:tblGrid>
              <a:tr h="85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500"/>
                        <a:t>TV Programs</a:t>
                      </a:r>
                      <a:endParaRPr sz="2500"/>
                    </a:p>
                  </a:txBody>
                  <a:tcPr marT="91425" marB="91425" marR="91425" marL="91425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500"/>
                        <a:t>Music</a:t>
                      </a:r>
                      <a:endParaRPr sz="2500"/>
                    </a:p>
                  </a:txBody>
                  <a:tcPr marT="91425" marB="91425" marR="91425" marL="91425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500"/>
                        <a:t>Movies</a:t>
                      </a:r>
                      <a:endParaRPr sz="2500"/>
                    </a:p>
                  </a:txBody>
                  <a:tcPr marT="91425" marB="91425" marR="91425" marL="91425">
                    <a:solidFill>
                      <a:srgbClr val="A5A5A5"/>
                    </a:solidFill>
                  </a:tcPr>
                </a:tc>
              </a:tr>
              <a:tr h="853175">
                <a:tc>
                  <a:txBody>
                    <a:bodyPr/>
                    <a:lstStyle/>
                    <a:p>
                      <a:pPr indent="-3873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500"/>
                        <a:buAutoNum type="arabicParenR"/>
                      </a:pPr>
                      <a:r>
                        <a:t/>
                      </a:r>
                      <a:endParaRPr sz="2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873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500"/>
                        <a:buAutoNum type="arabicParenR"/>
                      </a:pPr>
                      <a:r>
                        <a:t/>
                      </a:r>
                      <a:endParaRPr sz="2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873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500"/>
                        <a:buAutoNum type="arabicParenR"/>
                      </a:pPr>
                      <a:r>
                        <a:t/>
                      </a:r>
                      <a:endParaRPr sz="2500"/>
                    </a:p>
                  </a:txBody>
                  <a:tcPr marT="91425" marB="91425" marR="91425" marL="91425"/>
                </a:tc>
              </a:tr>
              <a:tr h="85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500"/>
                        <a:t>2) </a:t>
                      </a:r>
                      <a:endParaRPr sz="2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500"/>
                        <a:t>2) </a:t>
                      </a:r>
                      <a:endParaRPr sz="2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500"/>
                        <a:t>2) </a:t>
                      </a:r>
                      <a:endParaRPr sz="2500"/>
                    </a:p>
                  </a:txBody>
                  <a:tcPr marT="91425" marB="91425" marR="91425" marL="91425"/>
                </a:tc>
              </a:tr>
              <a:tr h="85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500"/>
                        <a:t>3) </a:t>
                      </a:r>
                      <a:endParaRPr sz="2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500"/>
                        <a:t>3) </a:t>
                      </a:r>
                      <a:endParaRPr sz="2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500"/>
                        <a:t>3) </a:t>
                      </a:r>
                      <a:endParaRPr sz="25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900"/>
              <a:t>What kind of ad’s would you or your described person see?</a:t>
            </a:r>
            <a:endParaRPr sz="3900"/>
          </a:p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AU"/>
              <a:t>List a few examples: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What are “persuasive techniques” used in advertising?</a:t>
            </a:r>
            <a:endParaRPr/>
          </a:p>
        </p:txBody>
      </p:sp>
      <p:graphicFrame>
        <p:nvGraphicFramePr>
          <p:cNvPr id="119" name="Google Shape;119;p17"/>
          <p:cNvGraphicFramePr/>
          <p:nvPr/>
        </p:nvGraphicFramePr>
        <p:xfrm>
          <a:off x="223850" y="18930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{2750BE48-3E43-4BB2-9230-E30454446DB6}</a:tableStyleId>
              </a:tblPr>
              <a:tblGrid>
                <a:gridCol w="1551375"/>
                <a:gridCol w="7180675"/>
              </a:tblGrid>
              <a:tr h="66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3000"/>
                        <a:t>Term</a:t>
                      </a:r>
                      <a:endParaRPr sz="3000"/>
                    </a:p>
                  </a:txBody>
                  <a:tcPr marT="91425" marB="91425" marR="91425" marL="91425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3000"/>
                        <a:t>Define</a:t>
                      </a:r>
                      <a:endParaRPr sz="3000"/>
                    </a:p>
                  </a:txBody>
                  <a:tcPr marT="91425" marB="91425" marR="91425" marL="91425">
                    <a:solidFill>
                      <a:srgbClr val="A5A5A5"/>
                    </a:solidFill>
                  </a:tcPr>
                </a:tc>
              </a:tr>
              <a:tr h="1123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3000"/>
                        <a:t>Pathos</a:t>
                      </a:r>
                      <a:endParaRPr sz="3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91425" marB="91425" marR="91425" marL="91425"/>
                </a:tc>
              </a:tr>
              <a:tr h="1123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3000"/>
                        <a:t>Logos</a:t>
                      </a:r>
                      <a:endParaRPr sz="3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91425" marB="91425" marR="91425" marL="91425"/>
                </a:tc>
              </a:tr>
              <a:tr h="1123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3000"/>
                        <a:t>Ethos</a:t>
                      </a:r>
                      <a:endParaRPr sz="3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/>
        </p:nvSpPr>
        <p:spPr>
          <a:xfrm>
            <a:off x="276418" y="5199495"/>
            <a:ext cx="41591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Write your definition here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4491830" y="5199495"/>
            <a:ext cx="41441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Write your definition here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5757875" y="200025"/>
            <a:ext cx="1914600" cy="7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/>
          <p:nvPr/>
        </p:nvSpPr>
        <p:spPr>
          <a:xfrm>
            <a:off x="2207529" y="1620421"/>
            <a:ext cx="3048508" cy="1021556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symbol (can be a letter or image) </a:t>
            </a:r>
            <a:r>
              <a:rPr b="1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visually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representing a company.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5511312" y="1615168"/>
            <a:ext cx="3188187" cy="1021556"/>
          </a:xfrm>
          <a:prstGeom prst="roundRect">
            <a:avLst>
              <a:gd fmla="val 16667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short, catchy phrase, usually between 2 – 4 words, </a:t>
            </a:r>
            <a:r>
              <a:rPr b="1"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orally 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representing a company.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/>
        </p:nvSpPr>
        <p:spPr>
          <a:xfrm>
            <a:off x="3724682" y="4863632"/>
            <a:ext cx="2485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3724681" y="5716731"/>
            <a:ext cx="2485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6636156" y="3884207"/>
            <a:ext cx="20403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AU" sz="18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Find an image and paste logo here…</a:t>
            </a:r>
            <a:endParaRPr i="1" sz="18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6748060" y="5685954"/>
            <a:ext cx="20403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AU" sz="18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Find an image and paste logo here…</a:t>
            </a:r>
            <a:endParaRPr i="1" sz="18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/>
        </p:nvSpPr>
        <p:spPr>
          <a:xfrm>
            <a:off x="3492670" y="1374834"/>
            <a:ext cx="2485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697485" y="1374834"/>
            <a:ext cx="2485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3492670" y="2164993"/>
            <a:ext cx="2485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697485" y="2164993"/>
            <a:ext cx="2485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3492670" y="3054372"/>
            <a:ext cx="2485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697485" y="3054372"/>
            <a:ext cx="2485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3492670" y="3943751"/>
            <a:ext cx="2485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697485" y="3943751"/>
            <a:ext cx="2485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3492670" y="4833130"/>
            <a:ext cx="2485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697485" y="4833130"/>
            <a:ext cx="2485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3492670" y="5686150"/>
            <a:ext cx="2485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697485" y="5686150"/>
            <a:ext cx="2485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6636156" y="1181951"/>
            <a:ext cx="20403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AU" sz="18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Find an image and paste logo here…</a:t>
            </a:r>
            <a:endParaRPr i="1" sz="18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