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1"/>
  </p:notesMasterIdLst>
  <p:sldIdLst>
    <p:sldId id="256" r:id="rId2"/>
    <p:sldId id="293" r:id="rId3"/>
    <p:sldId id="294" r:id="rId4"/>
    <p:sldId id="296" r:id="rId5"/>
    <p:sldId id="295" r:id="rId6"/>
    <p:sldId id="326" r:id="rId7"/>
    <p:sldId id="298" r:id="rId8"/>
    <p:sldId id="327" r:id="rId9"/>
    <p:sldId id="328" r:id="rId10"/>
    <p:sldId id="329" r:id="rId11"/>
    <p:sldId id="300" r:id="rId12"/>
    <p:sldId id="330" r:id="rId13"/>
    <p:sldId id="331" r:id="rId14"/>
    <p:sldId id="332" r:id="rId15"/>
    <p:sldId id="299"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12" r:id="rId29"/>
    <p:sldId id="313" r:id="rId30"/>
    <p:sldId id="322" r:id="rId31"/>
    <p:sldId id="314" r:id="rId32"/>
    <p:sldId id="315" r:id="rId33"/>
    <p:sldId id="305" r:id="rId34"/>
    <p:sldId id="306" r:id="rId35"/>
    <p:sldId id="307" r:id="rId36"/>
    <p:sldId id="309" r:id="rId37"/>
    <p:sldId id="310" r:id="rId38"/>
    <p:sldId id="311" r:id="rId39"/>
    <p:sldId id="302" r:id="rId40"/>
    <p:sldId id="304" r:id="rId41"/>
    <p:sldId id="303" r:id="rId42"/>
    <p:sldId id="316" r:id="rId43"/>
    <p:sldId id="323" r:id="rId44"/>
    <p:sldId id="319" r:id="rId45"/>
    <p:sldId id="318" r:id="rId46"/>
    <p:sldId id="325" r:id="rId47"/>
    <p:sldId id="317" r:id="rId48"/>
    <p:sldId id="324" r:id="rId49"/>
    <p:sldId id="32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96B174C-A51D-4BD0-B157-B54A31F07244}">
          <p14:sldIdLst>
            <p14:sldId id="256"/>
            <p14:sldId id="293"/>
          </p14:sldIdLst>
        </p14:section>
        <p14:section name="Color Sets" id="{83F9FED7-72A1-4DB2-8B02-14CDB95F792A}">
          <p14:sldIdLst>
            <p14:sldId id="294"/>
            <p14:sldId id="296"/>
            <p14:sldId id="295"/>
            <p14:sldId id="326"/>
            <p14:sldId id="298"/>
            <p14:sldId id="327"/>
            <p14:sldId id="328"/>
            <p14:sldId id="329"/>
            <p14:sldId id="300"/>
            <p14:sldId id="330"/>
            <p14:sldId id="331"/>
            <p14:sldId id="332"/>
            <p14:sldId id="299"/>
            <p14:sldId id="333"/>
            <p14:sldId id="334"/>
            <p14:sldId id="335"/>
            <p14:sldId id="336"/>
            <p14:sldId id="337"/>
            <p14:sldId id="338"/>
            <p14:sldId id="339"/>
            <p14:sldId id="340"/>
            <p14:sldId id="341"/>
            <p14:sldId id="342"/>
            <p14:sldId id="343"/>
            <p14:sldId id="344"/>
          </p14:sldIdLst>
        </p14:section>
        <p14:section name="Color Theory" id="{21B744DF-76EC-492E-8F4A-C836C3B24D92}">
          <p14:sldIdLst>
            <p14:sldId id="312"/>
            <p14:sldId id="313"/>
            <p14:sldId id="322"/>
            <p14:sldId id="314"/>
            <p14:sldId id="315"/>
          </p14:sldIdLst>
        </p14:section>
        <p14:section name="Color Models" id="{598AC3EA-4D9C-472C-98C2-70692F363856}">
          <p14:sldIdLst>
            <p14:sldId id="305"/>
            <p14:sldId id="306"/>
            <p14:sldId id="307"/>
            <p14:sldId id="309"/>
            <p14:sldId id="310"/>
            <p14:sldId id="311"/>
            <p14:sldId id="302"/>
            <p14:sldId id="304"/>
            <p14:sldId id="303"/>
          </p14:sldIdLst>
        </p14:section>
        <p14:section name="Color Representation Systems" id="{605323DD-6BC8-476F-A13D-2FE45F88EC33}">
          <p14:sldIdLst>
            <p14:sldId id="316"/>
            <p14:sldId id="323"/>
            <p14:sldId id="319"/>
            <p14:sldId id="318"/>
            <p14:sldId id="325"/>
            <p14:sldId id="317"/>
            <p14:sldId id="324"/>
            <p14:sldId id="32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192"/>
    <a:srgbClr val="7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8" autoAdjust="0"/>
    <p:restoredTop sz="94434" autoAdjust="0"/>
  </p:normalViewPr>
  <p:slideViewPr>
    <p:cSldViewPr>
      <p:cViewPr varScale="1">
        <p:scale>
          <a:sx n="100" d="100"/>
          <a:sy n="100" d="100"/>
        </p:scale>
        <p:origin x="-1032" y="-104"/>
      </p:cViewPr>
      <p:guideLst>
        <p:guide orient="horz" pos="2160"/>
        <p:guide pos="2880"/>
      </p:guideLst>
    </p:cSldViewPr>
  </p:slideViewPr>
  <p:outlineViewPr>
    <p:cViewPr>
      <p:scale>
        <a:sx n="33" d="100"/>
        <a:sy n="33" d="100"/>
      </p:scale>
      <p:origin x="0" y="-7116"/>
    </p:cViewPr>
  </p:outlineViewPr>
  <p:notesTextViewPr>
    <p:cViewPr>
      <p:scale>
        <a:sx n="1" d="1"/>
        <a:sy n="1" d="1"/>
      </p:scale>
      <p:origin x="0" y="0"/>
    </p:cViewPr>
  </p:notesTextViewPr>
  <p:sorterViewPr>
    <p:cViewPr>
      <p:scale>
        <a:sx n="100" d="100"/>
        <a:sy n="100" d="100"/>
      </p:scale>
      <p:origin x="0" y="-12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E802D-EFAF-4B46-B598-7A970475D6F2}" type="datetimeFigureOut">
              <a:rPr lang="en-US" smtClean="0"/>
              <a:t>8/22/16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6555A-CA8F-4180-92AF-970E59F810E8}" type="slidenum">
              <a:rPr lang="en-US" smtClean="0"/>
              <a:t>‹#›</a:t>
            </a:fld>
            <a:endParaRPr lang="en-US"/>
          </a:p>
        </p:txBody>
      </p:sp>
    </p:spTree>
    <p:extLst>
      <p:ext uri="{BB962C8B-B14F-4D97-AF65-F5344CB8AC3E}">
        <p14:creationId xmlns:p14="http://schemas.microsoft.com/office/powerpoint/2010/main" val="389868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worqx.com/color/color_systems.ht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link to a website about color.  This interactive website allows students to explore information about color and its symbolism.  Students can view animations describing the colors.  They can also draw illustrations with color and take a quiz about color symbolism.</a:t>
            </a:r>
          </a:p>
        </p:txBody>
      </p:sp>
      <p:sp>
        <p:nvSpPr>
          <p:cNvPr id="370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CCC02FFD-53C2-49F4-BDCE-FFFF1EBE98A9}" type="slidenum">
              <a:rPr lang="en-US" sz="1200" smtClean="0">
                <a:solidFill>
                  <a:srgbClr val="000000"/>
                </a:solidFill>
              </a:rPr>
              <a:pPr eaLnBrk="1" hangingPunct="1"/>
              <a:t>2</a:t>
            </a:fld>
            <a:endParaRPr lang="en-US" sz="1200" smtClean="0">
              <a:solidFill>
                <a:srgbClr val="000000"/>
              </a:solidFill>
            </a:endParaRPr>
          </a:p>
        </p:txBody>
      </p:sp>
    </p:spTree>
    <p:extLst>
      <p:ext uri="{BB962C8B-B14F-4D97-AF65-F5344CB8AC3E}">
        <p14:creationId xmlns:p14="http://schemas.microsoft.com/office/powerpoint/2010/main" val="188194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2B2488B-4BF9-0449-8AFE-DFF0A54B3429}" type="slidenum">
              <a:rPr lang="en-US"/>
              <a:pPr/>
              <a:t>20</a:t>
            </a:fld>
            <a:endParaRPr lang="en-US"/>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E843477-7F8D-F94B-840E-827EBFB9D3E2}" type="slidenum">
              <a:rPr lang="en-US"/>
              <a:pPr/>
              <a:t>22</a:t>
            </a:fld>
            <a:endParaRPr lang="en-US"/>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F935914-8FBA-4C46-8F46-478584E28F4B}" type="slidenum">
              <a:rPr lang="en-US"/>
              <a:pPr/>
              <a:t>23</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571C12E-FB9B-7048-8E93-788F90B8E72B}" type="slidenum">
              <a:rPr lang="en-US"/>
              <a:pPr/>
              <a:t>24</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602C2E8-37DB-8E49-A83A-0123B8A1254F}" type="slidenum">
              <a:rPr lang="en-US"/>
              <a:pPr/>
              <a:t>25</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54B30935-30EF-FE49-96CA-7F8504D87CDF}" type="slidenum">
              <a:rPr lang="en-US"/>
              <a:pPr/>
              <a:t>26</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1B5E876-FF40-4900-A9A2-061DBEBA21B5}" type="slidenum">
              <a:rPr lang="en-US" sz="1200" smtClean="0">
                <a:solidFill>
                  <a:srgbClr val="000000"/>
                </a:solidFill>
              </a:rPr>
              <a:pPr eaLnBrk="1" hangingPunct="1"/>
              <a:t>39</a:t>
            </a:fld>
            <a:endParaRPr lang="en-US" sz="1200" smtClean="0">
              <a:solidFill>
                <a:srgbClr val="000000"/>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Look at color palette and then experiment with the different combinations of red, green and blue.</a:t>
            </a:r>
          </a:p>
          <a:p>
            <a:pPr eaLnBrk="1" hangingPunct="1"/>
            <a:r>
              <a:rPr lang="en-US" smtClean="0"/>
              <a:t>Wikipedia RGB link url = http://upload.wikimedia.org/wikipedia/commons/2/28/RGB_illumination.jpg</a:t>
            </a:r>
          </a:p>
        </p:txBody>
      </p:sp>
    </p:spTree>
    <p:extLst>
      <p:ext uri="{BB962C8B-B14F-4D97-AF65-F5344CB8AC3E}">
        <p14:creationId xmlns:p14="http://schemas.microsoft.com/office/powerpoint/2010/main" val="174796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2D1F2D-2937-4707-9CD6-4E43977BA297}" type="slidenum">
              <a:rPr lang="en-US" smtClean="0">
                <a:solidFill>
                  <a:prstClr val="black"/>
                </a:solidFill>
              </a:rPr>
              <a:pPr eaLnBrk="1" hangingPunct="1"/>
              <a:t>40</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For more information, visit </a:t>
            </a:r>
            <a:r>
              <a:rPr lang="en-US" dirty="0" smtClean="0">
                <a:hlinkClick r:id="rId3"/>
              </a:rPr>
              <a:t>http://www.worqx.com/color/color_systems.htm</a:t>
            </a:r>
            <a:endParaRPr lang="en-US" dirty="0" smtClean="0"/>
          </a:p>
        </p:txBody>
      </p:sp>
    </p:spTree>
    <p:extLst>
      <p:ext uri="{BB962C8B-B14F-4D97-AF65-F5344CB8AC3E}">
        <p14:creationId xmlns:p14="http://schemas.microsoft.com/office/powerpoint/2010/main" val="142483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6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203E8D6E-4421-46FD-A58E-433899537505}" type="slidenum">
              <a:rPr lang="en-US" sz="1200" smtClean="0">
                <a:solidFill>
                  <a:srgbClr val="000000"/>
                </a:solidFill>
              </a:rPr>
              <a:pPr eaLnBrk="1" hangingPunct="1"/>
              <a:t>41</a:t>
            </a:fld>
            <a:endParaRPr lang="en-US" sz="1200" smtClean="0">
              <a:solidFill>
                <a:srgbClr val="000000"/>
              </a:solidFill>
            </a:endParaRPr>
          </a:p>
        </p:txBody>
      </p:sp>
    </p:spTree>
    <p:extLst>
      <p:ext uri="{BB962C8B-B14F-4D97-AF65-F5344CB8AC3E}">
        <p14:creationId xmlns:p14="http://schemas.microsoft.com/office/powerpoint/2010/main" val="370383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EC648AD-E1B7-4946-8AAD-D3DBD23AE452}" type="slidenum">
              <a:rPr lang="en-US"/>
              <a:pPr/>
              <a:t>6</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26A3D24-DE70-3E46-957E-C4F89C035112}" type="slidenum">
              <a:rPr lang="en-US"/>
              <a:pPr/>
              <a:t>8</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01E72339-6561-1043-A809-FE93057A22E5}" type="slidenum">
              <a:rPr lang="en-US"/>
              <a:pPr/>
              <a:t>9</a:t>
            </a:fld>
            <a:endParaRPr lang="en-US"/>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81F0D17-8D0E-6145-BF87-445A5BA9711D}" type="slidenum">
              <a:rPr lang="en-US"/>
              <a:pPr/>
              <a:t>10</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3B770A6F-3803-9947-95C8-D18BBB0C4EF8}" type="slidenum">
              <a:rPr lang="en-US"/>
              <a:pPr/>
              <a:t>12</a:t>
            </a:fld>
            <a:endParaRPr 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F7ED94B-3DCD-8E45-92EE-A8608C6735C0}" type="slidenum">
              <a:rPr lang="en-US"/>
              <a:pPr/>
              <a:t>14</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9A8A086F-A3C5-E443-B7E5-F9469FD92B9B}" type="slidenum">
              <a:rPr lang="en-US"/>
              <a:pPr/>
              <a:t>16</a:t>
            </a:fld>
            <a:endParaRPr lang="en-US"/>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5137695-F291-EC42-B434-29CCA355E1E4}" type="slidenum">
              <a:rPr lang="en-US"/>
              <a:pPr/>
              <a:t>17</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9F511B8A-D3D0-4BF4-A444-D5529DF02540}" type="datetimeFigureOut">
              <a:rPr lang="en-US" smtClean="0"/>
              <a:t>8/22/16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107505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222930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155220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4664C83-7C10-4B0B-B7FE-1D3659E83CA2}"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830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2762951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511B8A-D3D0-4BF4-A444-D5529DF02540}" type="datetimeFigureOut">
              <a:rPr lang="en-US" smtClean="0"/>
              <a:t>8/22/16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369382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F511B8A-D3D0-4BF4-A444-D5529DF02540}" type="datetimeFigureOut">
              <a:rPr lang="en-US" smtClean="0"/>
              <a:t>8/22/16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65236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511B8A-D3D0-4BF4-A444-D5529DF02540}"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443450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F511B8A-D3D0-4BF4-A444-D5529DF02540}" type="datetimeFigureOut">
              <a:rPr lang="en-US" smtClean="0"/>
              <a:t>8/22/16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220799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685800"/>
            <a:ext cx="3848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85800"/>
            <a:ext cx="3848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8D3F95-FDF8-A840-B932-28B1791DC492}" type="slidenum">
              <a:rPr lang="en-US"/>
              <a:pPr/>
              <a:t>‹#›</a:t>
            </a:fld>
            <a:endParaRPr lang="en-US"/>
          </a:p>
        </p:txBody>
      </p:sp>
    </p:spTree>
    <p:extLst>
      <p:ext uri="{BB962C8B-B14F-4D97-AF65-F5344CB8AC3E}">
        <p14:creationId xmlns:p14="http://schemas.microsoft.com/office/powerpoint/2010/main" val="3040106065"/>
      </p:ext>
    </p:extLst>
  </p:cSld>
  <p:clrMapOvr>
    <a:masterClrMapping/>
  </p:clrMapOvr>
  <p:transition xmlns:p14="http://schemas.microsoft.com/office/powerpoint/2010/mai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98822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511B8A-D3D0-4BF4-A444-D5529DF02540}" type="datetimeFigureOut">
              <a:rPr lang="en-US" smtClean="0"/>
              <a:t>8/22/16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65134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ct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F511B8A-D3D0-4BF4-A444-D5529DF02540}" type="datetimeFigureOut">
              <a:rPr lang="en-US" smtClean="0"/>
              <a:t>8/22/16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149696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220653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511B8A-D3D0-4BF4-A444-D5529DF02540}" type="datetimeFigureOut">
              <a:rPr lang="en-US" smtClean="0"/>
              <a:t>8/22/16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407823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511B8A-D3D0-4BF4-A444-D5529DF02540}" type="datetimeFigureOut">
              <a:rPr lang="en-US" smtClean="0"/>
              <a:t>8/22/16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35699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11B8A-D3D0-4BF4-A444-D5529DF02540}" type="datetimeFigureOut">
              <a:rPr lang="en-US" smtClean="0"/>
              <a:t>8/22/16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19888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247089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11B8A-D3D0-4BF4-A444-D5529DF02540}" type="datetimeFigureOut">
              <a:rPr lang="en-US" smtClean="0"/>
              <a:t>8/22/16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64C83-7C10-4B0B-B7FE-1D3659E83CA2}" type="slidenum">
              <a:rPr lang="en-US" smtClean="0"/>
              <a:t>‹#›</a:t>
            </a:fld>
            <a:endParaRPr lang="en-US"/>
          </a:p>
        </p:txBody>
      </p:sp>
    </p:spTree>
    <p:extLst>
      <p:ext uri="{BB962C8B-B14F-4D97-AF65-F5344CB8AC3E}">
        <p14:creationId xmlns:p14="http://schemas.microsoft.com/office/powerpoint/2010/main" val="53146617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594360" y="764373"/>
            <a:ext cx="7955280" cy="988227"/>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94360" y="1752600"/>
            <a:ext cx="7955280" cy="4511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F511B8A-D3D0-4BF4-A444-D5529DF02540}" type="datetimeFigureOut">
              <a:rPr lang="en-US" smtClean="0"/>
              <a:t>8/22/16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4664C83-7C10-4B0B-B7FE-1D3659E83CA2}" type="slidenum">
              <a:rPr lang="en-US" smtClean="0"/>
              <a:t>‹#›</a:t>
            </a:fld>
            <a:endParaRPr lang="en-US"/>
          </a:p>
        </p:txBody>
      </p:sp>
    </p:spTree>
    <p:extLst>
      <p:ext uri="{BB962C8B-B14F-4D97-AF65-F5344CB8AC3E}">
        <p14:creationId xmlns:p14="http://schemas.microsoft.com/office/powerpoint/2010/main" val="92917589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txStyles>
    <p:title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mp"/></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m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e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jpeg"/><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g"/><Relationship Id="rId4" Type="http://schemas.openxmlformats.org/officeDocument/2006/relationships/image" Target="../media/image76.jpg"/><Relationship Id="rId1" Type="http://schemas.openxmlformats.org/officeDocument/2006/relationships/slideLayout" Target="../slideLayouts/slideLayout2.xml"/><Relationship Id="rId2" Type="http://schemas.openxmlformats.org/officeDocument/2006/relationships/image" Target="../media/image7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 Id="rId3"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hyperlink" Target="http://en.wikipedia.org/wiki/File:CMYK_color_swatches.sv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4" Type="http://schemas.microsoft.com/office/2007/relationships/hdphoto" Target="../media/hdphoto1.wdp"/><Relationship Id="rId5"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hyperlink" Target="http://en.wikipedia.org/wiki/File:CMYK_color_swatches.svg" TargetMode="External"/><Relationship Id="rId5" Type="http://schemas.openxmlformats.org/officeDocument/2006/relationships/image" Target="../media/image8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1.png"/><Relationship Id="rId5" Type="http://schemas.microsoft.com/office/2007/relationships/hdphoto" Target="../media/hdphoto1.wdp"/><Relationship Id="rId6" Type="http://schemas.openxmlformats.org/officeDocument/2006/relationships/hyperlink" Target="http://en.wikipedia.org/wiki/File:CMYK_color_swatches.svg" TargetMode="External"/><Relationship Id="rId7" Type="http://schemas.openxmlformats.org/officeDocument/2006/relationships/image" Target="../media/image80.png"/><Relationship Id="rId8"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7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 Id="rId3" Type="http://schemas.openxmlformats.org/officeDocument/2006/relationships/image" Target="../media/image7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olor.adobe.com/create/color-wheel/" TargetMode="External"/><Relationship Id="rId4" Type="http://schemas.openxmlformats.org/officeDocument/2006/relationships/hyperlink" Target="http://hslpicker.com/" TargetMode="External"/><Relationship Id="rId5" Type="http://schemas.openxmlformats.org/officeDocument/2006/relationships/hyperlink" Target="http://www.workwithcolor.com/hsl-color-schemer-01.htm" TargetMode="External"/><Relationship Id="rId6" Type="http://schemas.openxmlformats.org/officeDocument/2006/relationships/hyperlink" Target="http://paletton.com/%23uid=1000u0kllllaFw0g0qFqFg0w0aF" TargetMode="External"/><Relationship Id="rId1" Type="http://schemas.openxmlformats.org/officeDocument/2006/relationships/slideLayout" Target="../slideLayouts/slideLayout2.xml"/><Relationship Id="rId2" Type="http://schemas.openxmlformats.org/officeDocument/2006/relationships/image" Target="../media/image8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Color</a:t>
            </a:r>
            <a:endParaRPr lang="en-US" b="1"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107510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b="0" smtClean="0">
                <a:ea typeface="ＭＳ Ｐゴシック" pitchFamily="-106" charset="-128"/>
              </a:rPr>
              <a:t>Complementary Colors</a:t>
            </a:r>
          </a:p>
        </p:txBody>
      </p:sp>
      <p:sp>
        <p:nvSpPr>
          <p:cNvPr id="24579" name="Rectangle 19"/>
          <p:cNvSpPr>
            <a:spLocks noGrp="1" noChangeArrowheads="1"/>
          </p:cNvSpPr>
          <p:nvPr>
            <p:ph type="body" sz="half" idx="1"/>
          </p:nvPr>
        </p:nvSpPr>
        <p:spPr>
          <a:xfrm>
            <a:off x="152400" y="1143000"/>
            <a:ext cx="5867400" cy="5410200"/>
          </a:xfrm>
          <a:noFill/>
        </p:spPr>
        <p:txBody>
          <a:bodyPr/>
          <a:lstStyle/>
          <a:p>
            <a:pPr marL="225425" indent="-225425" eaLnBrk="1" hangingPunct="1">
              <a:lnSpc>
                <a:spcPct val="80000"/>
              </a:lnSpc>
              <a:spcBef>
                <a:spcPct val="45000"/>
              </a:spcBef>
            </a:pPr>
            <a:r>
              <a:rPr lang="en-US" sz="2800" b="0" i="1">
                <a:solidFill>
                  <a:srgbClr val="CC0000"/>
                </a:solidFill>
                <a:latin typeface="Arial" charset="0"/>
                <a:ea typeface="ＭＳ Ｐゴシック" charset="0"/>
                <a:cs typeface="ＭＳ Ｐゴシック" charset="0"/>
              </a:rPr>
              <a:t>Intensity can only be altered by </a:t>
            </a:r>
            <a:br>
              <a:rPr lang="en-US" sz="2800" b="0" i="1">
                <a:solidFill>
                  <a:srgbClr val="CC0000"/>
                </a:solidFill>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mixing a color with its </a:t>
            </a:r>
            <a:br>
              <a:rPr lang="en-US" sz="2800" b="0" i="1">
                <a:solidFill>
                  <a:srgbClr val="CC0000"/>
                </a:solidFill>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complement</a:t>
            </a:r>
            <a:r>
              <a:rPr lang="en-US" sz="2800">
                <a:latin typeface="Arial" charset="0"/>
                <a:ea typeface="ＭＳ Ｐゴシック" charset="0"/>
                <a:cs typeface="ＭＳ Ｐゴシック" charset="0"/>
              </a:rPr>
              <a:t>, which has the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effect of visually neutralizing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the color. </a:t>
            </a:r>
          </a:p>
          <a:p>
            <a:pPr marL="225425" indent="-225425" eaLnBrk="1" hangingPunct="1">
              <a:lnSpc>
                <a:spcPct val="80000"/>
              </a:lnSpc>
              <a:spcBef>
                <a:spcPct val="45000"/>
              </a:spcBef>
            </a:pPr>
            <a:r>
              <a:rPr lang="en-US" sz="2800">
                <a:latin typeface="Arial" charset="0"/>
                <a:ea typeface="ＭＳ Ｐゴシック" charset="0"/>
                <a:cs typeface="ＭＳ Ｐゴシック" charset="0"/>
              </a:rPr>
              <a:t>Changing the values of the</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hues, </a:t>
            </a:r>
            <a:r>
              <a:rPr lang="en-US" sz="2800" b="0" i="1">
                <a:solidFill>
                  <a:srgbClr val="CC0000"/>
                </a:solidFill>
                <a:latin typeface="Arial" charset="0"/>
                <a:ea typeface="ＭＳ Ｐゴシック" charset="0"/>
                <a:cs typeface="ＭＳ Ｐゴシック" charset="0"/>
              </a:rPr>
              <a:t>adding black or white</a:t>
            </a:r>
            <a:r>
              <a:rPr lang="en-US" sz="2800" b="0">
                <a:solidFill>
                  <a:srgbClr val="CC0000"/>
                </a:solidFill>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will soften the effect.</a:t>
            </a:r>
          </a:p>
        </p:txBody>
      </p:sp>
      <p:pic>
        <p:nvPicPr>
          <p:cNvPr id="2458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572000"/>
            <a:ext cx="24399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3400"/>
            <a:ext cx="27273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828800"/>
            <a:ext cx="278606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135770"/>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Monochromatic </a:t>
            </a:r>
            <a:r>
              <a:rPr lang="en-US" dirty="0" smtClean="0"/>
              <a:t>Colors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cs typeface="Arial" pitchFamily="34" charset="0"/>
              </a:rPr>
              <a:t>Monochromatic </a:t>
            </a:r>
            <a:r>
              <a:rPr lang="en-US" sz="2400" b="1" dirty="0" smtClean="0">
                <a:cs typeface="Arial" pitchFamily="34" charset="0"/>
              </a:rPr>
              <a:t>Color Schemes </a:t>
            </a:r>
            <a:r>
              <a:rPr lang="en-US" sz="2400" dirty="0" smtClean="0">
                <a:cs typeface="Arial" pitchFamily="34" charset="0"/>
              </a:rPr>
              <a:t>- </a:t>
            </a:r>
            <a:r>
              <a:rPr lang="en-US" sz="2400" dirty="0" smtClean="0"/>
              <a:t>variations </a:t>
            </a:r>
            <a:r>
              <a:rPr lang="en-US" sz="2400" dirty="0"/>
              <a:t>in lightness and saturation of </a:t>
            </a:r>
            <a:r>
              <a:rPr lang="en-US" sz="2400" dirty="0" smtClean="0"/>
              <a:t>a single color. Easy </a:t>
            </a:r>
            <a:r>
              <a:rPr lang="en-US" sz="2400" dirty="0"/>
              <a:t>on the </a:t>
            </a:r>
            <a:r>
              <a:rPr lang="en-US" sz="2400" dirty="0" smtClean="0"/>
              <a:t>eyes but designers may find it difficult to emphasize important elements.</a:t>
            </a:r>
            <a:endParaRPr lang="en-US" sz="24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05200"/>
            <a:ext cx="8229600" cy="2988403"/>
          </a:xfrm>
          <a:prstGeom prst="rect">
            <a:avLst/>
          </a:prstGeom>
        </p:spPr>
      </p:pic>
    </p:spTree>
    <p:extLst>
      <p:ext uri="{BB962C8B-B14F-4D97-AF65-F5344CB8AC3E}">
        <p14:creationId xmlns:p14="http://schemas.microsoft.com/office/powerpoint/2010/main" val="1104149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7955280" cy="988227"/>
          </a:xfrm>
        </p:spPr>
        <p:txBody>
          <a:bodyPr/>
          <a:lstStyle/>
          <a:p>
            <a:pPr eaLnBrk="1" hangingPunct="1">
              <a:defRPr/>
            </a:pPr>
            <a:r>
              <a:rPr lang="en-US" b="0" dirty="0" smtClean="0">
                <a:ea typeface="ＭＳ Ｐゴシック" pitchFamily="-106" charset="-128"/>
              </a:rPr>
              <a:t>Monochromatic Schemes</a:t>
            </a:r>
          </a:p>
        </p:txBody>
      </p:sp>
      <p:sp>
        <p:nvSpPr>
          <p:cNvPr id="25603" name="Rectangle 3"/>
          <p:cNvSpPr>
            <a:spLocks noGrp="1" noChangeArrowheads="1"/>
          </p:cNvSpPr>
          <p:nvPr>
            <p:ph type="body" idx="1"/>
          </p:nvPr>
        </p:nvSpPr>
        <p:spPr>
          <a:xfrm>
            <a:off x="152400" y="990600"/>
            <a:ext cx="5638800" cy="4876800"/>
          </a:xfrm>
        </p:spPr>
        <p:txBody>
          <a:bodyPr/>
          <a:lstStyle/>
          <a:p>
            <a:pPr eaLnBrk="1" hangingPunct="1">
              <a:lnSpc>
                <a:spcPct val="90000"/>
              </a:lnSpc>
            </a:pPr>
            <a:r>
              <a:rPr lang="en-US" sz="2600" dirty="0">
                <a:latin typeface="Arial" charset="0"/>
                <a:ea typeface="ＭＳ Ｐゴシック" charset="0"/>
                <a:cs typeface="ＭＳ Ｐゴシック" charset="0"/>
              </a:rPr>
              <a:t>A monochromatic color scheme uses </a:t>
            </a:r>
            <a:r>
              <a:rPr lang="en-US" sz="2600" b="0" i="1" dirty="0">
                <a:solidFill>
                  <a:srgbClr val="CC0000"/>
                </a:solidFill>
                <a:latin typeface="Arial" charset="0"/>
                <a:ea typeface="ＭＳ Ｐゴシック" charset="0"/>
                <a:cs typeface="ＭＳ Ｐゴシック" charset="0"/>
              </a:rPr>
              <a:t>only one hue</a:t>
            </a:r>
            <a:r>
              <a:rPr lang="en-US" sz="2600" dirty="0">
                <a:latin typeface="Arial" charset="0"/>
                <a:ea typeface="ＭＳ Ｐゴシック" charset="0"/>
                <a:cs typeface="ＭＳ Ｐゴシック" charset="0"/>
              </a:rPr>
              <a:t> (color) and all values (shades or tints) of it for a unifying and harmonious effect. </a:t>
            </a:r>
          </a:p>
          <a:p>
            <a:pPr eaLnBrk="1" hangingPunct="1">
              <a:lnSpc>
                <a:spcPct val="90000"/>
              </a:lnSpc>
            </a:pPr>
            <a:r>
              <a:rPr lang="en-US" sz="2600" dirty="0">
                <a:latin typeface="Arial" charset="0"/>
                <a:ea typeface="ＭＳ Ｐゴシック" charset="0"/>
                <a:cs typeface="ＭＳ Ｐゴシック" charset="0"/>
              </a:rPr>
              <a:t>You can change the value of a color by </a:t>
            </a:r>
            <a:r>
              <a:rPr lang="en-US" sz="2600" b="0" i="1" dirty="0">
                <a:solidFill>
                  <a:srgbClr val="CC0000"/>
                </a:solidFill>
                <a:latin typeface="Arial" charset="0"/>
                <a:ea typeface="ＭＳ Ｐゴシック" charset="0"/>
                <a:cs typeface="ＭＳ Ｐゴシック" charset="0"/>
              </a:rPr>
              <a:t>adding black</a:t>
            </a:r>
            <a:r>
              <a:rPr lang="en-US" sz="2600" dirty="0">
                <a:latin typeface="Arial" charset="0"/>
                <a:ea typeface="ＭＳ Ｐゴシック" charset="0"/>
                <a:cs typeface="ＭＳ Ｐゴシック" charset="0"/>
              </a:rPr>
              <a:t> (</a:t>
            </a:r>
            <a:r>
              <a:rPr lang="en-US" sz="2600" b="0" dirty="0">
                <a:latin typeface="Arial" charset="0"/>
                <a:ea typeface="ＭＳ Ｐゴシック" charset="0"/>
                <a:cs typeface="ＭＳ Ｐゴシック" charset="0"/>
              </a:rPr>
              <a:t>shade</a:t>
            </a:r>
            <a:r>
              <a:rPr lang="en-US" sz="2600" dirty="0">
                <a:latin typeface="Arial" charset="0"/>
                <a:ea typeface="ＭＳ Ｐゴシック" charset="0"/>
                <a:cs typeface="ＭＳ Ｐゴシック" charset="0"/>
              </a:rPr>
              <a:t>), or </a:t>
            </a:r>
            <a:r>
              <a:rPr lang="en-US" sz="2600" b="0" i="1" dirty="0">
                <a:solidFill>
                  <a:srgbClr val="CC0000"/>
                </a:solidFill>
                <a:latin typeface="Arial" charset="0"/>
                <a:ea typeface="ＭＳ Ｐゴシック" charset="0"/>
                <a:cs typeface="ＭＳ Ｐゴシック" charset="0"/>
              </a:rPr>
              <a:t>white</a:t>
            </a:r>
            <a:r>
              <a:rPr lang="en-US" sz="2600" dirty="0">
                <a:latin typeface="Arial" charset="0"/>
                <a:ea typeface="ＭＳ Ｐゴシック" charset="0"/>
                <a:cs typeface="ＭＳ Ｐゴシック" charset="0"/>
              </a:rPr>
              <a:t> (</a:t>
            </a:r>
            <a:r>
              <a:rPr lang="en-US" sz="2600" b="0" dirty="0">
                <a:latin typeface="Arial" charset="0"/>
                <a:ea typeface="ＭＳ Ｐゴシック" charset="0"/>
                <a:cs typeface="ＭＳ Ｐゴシック" charset="0"/>
              </a:rPr>
              <a:t>tint</a:t>
            </a:r>
            <a:r>
              <a:rPr lang="en-US" sz="2600" dirty="0">
                <a:latin typeface="Arial" charset="0"/>
                <a:ea typeface="ＭＳ Ｐゴシック" charset="0"/>
                <a:cs typeface="ＭＳ Ｐゴシック" charset="0"/>
              </a:rPr>
              <a:t>), or </a:t>
            </a:r>
            <a:r>
              <a:rPr lang="en-US" sz="2600" b="0" i="1" dirty="0">
                <a:solidFill>
                  <a:srgbClr val="CC0000"/>
                </a:solidFill>
                <a:latin typeface="Arial" charset="0"/>
                <a:ea typeface="ＭＳ Ｐゴシック" charset="0"/>
                <a:cs typeface="ＭＳ Ｐゴシック" charset="0"/>
              </a:rPr>
              <a:t>gray</a:t>
            </a:r>
            <a:r>
              <a:rPr lang="en-US" sz="2600" dirty="0">
                <a:latin typeface="Arial" charset="0"/>
                <a:ea typeface="ＭＳ Ｐゴシック" charset="0"/>
                <a:cs typeface="ＭＳ Ｐゴシック" charset="0"/>
              </a:rPr>
              <a:t> (</a:t>
            </a:r>
            <a:r>
              <a:rPr lang="en-US" sz="2600" b="0" dirty="0">
                <a:latin typeface="Arial" charset="0"/>
                <a:ea typeface="ＭＳ Ｐゴシック" charset="0"/>
                <a:cs typeface="ＭＳ Ｐゴシック" charset="0"/>
              </a:rPr>
              <a:t>tone</a:t>
            </a:r>
            <a:r>
              <a:rPr lang="en-US" sz="2600" dirty="0">
                <a:latin typeface="Arial" charset="0"/>
                <a:ea typeface="ＭＳ Ｐゴシック" charset="0"/>
                <a:cs typeface="ＭＳ Ｐゴシック" charset="0"/>
              </a:rPr>
              <a:t>). </a:t>
            </a:r>
          </a:p>
          <a:p>
            <a:pPr eaLnBrk="1" hangingPunct="1">
              <a:lnSpc>
                <a:spcPct val="90000"/>
              </a:lnSpc>
            </a:pPr>
            <a:r>
              <a:rPr lang="en-US" sz="2600" dirty="0">
                <a:latin typeface="Arial" charset="0"/>
                <a:ea typeface="ＭＳ Ｐゴシック" charset="0"/>
                <a:cs typeface="ＭＳ Ｐゴシック" charset="0"/>
              </a:rPr>
              <a:t>As </a:t>
            </a:r>
            <a:r>
              <a:rPr lang="en-US" sz="2600" b="0" i="1" dirty="0">
                <a:solidFill>
                  <a:srgbClr val="CC0000"/>
                </a:solidFill>
                <a:latin typeface="Arial" charset="0"/>
                <a:ea typeface="ＭＳ Ｐゴシック" charset="0"/>
                <a:cs typeface="ＭＳ Ｐゴシック" charset="0"/>
              </a:rPr>
              <a:t>white is added</a:t>
            </a:r>
            <a:r>
              <a:rPr lang="en-US" sz="2600" dirty="0">
                <a:latin typeface="Arial" charset="0"/>
                <a:ea typeface="ＭＳ Ｐゴシック" charset="0"/>
                <a:cs typeface="ＭＳ Ｐゴシック" charset="0"/>
              </a:rPr>
              <a:t> to a color it becomes </a:t>
            </a:r>
            <a:r>
              <a:rPr lang="ja-JP" altLang="en-US" sz="2600" dirty="0">
                <a:latin typeface="Arial" charset="0"/>
                <a:ea typeface="ＭＳ Ｐゴシック" charset="0"/>
                <a:cs typeface="ＭＳ Ｐゴシック" charset="0"/>
              </a:rPr>
              <a:t>“</a:t>
            </a:r>
            <a:r>
              <a:rPr lang="en-US" sz="2600" b="0" i="1" dirty="0">
                <a:solidFill>
                  <a:srgbClr val="CC0000"/>
                </a:solidFill>
                <a:latin typeface="Arial" charset="0"/>
                <a:ea typeface="ＭＳ Ｐゴシック" charset="0"/>
                <a:cs typeface="ＭＳ Ｐゴシック" charset="0"/>
              </a:rPr>
              <a:t>higher</a:t>
            </a:r>
            <a:r>
              <a:rPr lang="ja-JP" altLang="en-US"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 in value (lighter).</a:t>
            </a:r>
          </a:p>
          <a:p>
            <a:pPr eaLnBrk="1" hangingPunct="1">
              <a:lnSpc>
                <a:spcPct val="90000"/>
              </a:lnSpc>
            </a:pPr>
            <a:r>
              <a:rPr lang="en-US" sz="2600" dirty="0">
                <a:latin typeface="Arial" charset="0"/>
                <a:ea typeface="ＭＳ Ｐゴシック" charset="0"/>
                <a:cs typeface="ＭＳ Ｐゴシック" charset="0"/>
              </a:rPr>
              <a:t>As </a:t>
            </a:r>
            <a:r>
              <a:rPr lang="en-US" sz="2600" b="0" i="1" dirty="0">
                <a:solidFill>
                  <a:srgbClr val="CC0000"/>
                </a:solidFill>
                <a:latin typeface="Arial" charset="0"/>
                <a:ea typeface="ＭＳ Ｐゴシック" charset="0"/>
                <a:cs typeface="ＭＳ Ｐゴシック" charset="0"/>
              </a:rPr>
              <a:t>black is added</a:t>
            </a:r>
            <a:r>
              <a:rPr lang="en-US" sz="2600" dirty="0">
                <a:latin typeface="Arial" charset="0"/>
                <a:ea typeface="ＭＳ Ｐゴシック" charset="0"/>
                <a:cs typeface="ＭＳ Ｐゴシック" charset="0"/>
              </a:rPr>
              <a:t> it becomes </a:t>
            </a:r>
            <a:r>
              <a:rPr lang="ja-JP" altLang="en-US" sz="2600" dirty="0">
                <a:latin typeface="Arial" charset="0"/>
                <a:ea typeface="ＭＳ Ｐゴシック" charset="0"/>
                <a:cs typeface="ＭＳ Ｐゴシック" charset="0"/>
              </a:rPr>
              <a:t>“</a:t>
            </a:r>
            <a:r>
              <a:rPr lang="en-US" sz="2600" b="0" i="1" dirty="0">
                <a:solidFill>
                  <a:srgbClr val="CC0000"/>
                </a:solidFill>
                <a:latin typeface="Arial" charset="0"/>
                <a:ea typeface="ＭＳ Ｐゴシック" charset="0"/>
                <a:cs typeface="ＭＳ Ｐゴシック" charset="0"/>
              </a:rPr>
              <a:t>lower</a:t>
            </a:r>
            <a:r>
              <a:rPr lang="ja-JP" altLang="en-US"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 in value (darker). </a:t>
            </a:r>
          </a:p>
        </p:txBody>
      </p:sp>
      <p:pic>
        <p:nvPicPr>
          <p:cNvPr id="2560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227388"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MonoChr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105400"/>
            <a:ext cx="22860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182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5280" cy="988227"/>
          </a:xfrm>
        </p:spPr>
        <p:txBody>
          <a:bodyPr/>
          <a:lstStyle/>
          <a:p>
            <a:pPr>
              <a:defRPr/>
            </a:pPr>
            <a:r>
              <a:rPr lang="en-US" b="0" dirty="0" smtClean="0">
                <a:ea typeface="ＭＳ Ｐゴシック" pitchFamily="-106" charset="-128"/>
              </a:rPr>
              <a:t>Monochromatic Schemes</a:t>
            </a:r>
            <a:endParaRPr lang="en-US" dirty="0"/>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4191000"/>
            <a:ext cx="3886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p:cNvSpPr txBox="1">
            <a:spLocks noChangeArrowheads="1"/>
          </p:cNvSpPr>
          <p:nvPr/>
        </p:nvSpPr>
        <p:spPr bwMode="auto">
          <a:xfrm>
            <a:off x="152400" y="685800"/>
            <a:ext cx="464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60000"/>
              </a:spcBef>
              <a:buClr>
                <a:srgbClr val="CC0000"/>
              </a:buClr>
              <a:buFont typeface="Times" charset="0"/>
              <a:buChar char="•"/>
            </a:pPr>
            <a:r>
              <a:rPr lang="en-US" sz="2400" i="1" dirty="0">
                <a:solidFill>
                  <a:srgbClr val="CC0000"/>
                </a:solidFill>
              </a:rPr>
              <a:t>Value</a:t>
            </a:r>
            <a:r>
              <a:rPr lang="en-US" sz="2400" i="1" dirty="0">
                <a:solidFill>
                  <a:schemeClr val="tx2"/>
                </a:solidFill>
              </a:rPr>
              <a:t> </a:t>
            </a:r>
            <a:r>
              <a:rPr lang="en-US" sz="2400" b="1" dirty="0">
                <a:solidFill>
                  <a:schemeClr val="tx2"/>
                </a:solidFill>
              </a:rPr>
              <a:t>is the</a:t>
            </a:r>
            <a:r>
              <a:rPr lang="en-US" sz="2400" i="1" dirty="0">
                <a:solidFill>
                  <a:schemeClr val="tx2"/>
                </a:solidFill>
              </a:rPr>
              <a:t> </a:t>
            </a:r>
            <a:r>
              <a:rPr lang="en-US" sz="2400" i="1" dirty="0">
                <a:solidFill>
                  <a:srgbClr val="CC0000"/>
                </a:solidFill>
              </a:rPr>
              <a:t>relationship of </a:t>
            </a:r>
            <a:br>
              <a:rPr lang="en-US" sz="2400" i="1" dirty="0">
                <a:solidFill>
                  <a:srgbClr val="CC0000"/>
                </a:solidFill>
              </a:rPr>
            </a:br>
            <a:r>
              <a:rPr lang="en-US" sz="2400" i="1" dirty="0">
                <a:solidFill>
                  <a:srgbClr val="CC0000"/>
                </a:solidFill>
              </a:rPr>
              <a:t>light to dark</a:t>
            </a:r>
            <a:r>
              <a:rPr lang="en-US" sz="2400" b="1" dirty="0">
                <a:solidFill>
                  <a:srgbClr val="CC0000"/>
                </a:solidFill>
              </a:rPr>
              <a:t>. </a:t>
            </a:r>
          </a:p>
          <a:p>
            <a:pPr eaLnBrk="1" hangingPunct="1">
              <a:lnSpc>
                <a:spcPct val="90000"/>
              </a:lnSpc>
              <a:spcBef>
                <a:spcPct val="60000"/>
              </a:spcBef>
              <a:buClr>
                <a:srgbClr val="CC0000"/>
              </a:buClr>
              <a:buFont typeface="Times" charset="0"/>
              <a:buChar char="•"/>
            </a:pPr>
            <a:r>
              <a:rPr lang="en-US" sz="2400" b="1" dirty="0">
                <a:solidFill>
                  <a:schemeClr val="tx2"/>
                </a:solidFill>
              </a:rPr>
              <a:t>Values that are </a:t>
            </a:r>
            <a:r>
              <a:rPr lang="en-US" sz="2400" i="1" dirty="0">
                <a:solidFill>
                  <a:srgbClr val="CC0000"/>
                </a:solidFill>
              </a:rPr>
              <a:t>close</a:t>
            </a:r>
            <a:r>
              <a:rPr lang="en-US" sz="2400" b="1" dirty="0">
                <a:solidFill>
                  <a:schemeClr val="tx2"/>
                </a:solidFill>
              </a:rPr>
              <a:t> together </a:t>
            </a:r>
            <a:br>
              <a:rPr lang="en-US" sz="2400" b="1" dirty="0">
                <a:solidFill>
                  <a:schemeClr val="tx2"/>
                </a:solidFill>
              </a:rPr>
            </a:br>
            <a:r>
              <a:rPr lang="en-US" sz="2400" b="1" dirty="0">
                <a:solidFill>
                  <a:schemeClr val="tx2"/>
                </a:solidFill>
              </a:rPr>
              <a:t>give the design a </a:t>
            </a:r>
            <a:r>
              <a:rPr lang="en-US" sz="2400" i="1" dirty="0">
                <a:solidFill>
                  <a:srgbClr val="CC0000"/>
                </a:solidFill>
              </a:rPr>
              <a:t>calm </a:t>
            </a:r>
            <a:br>
              <a:rPr lang="en-US" sz="2400" i="1" dirty="0">
                <a:solidFill>
                  <a:srgbClr val="CC0000"/>
                </a:solidFill>
              </a:rPr>
            </a:br>
            <a:r>
              <a:rPr lang="en-US" sz="2400" i="1" dirty="0">
                <a:solidFill>
                  <a:srgbClr val="CC0000"/>
                </a:solidFill>
              </a:rPr>
              <a:t>appearance</a:t>
            </a:r>
            <a:r>
              <a:rPr lang="en-US" sz="2400" b="1" dirty="0">
                <a:solidFill>
                  <a:schemeClr val="tx2"/>
                </a:solidFill>
              </a:rPr>
              <a:t>. </a:t>
            </a:r>
          </a:p>
          <a:p>
            <a:pPr eaLnBrk="1" hangingPunct="1">
              <a:lnSpc>
                <a:spcPct val="90000"/>
              </a:lnSpc>
              <a:spcBef>
                <a:spcPct val="60000"/>
              </a:spcBef>
              <a:buClr>
                <a:srgbClr val="CC0000"/>
              </a:buClr>
              <a:buFont typeface="Times" charset="0"/>
              <a:buChar char="•"/>
            </a:pPr>
            <a:r>
              <a:rPr lang="en-US" sz="2400" b="1" dirty="0">
                <a:solidFill>
                  <a:schemeClr val="tx2"/>
                </a:solidFill>
              </a:rPr>
              <a:t>Values of </a:t>
            </a:r>
            <a:r>
              <a:rPr lang="en-US" sz="2400" i="1" dirty="0">
                <a:solidFill>
                  <a:srgbClr val="CC0000"/>
                </a:solidFill>
              </a:rPr>
              <a:t>pure hues</a:t>
            </a:r>
            <a:r>
              <a:rPr lang="en-US" sz="2400" b="1" dirty="0">
                <a:solidFill>
                  <a:schemeClr val="tx2"/>
                </a:solidFill>
              </a:rPr>
              <a:t> as </a:t>
            </a:r>
            <a:br>
              <a:rPr lang="en-US" sz="2400" b="1" dirty="0">
                <a:solidFill>
                  <a:schemeClr val="tx2"/>
                </a:solidFill>
              </a:rPr>
            </a:br>
            <a:r>
              <a:rPr lang="en-US" sz="2400" b="1" dirty="0">
                <a:solidFill>
                  <a:schemeClr val="tx2"/>
                </a:solidFill>
              </a:rPr>
              <a:t>well as those of tints </a:t>
            </a:r>
            <a:br>
              <a:rPr lang="en-US" sz="2400" b="1" dirty="0">
                <a:solidFill>
                  <a:schemeClr val="tx2"/>
                </a:solidFill>
              </a:rPr>
            </a:br>
            <a:r>
              <a:rPr lang="en-US" sz="2400" b="1" dirty="0">
                <a:solidFill>
                  <a:schemeClr val="tx2"/>
                </a:solidFill>
              </a:rPr>
              <a:t>and shades </a:t>
            </a:r>
            <a:br>
              <a:rPr lang="en-US" sz="2400" b="1" dirty="0">
                <a:solidFill>
                  <a:schemeClr val="tx2"/>
                </a:solidFill>
              </a:rPr>
            </a:br>
            <a:r>
              <a:rPr lang="en-US" sz="2400" i="1" dirty="0">
                <a:solidFill>
                  <a:srgbClr val="CC0000"/>
                </a:solidFill>
              </a:rPr>
              <a:t>create movement</a:t>
            </a:r>
            <a:r>
              <a:rPr lang="en-US" sz="2400" b="1" dirty="0">
                <a:solidFill>
                  <a:schemeClr val="tx2"/>
                </a:solidFill>
              </a:rPr>
              <a:t>. </a:t>
            </a:r>
          </a:p>
          <a:p>
            <a:pPr eaLnBrk="1" hangingPunct="1">
              <a:lnSpc>
                <a:spcPct val="90000"/>
              </a:lnSpc>
              <a:spcBef>
                <a:spcPct val="60000"/>
              </a:spcBef>
              <a:buClr>
                <a:srgbClr val="CC0000"/>
              </a:buClr>
              <a:buFont typeface="Times" charset="0"/>
              <a:buChar char="•"/>
            </a:pPr>
            <a:r>
              <a:rPr lang="en-US" sz="2400" b="1" dirty="0">
                <a:solidFill>
                  <a:schemeClr val="tx2"/>
                </a:solidFill>
              </a:rPr>
              <a:t>Value </a:t>
            </a:r>
            <a:r>
              <a:rPr lang="en-US" sz="2400" i="1" dirty="0">
                <a:solidFill>
                  <a:srgbClr val="CC0000"/>
                </a:solidFill>
              </a:rPr>
              <a:t>contrasts show texture</a:t>
            </a:r>
            <a:r>
              <a:rPr lang="en-US" sz="2400" b="1" dirty="0">
                <a:solidFill>
                  <a:schemeClr val="tx2"/>
                </a:solidFill>
              </a:rPr>
              <a:t> </a:t>
            </a:r>
            <a:br>
              <a:rPr lang="en-US" sz="2400" b="1" dirty="0">
                <a:solidFill>
                  <a:schemeClr val="tx2"/>
                </a:solidFill>
              </a:rPr>
            </a:br>
            <a:r>
              <a:rPr lang="en-US" sz="2400" b="1" dirty="0">
                <a:solidFill>
                  <a:schemeClr val="tx2"/>
                </a:solidFill>
              </a:rPr>
              <a:t>and provide an effective </a:t>
            </a:r>
            <a:br>
              <a:rPr lang="en-US" sz="2400" b="1" dirty="0">
                <a:solidFill>
                  <a:schemeClr val="tx2"/>
                </a:solidFill>
              </a:rPr>
            </a:br>
            <a:r>
              <a:rPr lang="en-US" sz="2400" b="1" dirty="0">
                <a:solidFill>
                  <a:schemeClr val="tx2"/>
                </a:solidFill>
              </a:rPr>
              <a:t>means of </a:t>
            </a:r>
            <a:r>
              <a:rPr lang="en-US" sz="2400" i="1" dirty="0">
                <a:solidFill>
                  <a:srgbClr val="CC0000"/>
                </a:solidFill>
              </a:rPr>
              <a:t>directing viewer </a:t>
            </a:r>
            <a:br>
              <a:rPr lang="en-US" sz="2400" i="1" dirty="0">
                <a:solidFill>
                  <a:srgbClr val="CC0000"/>
                </a:solidFill>
              </a:rPr>
            </a:br>
            <a:r>
              <a:rPr lang="en-US" sz="2400" i="1" dirty="0">
                <a:solidFill>
                  <a:srgbClr val="CC0000"/>
                </a:solidFill>
              </a:rPr>
              <a:t>attention</a:t>
            </a:r>
            <a:r>
              <a:rPr lang="en-US" sz="2400" b="1" dirty="0">
                <a:solidFill>
                  <a:schemeClr val="tx2"/>
                </a:solidFill>
              </a:rPr>
              <a:t> in a composition. </a:t>
            </a:r>
          </a:p>
          <a:p>
            <a:pPr eaLnBrk="1" hangingPunct="1">
              <a:lnSpc>
                <a:spcPct val="90000"/>
              </a:lnSpc>
              <a:spcBef>
                <a:spcPct val="60000"/>
              </a:spcBef>
              <a:buClr>
                <a:srgbClr val="CC0000"/>
              </a:buClr>
              <a:buFont typeface="Times" charset="0"/>
              <a:buChar char="•"/>
            </a:pPr>
            <a:endParaRPr lang="en-US" sz="2400" b="1" dirty="0">
              <a:solidFill>
                <a:schemeClr val="tx2"/>
              </a:solidFill>
            </a:endParaRPr>
          </a:p>
        </p:txBody>
      </p:sp>
      <p:pic>
        <p:nvPicPr>
          <p:cNvPr id="2663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00"/>
            <a:ext cx="17605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38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94360" y="228601"/>
            <a:ext cx="7955280" cy="838199"/>
          </a:xfrm>
        </p:spPr>
        <p:txBody>
          <a:bodyPr/>
          <a:lstStyle/>
          <a:p>
            <a:pPr eaLnBrk="1" hangingPunct="1">
              <a:defRPr/>
            </a:pPr>
            <a:r>
              <a:rPr lang="en-US" b="0" dirty="0" smtClean="0">
                <a:ea typeface="ＭＳ Ｐゴシック" pitchFamily="-106" charset="-128"/>
              </a:rPr>
              <a:t>Neutral colors</a:t>
            </a:r>
            <a:r>
              <a:rPr lang="en-US" dirty="0" smtClean="0">
                <a:ea typeface="ＭＳ Ｐゴシック" pitchFamily="-106" charset="-128"/>
              </a:rPr>
              <a:t> </a:t>
            </a:r>
          </a:p>
        </p:txBody>
      </p:sp>
      <p:sp>
        <p:nvSpPr>
          <p:cNvPr id="27651" name="Rectangle 3"/>
          <p:cNvSpPr>
            <a:spLocks noGrp="1" noChangeArrowheads="1"/>
          </p:cNvSpPr>
          <p:nvPr>
            <p:ph type="body" idx="1"/>
          </p:nvPr>
        </p:nvSpPr>
        <p:spPr>
          <a:xfrm>
            <a:off x="457200" y="762000"/>
            <a:ext cx="5257800" cy="5181600"/>
          </a:xfrm>
        </p:spPr>
        <p:txBody>
          <a:bodyPr>
            <a:normAutofit/>
          </a:bodyPr>
          <a:lstStyle/>
          <a:p>
            <a:pPr eaLnBrk="1" hangingPunct="1">
              <a:lnSpc>
                <a:spcPct val="80000"/>
              </a:lnSpc>
              <a:spcBef>
                <a:spcPct val="50000"/>
              </a:spcBef>
            </a:pPr>
            <a:r>
              <a:rPr lang="en-US" sz="2800" dirty="0">
                <a:latin typeface="Arial" charset="0"/>
                <a:ea typeface="ＭＳ Ｐゴシック" charset="0"/>
                <a:cs typeface="ＭＳ Ｐゴシック" charset="0"/>
              </a:rPr>
              <a:t>Contains equal parts of three primary colors - </a:t>
            </a:r>
            <a:r>
              <a:rPr lang="en-US" sz="2800" b="0" i="1" dirty="0">
                <a:solidFill>
                  <a:srgbClr val="CC0000"/>
                </a:solidFill>
                <a:latin typeface="Arial" charset="0"/>
                <a:ea typeface="ＭＳ Ｐゴシック" charset="0"/>
                <a:cs typeface="ＭＳ Ｐゴシック" charset="0"/>
              </a:rPr>
              <a:t>black, white, gray</a:t>
            </a:r>
            <a:r>
              <a:rPr lang="en-US" sz="2800" dirty="0">
                <a:latin typeface="Arial" charset="0"/>
                <a:ea typeface="ＭＳ Ｐゴシック" charset="0"/>
                <a:cs typeface="ＭＳ Ｐゴシック" charset="0"/>
              </a:rPr>
              <a:t>, and sometimes brown.</a:t>
            </a:r>
          </a:p>
          <a:p>
            <a:pPr eaLnBrk="1" hangingPunct="1">
              <a:lnSpc>
                <a:spcPct val="80000"/>
              </a:lnSpc>
              <a:spcBef>
                <a:spcPct val="50000"/>
              </a:spcBef>
            </a:pPr>
            <a:r>
              <a:rPr lang="en-US" sz="2800" dirty="0">
                <a:latin typeface="Arial" charset="0"/>
                <a:ea typeface="ＭＳ Ｐゴシック" charset="0"/>
                <a:cs typeface="ＭＳ Ｐゴシック" charset="0"/>
              </a:rPr>
              <a:t>When neutrals are added to a color, only the value changes.</a:t>
            </a:r>
          </a:p>
          <a:p>
            <a:pPr eaLnBrk="1" hangingPunct="1">
              <a:lnSpc>
                <a:spcPct val="80000"/>
              </a:lnSpc>
              <a:spcBef>
                <a:spcPct val="50000"/>
              </a:spcBef>
            </a:pPr>
            <a:r>
              <a:rPr lang="en-US" sz="2800" dirty="0">
                <a:latin typeface="Arial" charset="0"/>
                <a:ea typeface="ＭＳ Ｐゴシック" charset="0"/>
                <a:cs typeface="ＭＳ Ｐゴシック" charset="0"/>
              </a:rPr>
              <a:t>If you try to make a</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color darker by adding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a darker color to it, the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color (hue) changes.</a:t>
            </a:r>
          </a:p>
          <a:p>
            <a:pPr eaLnBrk="1" hangingPunct="1">
              <a:lnSpc>
                <a:spcPct val="80000"/>
              </a:lnSpc>
              <a:spcBef>
                <a:spcPct val="50000"/>
              </a:spcBef>
            </a:pPr>
            <a:r>
              <a:rPr lang="en-US" sz="2800" dirty="0">
                <a:latin typeface="Arial" charset="0"/>
                <a:ea typeface="ＭＳ Ｐゴシック" charset="0"/>
                <a:cs typeface="ＭＳ Ｐゴシック" charset="0"/>
              </a:rPr>
              <a:t>Black and white are thought of as neutrals because they do not change color.</a:t>
            </a:r>
          </a:p>
        </p:txBody>
      </p:sp>
      <p:pic>
        <p:nvPicPr>
          <p:cNvPr id="27652" name="Picture 8" descr="gray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205163"/>
            <a:ext cx="3124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http://d30opm7hsgivgh.cloudfront.net/upload/167146672_5POxZcuW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7163"/>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2" descr="http://i-cdn.apartmenttherapy.com/uimages/sf/012709-k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876800"/>
            <a:ext cx="2571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http://d30opm7hsgivgh.cloudfront.net/upload/167115137_GldSRZVj_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208463"/>
            <a:ext cx="18288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437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Analogous </a:t>
            </a:r>
            <a:r>
              <a:rPr lang="en-US" dirty="0" smtClean="0"/>
              <a:t>Colors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cs typeface="Arial" pitchFamily="34" charset="0"/>
              </a:rPr>
              <a:t>Analogous </a:t>
            </a:r>
            <a:r>
              <a:rPr lang="en-US" sz="2400" b="1" dirty="0">
                <a:cs typeface="Arial" pitchFamily="34" charset="0"/>
              </a:rPr>
              <a:t>Color Schemes </a:t>
            </a:r>
            <a:r>
              <a:rPr lang="en-US" sz="2400" dirty="0" smtClean="0">
                <a:cs typeface="Arial" pitchFamily="34" charset="0"/>
              </a:rPr>
              <a:t>- any </a:t>
            </a:r>
            <a:r>
              <a:rPr lang="en-US" sz="2400" dirty="0">
                <a:cs typeface="Arial" pitchFamily="34" charset="0"/>
              </a:rPr>
              <a:t>three colors which are side by side on a </a:t>
            </a:r>
            <a:r>
              <a:rPr lang="en-US" sz="2400" dirty="0" smtClean="0">
                <a:cs typeface="Arial" pitchFamily="34" charset="0"/>
              </a:rPr>
              <a:t>12-part </a:t>
            </a:r>
            <a:r>
              <a:rPr lang="en-US" sz="2400" dirty="0">
                <a:cs typeface="Arial" pitchFamily="34" charset="0"/>
              </a:rPr>
              <a:t>color wheel. Usually one of the three colors </a:t>
            </a:r>
            <a:r>
              <a:rPr lang="en-US" sz="2400" dirty="0" smtClean="0">
                <a:cs typeface="Arial" pitchFamily="34" charset="0"/>
              </a:rPr>
              <a:t>is dominant.</a:t>
            </a:r>
            <a:endParaRPr lang="en-US" sz="2400" dirty="0">
              <a:cs typeface="Arial" pitchFamily="34" charset="0"/>
            </a:endParaRPr>
          </a:p>
          <a:p>
            <a:pPr lvl="1"/>
            <a:r>
              <a:rPr lang="en-US" dirty="0" smtClean="0">
                <a:cs typeface="Arial" pitchFamily="34" charset="0"/>
              </a:rPr>
              <a:t>Example:  yellow-green</a:t>
            </a:r>
            <a:r>
              <a:rPr lang="en-US" dirty="0">
                <a:cs typeface="Arial" pitchFamily="34" charset="0"/>
              </a:rPr>
              <a:t>, yellow, and yellow-orange. </a:t>
            </a:r>
            <a:endParaRPr lang="en-US" dirty="0" smtClean="0">
              <a:cs typeface="Arial"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05200"/>
            <a:ext cx="8229600" cy="2977662"/>
          </a:xfrm>
          <a:prstGeom prst="rect">
            <a:avLst/>
          </a:prstGeom>
        </p:spPr>
      </p:pic>
    </p:spTree>
    <p:extLst>
      <p:ext uri="{BB962C8B-B14F-4D97-AF65-F5344CB8AC3E}">
        <p14:creationId xmlns:p14="http://schemas.microsoft.com/office/powerpoint/2010/main" val="22829143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28600"/>
            <a:ext cx="7955280" cy="988227"/>
          </a:xfrm>
        </p:spPr>
        <p:txBody>
          <a:bodyPr/>
          <a:lstStyle/>
          <a:p>
            <a:pPr eaLnBrk="1" hangingPunct="1">
              <a:defRPr/>
            </a:pPr>
            <a:r>
              <a:rPr lang="en-US" dirty="0" smtClean="0">
                <a:ea typeface="ＭＳ Ｐゴシック" pitchFamily="-106" charset="-128"/>
              </a:rPr>
              <a:t>Analogous Colors</a:t>
            </a:r>
          </a:p>
        </p:txBody>
      </p:sp>
      <p:sp>
        <p:nvSpPr>
          <p:cNvPr id="28675" name="Rectangle 3"/>
          <p:cNvSpPr>
            <a:spLocks noGrp="1" noChangeArrowheads="1"/>
          </p:cNvSpPr>
          <p:nvPr>
            <p:ph type="body" idx="1"/>
          </p:nvPr>
        </p:nvSpPr>
        <p:spPr>
          <a:xfrm>
            <a:off x="457200" y="990600"/>
            <a:ext cx="4800600" cy="4419600"/>
          </a:xfrm>
        </p:spPr>
        <p:txBody>
          <a:bodyPr>
            <a:normAutofit/>
          </a:bodyPr>
          <a:lstStyle/>
          <a:p>
            <a:pPr eaLnBrk="1" hangingPunct="1"/>
            <a:r>
              <a:rPr lang="en-US" sz="2800" dirty="0">
                <a:latin typeface="Arial" charset="0"/>
                <a:ea typeface="ＭＳ Ｐゴシック" charset="0"/>
                <a:cs typeface="ＭＳ Ｐゴシック" charset="0"/>
              </a:rPr>
              <a:t>Colors that </a:t>
            </a:r>
            <a:r>
              <a:rPr lang="en-US" sz="2800" b="0" dirty="0">
                <a:latin typeface="Arial" charset="0"/>
                <a:ea typeface="ＭＳ Ｐゴシック" charset="0"/>
                <a:cs typeface="ＭＳ Ｐゴシック" charset="0"/>
              </a:rPr>
              <a:t>contain a common hue</a:t>
            </a:r>
            <a:r>
              <a:rPr lang="en-US" sz="2800" dirty="0">
                <a:latin typeface="Arial" charset="0"/>
                <a:ea typeface="ＭＳ Ｐゴシック" charset="0"/>
                <a:cs typeface="ＭＳ Ｐゴシック" charset="0"/>
              </a:rPr>
              <a:t> and are </a:t>
            </a:r>
            <a:r>
              <a:rPr lang="en-US" sz="2800" b="0" i="1" dirty="0">
                <a:solidFill>
                  <a:srgbClr val="CC0000"/>
                </a:solidFill>
                <a:latin typeface="Arial" charset="0"/>
                <a:ea typeface="ＭＳ Ｐゴシック" charset="0"/>
                <a:cs typeface="ＭＳ Ｐゴシック" charset="0"/>
              </a:rPr>
              <a:t>found next to each other on the color wheel</a:t>
            </a:r>
            <a:r>
              <a:rPr lang="en-US" sz="2800" dirty="0">
                <a:latin typeface="Arial" charset="0"/>
                <a:ea typeface="ＭＳ Ｐゴシック" charset="0"/>
                <a:cs typeface="ＭＳ Ｐゴシック" charset="0"/>
              </a:rPr>
              <a:t>. </a:t>
            </a:r>
          </a:p>
          <a:p>
            <a:pPr eaLnBrk="1" hangingPunct="1"/>
            <a:r>
              <a:rPr lang="en-US" sz="2800" dirty="0">
                <a:latin typeface="Arial" charset="0"/>
                <a:ea typeface="ＭＳ Ｐゴシック" charset="0"/>
                <a:cs typeface="ＭＳ Ｐゴシック" charset="0"/>
              </a:rPr>
              <a:t>Adjoining colors on the wheel are similar and </a:t>
            </a:r>
            <a:r>
              <a:rPr lang="en-US" sz="2800" b="0" i="1" dirty="0">
                <a:solidFill>
                  <a:srgbClr val="CC0000"/>
                </a:solidFill>
                <a:latin typeface="Arial" charset="0"/>
                <a:ea typeface="ＭＳ Ｐゴシック" charset="0"/>
                <a:cs typeface="ＭＳ Ｐゴシック" charset="0"/>
              </a:rPr>
              <a:t>tend to blend together</a:t>
            </a:r>
            <a:r>
              <a:rPr lang="en-US" sz="2800" dirty="0">
                <a:latin typeface="Arial" charset="0"/>
                <a:ea typeface="ＭＳ Ｐゴシック" charset="0"/>
                <a:cs typeface="ＭＳ Ｐゴシック" charset="0"/>
              </a:rPr>
              <a:t>.</a:t>
            </a:r>
          </a:p>
          <a:p>
            <a:pPr eaLnBrk="1" hangingPunct="1"/>
            <a:r>
              <a:rPr lang="en-US" sz="2800" dirty="0">
                <a:latin typeface="Arial" charset="0"/>
                <a:ea typeface="ＭＳ Ｐゴシック" charset="0"/>
                <a:cs typeface="ＭＳ Ｐゴシック" charset="0"/>
              </a:rPr>
              <a:t>They are effective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at showing </a:t>
            </a:r>
            <a:br>
              <a:rPr lang="en-US" sz="2800" dirty="0">
                <a:latin typeface="Arial" charset="0"/>
                <a:ea typeface="ＭＳ Ｐゴシック" charset="0"/>
                <a:cs typeface="ＭＳ Ｐゴシック" charset="0"/>
              </a:rPr>
            </a:br>
            <a:r>
              <a:rPr lang="en-US" sz="2800" dirty="0">
                <a:latin typeface="Arial" charset="0"/>
                <a:ea typeface="ＭＳ Ｐゴシック" charset="0"/>
                <a:cs typeface="ＭＳ Ｐゴシック" charset="0"/>
              </a:rPr>
              <a:t>depth.</a:t>
            </a:r>
          </a:p>
        </p:txBody>
      </p:sp>
      <p:pic>
        <p:nvPicPr>
          <p:cNvPr id="2867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572000"/>
            <a:ext cx="3429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analogus color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0"/>
            <a:ext cx="20875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2514600"/>
            <a:ext cx="304800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74410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228600"/>
            <a:ext cx="7955280" cy="988227"/>
          </a:xfrm>
        </p:spPr>
        <p:txBody>
          <a:bodyPr/>
          <a:lstStyle/>
          <a:p>
            <a:pPr eaLnBrk="1" hangingPunct="1">
              <a:defRPr/>
            </a:pPr>
            <a:r>
              <a:rPr lang="en-US" dirty="0" smtClean="0">
                <a:ea typeface="ＭＳ Ｐゴシック" pitchFamily="-106" charset="-128"/>
              </a:rPr>
              <a:t>Analogous Colors</a:t>
            </a:r>
          </a:p>
        </p:txBody>
      </p:sp>
      <p:sp>
        <p:nvSpPr>
          <p:cNvPr id="29699" name="Rectangle 3"/>
          <p:cNvSpPr>
            <a:spLocks noGrp="1" noChangeArrowheads="1"/>
          </p:cNvSpPr>
          <p:nvPr>
            <p:ph type="body" idx="1"/>
          </p:nvPr>
        </p:nvSpPr>
        <p:spPr>
          <a:xfrm>
            <a:off x="457200" y="990600"/>
            <a:ext cx="4800600" cy="4648200"/>
          </a:xfrm>
        </p:spPr>
        <p:txBody>
          <a:bodyPr/>
          <a:lstStyle/>
          <a:p>
            <a:pPr eaLnBrk="1" hangingPunct="1"/>
            <a:r>
              <a:rPr lang="en-US" sz="2800">
                <a:latin typeface="Arial" charset="0"/>
                <a:ea typeface="ＭＳ Ｐゴシック" charset="0"/>
                <a:cs typeface="ＭＳ Ｐゴシック" charset="0"/>
              </a:rPr>
              <a:t>Analogous color can be used to create subtle differences in an image or design by creating a peaceful and more harmonious feeling.</a:t>
            </a:r>
          </a:p>
        </p:txBody>
      </p:sp>
      <p:pic>
        <p:nvPicPr>
          <p:cNvPr id="29700" name="Picture 5" descr="Kl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71800"/>
            <a:ext cx="274320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analogus color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04800"/>
            <a:ext cx="2738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Vector Art Flowers 034 wallpapers and stock pho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581400"/>
            <a:ext cx="4632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34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5280" cy="988227"/>
          </a:xfrm>
        </p:spPr>
        <p:txBody>
          <a:bodyPr/>
          <a:lstStyle/>
          <a:p>
            <a:pPr>
              <a:defRPr/>
            </a:pPr>
            <a:r>
              <a:rPr lang="en-US" dirty="0" smtClean="0">
                <a:ea typeface="ＭＳ Ｐゴシック" pitchFamily="-106" charset="-128"/>
              </a:rPr>
              <a:t>Analogous Colors</a:t>
            </a:r>
            <a:endParaRPr lang="en-US" dirty="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838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5" name="Picture 6" descr="http://t0.gstatic.com/images?q=tbn:ANd9GcSz8igAXB0CS47YqRY1apQYPmn41iwJ0Zml9KGED1k0WKsjmXq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72569" y="808831"/>
            <a:ext cx="25812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p:cNvPicPr>
            <a:picLocks noChangeAspect="1" noChangeArrowheads="1"/>
          </p:cNvPicPr>
          <p:nvPr/>
        </p:nvPicPr>
        <p:blipFill>
          <a:blip r:embed="rId5">
            <a:extLst>
              <a:ext uri="{28A0092B-C50C-407E-A947-70E740481C1C}">
                <a14:useLocalDpi xmlns:a14="http://schemas.microsoft.com/office/drawing/2010/main" val="0"/>
              </a:ext>
            </a:extLst>
          </a:blip>
          <a:srcRect l="2750" t="4826" r="3250" b="18340"/>
          <a:stretch>
            <a:fillRect/>
          </a:stretch>
        </p:blipFill>
        <p:spPr bwMode="auto">
          <a:xfrm>
            <a:off x="4572000" y="4343400"/>
            <a:ext cx="4175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96276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1"/>
            <a:ext cx="7955280" cy="1600200"/>
          </a:xfrm>
        </p:spPr>
        <p:txBody>
          <a:bodyPr/>
          <a:lstStyle/>
          <a:p>
            <a:r>
              <a:rPr lang="en-US" dirty="0">
                <a:latin typeface="Arial Black" charset="0"/>
                <a:ea typeface="ＭＳ Ｐゴシック" charset="0"/>
                <a:cs typeface="ＭＳ Ｐゴシック" charset="0"/>
              </a:rPr>
              <a:t>Split-Analogous </a:t>
            </a:r>
          </a:p>
        </p:txBody>
      </p:sp>
      <p:sp>
        <p:nvSpPr>
          <p:cNvPr id="31747" name="Content Placeholder 2"/>
          <p:cNvSpPr>
            <a:spLocks noGrp="1"/>
          </p:cNvSpPr>
          <p:nvPr>
            <p:ph idx="1"/>
          </p:nvPr>
        </p:nvSpPr>
        <p:spPr>
          <a:xfrm>
            <a:off x="228600" y="1447800"/>
            <a:ext cx="3733800" cy="5105400"/>
          </a:xfrm>
        </p:spPr>
        <p:txBody>
          <a:bodyPr/>
          <a:lstStyle/>
          <a:p>
            <a:r>
              <a:rPr lang="en-US" b="0" dirty="0">
                <a:latin typeface="Arial" charset="0"/>
                <a:ea typeface="ＭＳ Ｐゴシック" charset="0"/>
                <a:cs typeface="ＭＳ Ｐゴシック" charset="0"/>
              </a:rPr>
              <a:t>A color scheme that includes a main color and the two colors one space away from it on each side of the color wheel.</a:t>
            </a:r>
          </a:p>
          <a:p>
            <a:r>
              <a:rPr lang="en-US" b="0" dirty="0">
                <a:latin typeface="Arial" charset="0"/>
                <a:ea typeface="ＭＳ Ｐゴシック" charset="0"/>
                <a:cs typeface="ＭＳ Ｐゴシック" charset="0"/>
              </a:rPr>
              <a:t>An example is red, blue, and violet or red, yellow and violet.</a:t>
            </a:r>
          </a:p>
          <a:p>
            <a:endParaRPr lang="en-US" b="0" dirty="0">
              <a:latin typeface="Arial" charset="0"/>
              <a:ea typeface="ＭＳ Ｐゴシック" charset="0"/>
              <a:cs typeface="ＭＳ Ｐゴシック" charset="0"/>
            </a:endParaRPr>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0" y="3302000"/>
            <a:ext cx="2667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28860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066800"/>
            <a:ext cx="214788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 descr="http://3.bp.blogspot.com/_Juxm65IYsl0/TKsVO4vGHXI/AAAAAAAAEgA/U-kg4U7N7Io/s320/28178_1405919862576_1069780997_1163211_8342309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2400"/>
            <a:ext cx="2381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986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pPr eaLnBrk="1" hangingPunct="1"/>
            <a:r>
              <a:rPr lang="en-US" dirty="0" smtClean="0"/>
              <a:t>Color as a Design Element</a:t>
            </a:r>
          </a:p>
        </p:txBody>
      </p:sp>
      <p:sp>
        <p:nvSpPr>
          <p:cNvPr id="228355" name="Rectangle 3"/>
          <p:cNvSpPr>
            <a:spLocks noGrp="1" noChangeArrowheads="1"/>
          </p:cNvSpPr>
          <p:nvPr>
            <p:ph idx="1"/>
          </p:nvPr>
        </p:nvSpPr>
        <p:spPr>
          <a:xfrm>
            <a:off x="594360" y="1752600"/>
            <a:ext cx="4053840" cy="4511040"/>
          </a:xfrm>
        </p:spPr>
        <p:txBody>
          <a:bodyPr>
            <a:normAutofit/>
          </a:bodyPr>
          <a:lstStyle/>
          <a:p>
            <a:pPr marL="0" indent="0" eaLnBrk="1" hangingPunct="1">
              <a:buNone/>
            </a:pPr>
            <a:r>
              <a:rPr lang="en-US" sz="3200" b="1" dirty="0" smtClean="0"/>
              <a:t>Color</a:t>
            </a:r>
            <a:r>
              <a:rPr lang="en-US" sz="3200" dirty="0" smtClean="0"/>
              <a:t> is one of the most important elements of design. </a:t>
            </a:r>
          </a:p>
          <a:p>
            <a:pPr marL="0" indent="0" eaLnBrk="1" hangingPunct="1">
              <a:buNone/>
            </a:pPr>
            <a:r>
              <a:rPr lang="en-US" sz="3200" dirty="0" smtClean="0"/>
              <a:t>It can evoke action and emotion.</a:t>
            </a:r>
          </a:p>
          <a:p>
            <a:pPr marL="0" indent="0" eaLnBrk="1" hangingPunct="1">
              <a:buNone/>
            </a:pPr>
            <a:r>
              <a:rPr lang="en-US" sz="3200" dirty="0" smtClean="0"/>
              <a:t>It  can attract or detract attention.</a:t>
            </a:r>
          </a:p>
        </p:txBody>
      </p:sp>
      <p:pic>
        <p:nvPicPr>
          <p:cNvPr id="6" name="Picture 5" descr="C:\Users\Daniel\AppData\Local\Microsoft\Windows\INetCache\IE\QZW1L8G0\arteasel4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231" y="1752600"/>
            <a:ext cx="3736171"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58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b="0" smtClean="0">
                <a:ea typeface="ＭＳ Ｐゴシック" pitchFamily="-106" charset="-128"/>
              </a:rPr>
              <a:t>Intensity</a:t>
            </a:r>
          </a:p>
        </p:txBody>
      </p:sp>
      <p:sp>
        <p:nvSpPr>
          <p:cNvPr id="32771" name="Rectangle 3"/>
          <p:cNvSpPr>
            <a:spLocks noGrp="1" noChangeArrowheads="1"/>
          </p:cNvSpPr>
          <p:nvPr>
            <p:ph type="body" idx="1"/>
          </p:nvPr>
        </p:nvSpPr>
        <p:spPr>
          <a:xfrm>
            <a:off x="228600" y="1447800"/>
            <a:ext cx="4876800" cy="4724400"/>
          </a:xfrm>
        </p:spPr>
        <p:txBody>
          <a:bodyPr/>
          <a:lstStyle/>
          <a:p>
            <a:pPr eaLnBrk="1" hangingPunct="1"/>
            <a:r>
              <a:rPr lang="en-US" b="0" i="1" dirty="0">
                <a:solidFill>
                  <a:srgbClr val="CC0000"/>
                </a:solidFill>
                <a:latin typeface="Arial" charset="0"/>
                <a:ea typeface="ＭＳ Ｐゴシック" charset="0"/>
                <a:cs typeface="ＭＳ Ｐゴシック" charset="0"/>
              </a:rPr>
              <a:t>Intensity is the Brightness</a:t>
            </a:r>
            <a:r>
              <a:rPr lang="en-US" dirty="0">
                <a:latin typeface="Arial" charset="0"/>
                <a:ea typeface="ＭＳ Ｐゴシック" charset="0"/>
                <a:cs typeface="ＭＳ Ｐゴシック" charset="0"/>
              </a:rPr>
              <a:t> or </a:t>
            </a:r>
            <a:r>
              <a:rPr lang="en-US" b="0" i="1" dirty="0">
                <a:solidFill>
                  <a:srgbClr val="CC0000"/>
                </a:solidFill>
                <a:latin typeface="Arial" charset="0"/>
                <a:ea typeface="ＭＳ Ｐゴシック" charset="0"/>
                <a:cs typeface="ＭＳ Ｐゴシック" charset="0"/>
              </a:rPr>
              <a:t>dullness</a:t>
            </a:r>
            <a:r>
              <a:rPr lang="en-US" dirty="0">
                <a:latin typeface="Arial" charset="0"/>
                <a:ea typeface="ＭＳ Ｐゴシック" charset="0"/>
                <a:cs typeface="ＭＳ Ｐゴシック" charset="0"/>
              </a:rPr>
              <a:t> of a color. </a:t>
            </a:r>
          </a:p>
          <a:p>
            <a:pPr eaLnBrk="1" hangingPunct="1"/>
            <a:r>
              <a:rPr lang="en-US" dirty="0">
                <a:latin typeface="Arial" charset="0"/>
                <a:ea typeface="ＭＳ Ｐゴシック" charset="0"/>
                <a:cs typeface="ＭＳ Ｐゴシック" charset="0"/>
              </a:rPr>
              <a:t>A </a:t>
            </a:r>
            <a:r>
              <a:rPr lang="en-US" b="0" i="1" dirty="0">
                <a:solidFill>
                  <a:srgbClr val="CC0000"/>
                </a:solidFill>
                <a:latin typeface="Arial" charset="0"/>
                <a:ea typeface="ＭＳ Ｐゴシック" charset="0"/>
                <a:cs typeface="ＭＳ Ｐゴシック" charset="0"/>
              </a:rPr>
              <a:t>pure hue is a high-intensity</a:t>
            </a:r>
            <a:r>
              <a:rPr lang="en-US" dirty="0">
                <a:latin typeface="Arial" charset="0"/>
                <a:ea typeface="ＭＳ Ｐゴシック" charset="0"/>
                <a:cs typeface="ＭＳ Ｐゴシック" charset="0"/>
              </a:rPr>
              <a:t> color. </a:t>
            </a:r>
          </a:p>
          <a:p>
            <a:pPr eaLnBrk="1" hangingPunct="1"/>
            <a:r>
              <a:rPr lang="en-US" dirty="0">
                <a:latin typeface="Arial" charset="0"/>
                <a:ea typeface="ＭＳ Ｐゴシック" charset="0"/>
                <a:cs typeface="ＭＳ Ｐゴシック" charset="0"/>
              </a:rPr>
              <a:t>A </a:t>
            </a:r>
            <a:r>
              <a:rPr lang="en-US" b="0" i="1" dirty="0">
                <a:solidFill>
                  <a:srgbClr val="CC0000"/>
                </a:solidFill>
                <a:latin typeface="Arial" charset="0"/>
                <a:ea typeface="ＭＳ Ｐゴシック" charset="0"/>
                <a:cs typeface="ＭＳ Ｐゴシック" charset="0"/>
              </a:rPr>
              <a:t>dulled</a:t>
            </a:r>
            <a:r>
              <a:rPr lang="en-US" dirty="0">
                <a:latin typeface="Arial" charset="0"/>
                <a:ea typeface="ＭＳ Ｐゴシック" charset="0"/>
                <a:cs typeface="ＭＳ Ｐゴシック" charset="0"/>
              </a:rPr>
              <a:t> hue, a </a:t>
            </a:r>
            <a:r>
              <a:rPr lang="en-US" b="0" i="1" dirty="0">
                <a:solidFill>
                  <a:srgbClr val="CC0000"/>
                </a:solidFill>
                <a:latin typeface="Arial" charset="0"/>
                <a:ea typeface="ＭＳ Ｐゴシック" charset="0"/>
                <a:cs typeface="ＭＳ Ｐゴシック" charset="0"/>
              </a:rPr>
              <a:t>color mixed with its complement</a:t>
            </a:r>
            <a:r>
              <a:rPr lang="en-US" dirty="0">
                <a:latin typeface="Arial" charset="0"/>
                <a:ea typeface="ＭＳ Ｐゴシック" charset="0"/>
                <a:cs typeface="ＭＳ Ｐゴシック" charset="0"/>
              </a:rPr>
              <a:t>, is called a </a:t>
            </a:r>
            <a:r>
              <a:rPr lang="en-US" b="0" i="1" dirty="0">
                <a:solidFill>
                  <a:srgbClr val="CC0000"/>
                </a:solidFill>
                <a:latin typeface="Arial" charset="0"/>
                <a:ea typeface="ＭＳ Ｐゴシック" charset="0"/>
                <a:cs typeface="ＭＳ Ｐゴシック" charset="0"/>
              </a:rPr>
              <a:t>low-intensity</a:t>
            </a:r>
            <a:r>
              <a:rPr lang="en-US" dirty="0">
                <a:latin typeface="Arial" charset="0"/>
                <a:ea typeface="ＭＳ Ｐゴシック" charset="0"/>
                <a:cs typeface="ＭＳ Ｐゴシック" charset="0"/>
              </a:rPr>
              <a:t> color.</a:t>
            </a:r>
          </a:p>
        </p:txBody>
      </p:sp>
      <p:pic>
        <p:nvPicPr>
          <p:cNvPr id="327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3452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09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1"/>
            <a:ext cx="7955280" cy="1600200"/>
          </a:xfrm>
        </p:spPr>
        <p:txBody>
          <a:bodyPr/>
          <a:lstStyle/>
          <a:p>
            <a:pPr>
              <a:defRPr/>
            </a:pPr>
            <a:r>
              <a:rPr lang="en-US" b="0" dirty="0" smtClean="0">
                <a:ea typeface="ＭＳ Ｐゴシック" pitchFamily="-106" charset="-128"/>
              </a:rPr>
              <a:t>Triads</a:t>
            </a:r>
            <a:endParaRPr lang="en-US" dirty="0"/>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1925"/>
            <a:ext cx="330041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5553075"/>
            <a:ext cx="3300412"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1910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3798" name="Picture 7" descr="ry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977" y="3962399"/>
            <a:ext cx="2647797"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3"/>
          <p:cNvSpPr txBox="1">
            <a:spLocks noChangeArrowheads="1"/>
          </p:cNvSpPr>
          <p:nvPr/>
        </p:nvSpPr>
        <p:spPr bwMode="auto">
          <a:xfrm>
            <a:off x="228600" y="838200"/>
            <a:ext cx="5181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Clr>
                <a:srgbClr val="CC0000"/>
              </a:buClr>
              <a:buFont typeface="Times" charset="0"/>
              <a:buChar char="•"/>
            </a:pPr>
            <a:r>
              <a:rPr lang="en-US" sz="2800" b="1" dirty="0">
                <a:solidFill>
                  <a:schemeClr val="tx2"/>
                </a:solidFill>
              </a:rPr>
              <a:t>A color triad is composed of </a:t>
            </a:r>
            <a:r>
              <a:rPr lang="en-US" sz="2800" i="1" dirty="0">
                <a:solidFill>
                  <a:srgbClr val="CC0000"/>
                </a:solidFill>
              </a:rPr>
              <a:t>three colors spaced an equal distance apart on the color wheel</a:t>
            </a:r>
            <a:r>
              <a:rPr lang="en-US" sz="2800" b="1" dirty="0">
                <a:solidFill>
                  <a:schemeClr val="tx2"/>
                </a:solidFill>
              </a:rPr>
              <a:t>. </a:t>
            </a:r>
          </a:p>
          <a:p>
            <a:pPr eaLnBrk="1" hangingPunct="1">
              <a:spcBef>
                <a:spcPct val="20000"/>
              </a:spcBef>
              <a:buClr>
                <a:srgbClr val="CC0000"/>
              </a:buClr>
              <a:buFont typeface="Times" charset="0"/>
              <a:buChar char="•"/>
            </a:pPr>
            <a:r>
              <a:rPr lang="en-US" sz="2800" b="1" dirty="0">
                <a:solidFill>
                  <a:schemeClr val="tx2"/>
                </a:solidFill>
              </a:rPr>
              <a:t>The contrast between triad colors is not as strong as that between complements. </a:t>
            </a:r>
          </a:p>
        </p:txBody>
      </p:sp>
      <p:pic>
        <p:nvPicPr>
          <p:cNvPr id="33800" name="Picture 5" descr="primarys.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143375"/>
            <a:ext cx="23272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668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228600"/>
            <a:ext cx="7955280" cy="988227"/>
          </a:xfrm>
        </p:spPr>
        <p:txBody>
          <a:bodyPr/>
          <a:lstStyle/>
          <a:p>
            <a:pPr eaLnBrk="1" hangingPunct="1">
              <a:defRPr/>
            </a:pPr>
            <a:r>
              <a:rPr lang="en-US" b="0" dirty="0" smtClean="0">
                <a:ea typeface="ＭＳ Ｐゴシック" pitchFamily="-106" charset="-128"/>
              </a:rPr>
              <a:t>Triad - Primary Colors</a:t>
            </a:r>
          </a:p>
        </p:txBody>
      </p:sp>
      <p:sp>
        <p:nvSpPr>
          <p:cNvPr id="34819" name="Rectangle 3"/>
          <p:cNvSpPr>
            <a:spLocks noGrp="1" noChangeArrowheads="1"/>
          </p:cNvSpPr>
          <p:nvPr>
            <p:ph type="body" idx="1"/>
          </p:nvPr>
        </p:nvSpPr>
        <p:spPr>
          <a:xfrm>
            <a:off x="76200" y="914400"/>
            <a:ext cx="7848600" cy="5867400"/>
          </a:xfrm>
        </p:spPr>
        <p:txBody>
          <a:bodyPr/>
          <a:lstStyle/>
          <a:p>
            <a:pPr eaLnBrk="1" hangingPunct="1">
              <a:lnSpc>
                <a:spcPct val="80000"/>
              </a:lnSpc>
              <a:spcBef>
                <a:spcPct val="45000"/>
              </a:spcBef>
            </a:pPr>
            <a:r>
              <a:rPr lang="en-US" sz="2400" dirty="0">
                <a:latin typeface="Arial" charset="0"/>
                <a:ea typeface="ＭＳ Ｐゴシック" charset="0"/>
                <a:cs typeface="ＭＳ Ｐゴシック" charset="0"/>
              </a:rPr>
              <a:t>Primary Color are rarely seen as a trio except in children</a:t>
            </a:r>
            <a:r>
              <a:rPr lang="ja-JP" altLang="en-US" sz="24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s products.</a:t>
            </a:r>
          </a:p>
          <a:p>
            <a:pPr eaLnBrk="1" hangingPunct="1">
              <a:lnSpc>
                <a:spcPct val="80000"/>
              </a:lnSpc>
              <a:spcBef>
                <a:spcPct val="50000"/>
              </a:spcBef>
            </a:pPr>
            <a:r>
              <a:rPr lang="en-US" sz="2400" dirty="0">
                <a:latin typeface="Arial" charset="0"/>
                <a:ea typeface="ＭＳ Ｐゴシック" charset="0"/>
                <a:cs typeface="ＭＳ Ｐゴシック" charset="0"/>
              </a:rPr>
              <a:t>Red and yellow, are </a:t>
            </a:r>
            <a:r>
              <a:rPr lang="en-US" sz="2400" dirty="0" smtClean="0">
                <a:latin typeface="Arial" charset="0"/>
                <a:ea typeface="ＭＳ Ｐゴシック" charset="0"/>
                <a:cs typeface="ＭＳ Ｐゴシック" charset="0"/>
              </a:rPr>
              <a:t>popular </a:t>
            </a:r>
            <a:r>
              <a:rPr lang="en-US" sz="2400" dirty="0">
                <a:latin typeface="Arial" charset="0"/>
                <a:ea typeface="ＭＳ Ｐゴシック" charset="0"/>
                <a:cs typeface="ＭＳ Ｐゴシック" charset="0"/>
              </a:rPr>
              <a:t>in the USA </a:t>
            </a:r>
            <a:r>
              <a:rPr lang="en-US" sz="2400" dirty="0" smtClean="0">
                <a:latin typeface="Arial" charset="0"/>
                <a:ea typeface="ＭＳ Ｐゴシック" charset="0"/>
                <a:cs typeface="ＭＳ Ｐゴシック" charset="0"/>
              </a:rPr>
              <a:t>for everything from </a:t>
            </a:r>
            <a:r>
              <a:rPr lang="en-US" sz="2400" dirty="0">
                <a:latin typeface="Arial" charset="0"/>
                <a:ea typeface="ＭＳ Ｐゴシック" charset="0"/>
                <a:cs typeface="ＭＳ Ｐゴシック" charset="0"/>
              </a:rPr>
              <a:t>fast </a:t>
            </a:r>
            <a:r>
              <a:rPr lang="en-US" sz="2400" dirty="0" smtClean="0">
                <a:latin typeface="Arial" charset="0"/>
                <a:ea typeface="ＭＳ Ｐゴシック" charset="0"/>
                <a:cs typeface="ＭＳ Ｐゴシック" charset="0"/>
              </a:rPr>
              <a:t>food to </a:t>
            </a:r>
            <a:r>
              <a:rPr lang="en-US" sz="2400" dirty="0">
                <a:latin typeface="Arial" charset="0"/>
                <a:ea typeface="ＭＳ Ｐゴシック" charset="0"/>
                <a:cs typeface="ＭＳ Ｐゴシック" charset="0"/>
              </a:rPr>
              <a:t>gas stations.</a:t>
            </a:r>
          </a:p>
          <a:p>
            <a:pPr eaLnBrk="1" hangingPunct="1">
              <a:lnSpc>
                <a:spcPct val="80000"/>
              </a:lnSpc>
              <a:spcBef>
                <a:spcPct val="50000"/>
              </a:spcBef>
            </a:pPr>
            <a:endParaRPr lang="en-US" sz="2400" dirty="0">
              <a:latin typeface="Arial" charset="0"/>
              <a:ea typeface="ＭＳ Ｐゴシック" charset="0"/>
              <a:cs typeface="ＭＳ Ｐゴシック" charset="0"/>
            </a:endParaRPr>
          </a:p>
          <a:p>
            <a:pPr eaLnBrk="1" hangingPunct="1">
              <a:lnSpc>
                <a:spcPct val="80000"/>
              </a:lnSpc>
              <a:spcBef>
                <a:spcPct val="50000"/>
              </a:spcBef>
            </a:pPr>
            <a:endParaRPr lang="en-US" sz="2400" dirty="0">
              <a:latin typeface="Arial" charset="0"/>
              <a:ea typeface="ＭＳ Ｐゴシック" charset="0"/>
              <a:cs typeface="ＭＳ Ｐゴシック" charset="0"/>
            </a:endParaRPr>
          </a:p>
          <a:p>
            <a:pPr eaLnBrk="1" hangingPunct="1">
              <a:lnSpc>
                <a:spcPct val="80000"/>
              </a:lnSpc>
              <a:spcBef>
                <a:spcPct val="50000"/>
              </a:spcBef>
            </a:pPr>
            <a:r>
              <a:rPr lang="en-US" sz="2400" dirty="0">
                <a:latin typeface="Arial" charset="0"/>
                <a:ea typeface="ＭＳ Ｐゴシック" charset="0"/>
                <a:cs typeface="ＭＳ Ｐゴシック" charset="0"/>
              </a:rPr>
              <a:t>Blue and red are also </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common, but are </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attractive only when </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separated by space.</a:t>
            </a:r>
            <a:endParaRPr lang="en-US" dirty="0">
              <a:latin typeface="Arial" charset="0"/>
              <a:ea typeface="ＭＳ Ｐゴシック" charset="0"/>
              <a:cs typeface="ＭＳ Ｐゴシック" charset="0"/>
            </a:endParaRP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260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562600"/>
            <a:ext cx="226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899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b="0" smtClean="0">
                <a:ea typeface="ＭＳ Ｐゴシック" pitchFamily="-106" charset="-128"/>
              </a:rPr>
              <a:t>Triad - Secondary</a:t>
            </a:r>
          </a:p>
        </p:txBody>
      </p:sp>
      <p:sp>
        <p:nvSpPr>
          <p:cNvPr id="35843" name="Rectangle 3"/>
          <p:cNvSpPr>
            <a:spLocks noGrp="1" noChangeArrowheads="1"/>
          </p:cNvSpPr>
          <p:nvPr>
            <p:ph type="body" sz="half" idx="1"/>
          </p:nvPr>
        </p:nvSpPr>
        <p:spPr>
          <a:xfrm>
            <a:off x="228600" y="1219200"/>
            <a:ext cx="3851275" cy="5867400"/>
          </a:xfrm>
        </p:spPr>
        <p:txBody>
          <a:bodyPr/>
          <a:lstStyle/>
          <a:p>
            <a:pPr marL="249238" indent="-249238" eaLnBrk="1" hangingPunct="1"/>
            <a:r>
              <a:rPr lang="en-US" sz="2400">
                <a:latin typeface="Arial" charset="0"/>
                <a:ea typeface="ＭＳ Ｐゴシック" charset="0"/>
                <a:cs typeface="ＭＳ Ｐゴシック" charset="0"/>
              </a:rPr>
              <a:t>Colors</a:t>
            </a:r>
            <a:r>
              <a:rPr lang="en-US" sz="2400" b="0" i="1">
                <a:latin typeface="Arial" charset="0"/>
                <a:ea typeface="ＭＳ Ｐゴシック" charset="0"/>
                <a:cs typeface="ＭＳ Ｐゴシック" charset="0"/>
              </a:rPr>
              <a:t> </a:t>
            </a:r>
            <a:r>
              <a:rPr lang="en-US" sz="2400" b="0" i="1">
                <a:solidFill>
                  <a:srgbClr val="CC0000"/>
                </a:solidFill>
                <a:latin typeface="Arial" charset="0"/>
                <a:ea typeface="ＭＳ Ｐゴシック" charset="0"/>
                <a:cs typeface="ＭＳ Ｐゴシック" charset="0"/>
              </a:rPr>
              <a:t>created by mixing two primary colors</a:t>
            </a:r>
            <a:r>
              <a:rPr lang="en-US" sz="2400">
                <a:latin typeface="Arial" charset="0"/>
                <a:ea typeface="ＭＳ Ｐゴシック" charset="0"/>
                <a:cs typeface="ＭＳ Ｐゴシック" charset="0"/>
              </a:rPr>
              <a:t> to create a secondary color.</a:t>
            </a:r>
            <a:r>
              <a:rPr lang="en-US" sz="2400">
                <a:solidFill>
                  <a:schemeClr val="hlink"/>
                </a:solidFill>
                <a:latin typeface="Arial" charset="0"/>
                <a:ea typeface="ＭＳ Ｐゴシック" charset="0"/>
                <a:cs typeface="ＭＳ Ｐゴシック" charset="0"/>
              </a:rPr>
              <a:t/>
            </a:r>
            <a:br>
              <a:rPr lang="en-US" sz="2400">
                <a:solidFill>
                  <a:schemeClr val="hlink"/>
                </a:solidFill>
                <a:latin typeface="Arial" charset="0"/>
                <a:ea typeface="ＭＳ Ｐゴシック" charset="0"/>
                <a:cs typeface="ＭＳ Ｐゴシック" charset="0"/>
              </a:rPr>
            </a:br>
            <a:endParaRPr lang="en-US" sz="2400" b="0">
              <a:solidFill>
                <a:schemeClr val="hlink"/>
              </a:solidFill>
              <a:latin typeface="Arial" charset="0"/>
              <a:ea typeface="ＭＳ Ｐゴシック" charset="0"/>
              <a:cs typeface="ＭＳ Ｐゴシック" charset="0"/>
            </a:endParaRPr>
          </a:p>
          <a:p>
            <a:pPr marL="249238" indent="-249238" eaLnBrk="1" hangingPunct="1"/>
            <a:r>
              <a:rPr lang="en-US" sz="2400">
                <a:latin typeface="Arial" charset="0"/>
                <a:ea typeface="ＭＳ Ｐゴシック" charset="0"/>
                <a:cs typeface="ＭＳ Ｐゴシック" charset="0"/>
              </a:rPr>
              <a:t>Red + yellow =orange</a:t>
            </a:r>
          </a:p>
          <a:p>
            <a:pPr marL="249238" indent="-249238" eaLnBrk="1" hangingPunct="1"/>
            <a:endParaRPr lang="en-US" sz="2400">
              <a:latin typeface="Arial" charset="0"/>
              <a:ea typeface="ＭＳ Ｐゴシック" charset="0"/>
              <a:cs typeface="ＭＳ Ｐゴシック" charset="0"/>
            </a:endParaRPr>
          </a:p>
          <a:p>
            <a:pPr marL="249238" indent="-249238" eaLnBrk="1" hangingPunct="1"/>
            <a:r>
              <a:rPr lang="en-US" sz="2400">
                <a:latin typeface="Arial" charset="0"/>
                <a:ea typeface="ＭＳ Ｐゴシック" charset="0"/>
                <a:cs typeface="ＭＳ Ｐゴシック" charset="0"/>
              </a:rPr>
              <a:t>Yellow + blue = green</a:t>
            </a:r>
          </a:p>
          <a:p>
            <a:pPr marL="249238" indent="-249238" eaLnBrk="1" hangingPunct="1"/>
            <a:endParaRPr lang="en-US" sz="2400">
              <a:latin typeface="Arial" charset="0"/>
              <a:ea typeface="ＭＳ Ｐゴシック" charset="0"/>
              <a:cs typeface="ＭＳ Ｐゴシック" charset="0"/>
            </a:endParaRPr>
          </a:p>
          <a:p>
            <a:pPr marL="249238" indent="-249238" eaLnBrk="1" hangingPunct="1"/>
            <a:r>
              <a:rPr lang="en-US" sz="2400">
                <a:latin typeface="Arial" charset="0"/>
                <a:ea typeface="ＭＳ Ｐゴシック" charset="0"/>
                <a:cs typeface="ＭＳ Ｐゴシック" charset="0"/>
              </a:rPr>
              <a:t>Blue + red = purple (violet)</a:t>
            </a:r>
          </a:p>
        </p:txBody>
      </p:sp>
      <p:pic>
        <p:nvPicPr>
          <p:cNvPr id="358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1288"/>
            <a:ext cx="385127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1965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6" name="Picture 8"/>
          <p:cNvPicPr>
            <a:picLocks noChangeAspect="1" noChangeArrowheads="1"/>
          </p:cNvPicPr>
          <p:nvPr/>
        </p:nvPicPr>
        <p:blipFill>
          <a:blip r:embed="rId5">
            <a:extLst>
              <a:ext uri="{28A0092B-C50C-407E-A947-70E740481C1C}">
                <a14:useLocalDpi xmlns:a14="http://schemas.microsoft.com/office/drawing/2010/main" val="0"/>
              </a:ext>
            </a:extLst>
          </a:blip>
          <a:srcRect l="3209" t="5791" r="4042" b="18919"/>
          <a:stretch>
            <a:fillRect/>
          </a:stretch>
        </p:blipFill>
        <p:spPr bwMode="auto">
          <a:xfrm>
            <a:off x="5181600" y="3657600"/>
            <a:ext cx="3768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3567238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28600"/>
            <a:ext cx="7848600" cy="685800"/>
          </a:xfrm>
        </p:spPr>
        <p:txBody>
          <a:bodyPr/>
          <a:lstStyle/>
          <a:p>
            <a:pPr eaLnBrk="1" hangingPunct="1">
              <a:lnSpc>
                <a:spcPct val="80000"/>
              </a:lnSpc>
              <a:defRPr/>
            </a:pPr>
            <a:r>
              <a:rPr lang="en-US" b="0" smtClean="0">
                <a:ea typeface="ＭＳ Ｐゴシック" pitchFamily="-106" charset="-128"/>
              </a:rPr>
              <a:t>Intermediate Triads</a:t>
            </a:r>
          </a:p>
        </p:txBody>
      </p:sp>
      <p:sp>
        <p:nvSpPr>
          <p:cNvPr id="36867" name="Rectangle 3"/>
          <p:cNvSpPr>
            <a:spLocks noGrp="1" noChangeArrowheads="1"/>
          </p:cNvSpPr>
          <p:nvPr>
            <p:ph type="body" idx="1"/>
          </p:nvPr>
        </p:nvSpPr>
        <p:spPr>
          <a:xfrm>
            <a:off x="304800" y="1219200"/>
            <a:ext cx="3886200" cy="5029200"/>
          </a:xfrm>
        </p:spPr>
        <p:txBody>
          <a:bodyPr/>
          <a:lstStyle/>
          <a:p>
            <a:pPr eaLnBrk="1" hangingPunct="1">
              <a:lnSpc>
                <a:spcPct val="90000"/>
              </a:lnSpc>
            </a:pPr>
            <a:r>
              <a:rPr lang="en-US" b="0" i="1">
                <a:latin typeface="Arial" charset="0"/>
                <a:ea typeface="ＭＳ Ｐゴシック" charset="0"/>
                <a:cs typeface="ＭＳ Ｐゴシック" charset="0"/>
              </a:rPr>
              <a:t>Colors are created by </a:t>
            </a:r>
            <a:r>
              <a:rPr lang="en-US" b="0" i="1">
                <a:solidFill>
                  <a:srgbClr val="CC0000"/>
                </a:solidFill>
                <a:latin typeface="Arial" charset="0"/>
                <a:ea typeface="ＭＳ Ｐゴシック" charset="0"/>
                <a:cs typeface="ＭＳ Ｐゴシック" charset="0"/>
              </a:rPr>
              <a:t>mixing a primary and a secondary</a:t>
            </a:r>
            <a:r>
              <a:rPr lang="en-US">
                <a:solidFill>
                  <a:srgbClr val="CC0000"/>
                </a:solidFill>
                <a:latin typeface="Arial" charset="0"/>
                <a:ea typeface="ＭＳ Ｐゴシック" charset="0"/>
                <a:cs typeface="ＭＳ Ｐゴシック" charset="0"/>
              </a:rPr>
              <a:t> </a:t>
            </a:r>
          </a:p>
          <a:p>
            <a:pPr eaLnBrk="1" hangingPunct="1">
              <a:lnSpc>
                <a:spcPct val="90000"/>
              </a:lnSpc>
            </a:pPr>
            <a:endParaRPr lang="en-US">
              <a:solidFill>
                <a:srgbClr val="CC0000"/>
              </a:solidFill>
              <a:latin typeface="Arial" charset="0"/>
              <a:ea typeface="ＭＳ Ｐゴシック" charset="0"/>
              <a:cs typeface="ＭＳ Ｐゴシック" charset="0"/>
            </a:endParaRPr>
          </a:p>
          <a:p>
            <a:pPr eaLnBrk="1" hangingPunct="1">
              <a:lnSpc>
                <a:spcPct val="90000"/>
              </a:lnSpc>
            </a:pPr>
            <a:r>
              <a:rPr lang="en-US">
                <a:solidFill>
                  <a:srgbClr val="CC0000"/>
                </a:solidFill>
                <a:latin typeface="Arial" charset="0"/>
                <a:ea typeface="ＭＳ Ｐゴシック" charset="0"/>
                <a:cs typeface="ＭＳ Ｐゴシック" charset="0"/>
              </a:rPr>
              <a:t>Examples:</a:t>
            </a:r>
            <a:endParaRPr lang="en-US">
              <a:latin typeface="Arial" charset="0"/>
              <a:ea typeface="ＭＳ Ｐゴシック" charset="0"/>
              <a:cs typeface="ＭＳ Ｐゴシック" charset="0"/>
            </a:endParaRPr>
          </a:p>
          <a:p>
            <a:pPr eaLnBrk="1" hangingPunct="1">
              <a:lnSpc>
                <a:spcPct val="90000"/>
              </a:lnSpc>
              <a:buFont typeface="Times" charset="0"/>
              <a:buNone/>
            </a:pPr>
            <a:r>
              <a:rPr lang="en-US">
                <a:latin typeface="Arial" charset="0"/>
                <a:ea typeface="ＭＳ Ｐゴシック" charset="0"/>
                <a:cs typeface="ＭＳ Ｐゴシック" charset="0"/>
              </a:rPr>
              <a:t>		</a:t>
            </a:r>
            <a:r>
              <a:rPr lang="en-US" sz="2800">
                <a:latin typeface="Arial" charset="0"/>
                <a:ea typeface="ＭＳ Ｐゴシック" charset="0"/>
                <a:cs typeface="ＭＳ Ｐゴシック" charset="0"/>
              </a:rPr>
              <a:t>red-orange</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yellow-orange 		yellow-green</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blue-green</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blue-purple</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	red-purple</a:t>
            </a:r>
          </a:p>
        </p:txBody>
      </p:sp>
      <p:pic>
        <p:nvPicPr>
          <p:cNvPr id="3686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49313"/>
            <a:ext cx="343376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24200"/>
            <a:ext cx="420052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505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b="0" dirty="0" smtClean="0">
                <a:ea typeface="ＭＳ Ｐゴシック" pitchFamily="-106" charset="-128"/>
              </a:rPr>
              <a:t>Split Complements</a:t>
            </a:r>
          </a:p>
        </p:txBody>
      </p:sp>
      <p:sp>
        <p:nvSpPr>
          <p:cNvPr id="37891" name="Rectangle 3"/>
          <p:cNvSpPr>
            <a:spLocks noGrp="1" noChangeArrowheads="1"/>
          </p:cNvSpPr>
          <p:nvPr>
            <p:ph type="body" sz="half" idx="1"/>
          </p:nvPr>
        </p:nvSpPr>
        <p:spPr>
          <a:xfrm>
            <a:off x="228600" y="762000"/>
            <a:ext cx="4267200" cy="5029200"/>
          </a:xfrm>
        </p:spPr>
        <p:txBody>
          <a:bodyPr/>
          <a:lstStyle/>
          <a:p>
            <a:pPr marL="533400" indent="-533400" eaLnBrk="1" hangingPunct="1"/>
            <a:r>
              <a:rPr lang="en-US" sz="2800" dirty="0">
                <a:latin typeface="Arial" charset="0"/>
                <a:ea typeface="ＭＳ Ｐゴシック" charset="0"/>
                <a:cs typeface="ＭＳ Ｐゴシック" charset="0"/>
              </a:rPr>
              <a:t>The combination of</a:t>
            </a:r>
            <a:r>
              <a:rPr lang="en-US" sz="2800" b="0" i="1" dirty="0">
                <a:latin typeface="Arial" charset="0"/>
                <a:ea typeface="ＭＳ Ｐゴシック" charset="0"/>
                <a:cs typeface="ＭＳ Ｐゴシック" charset="0"/>
              </a:rPr>
              <a:t> </a:t>
            </a:r>
            <a:r>
              <a:rPr lang="en-US" sz="2800" b="0" i="1" dirty="0">
                <a:solidFill>
                  <a:srgbClr val="CC0000"/>
                </a:solidFill>
                <a:latin typeface="Arial" charset="0"/>
                <a:ea typeface="ＭＳ Ｐゴシック" charset="0"/>
                <a:cs typeface="ＭＳ Ｐゴシック" charset="0"/>
              </a:rPr>
              <a:t>one hue, plus the hues on each side of its complement</a:t>
            </a:r>
            <a:r>
              <a:rPr lang="en-US" sz="2800" b="0" i="1" dirty="0">
                <a:latin typeface="Arial" charset="0"/>
                <a:ea typeface="ＭＳ Ｐゴシック" charset="0"/>
                <a:cs typeface="ＭＳ Ｐゴシック" charset="0"/>
              </a:rPr>
              <a:t>. </a:t>
            </a:r>
          </a:p>
          <a:p>
            <a:pPr marL="533400" indent="-533400" eaLnBrk="1" hangingPunct="1"/>
            <a:r>
              <a:rPr lang="en-US" sz="2800" dirty="0">
                <a:latin typeface="Arial" charset="0"/>
                <a:ea typeface="ＭＳ Ｐゴシック" charset="0"/>
                <a:cs typeface="ＭＳ Ｐゴシック" charset="0"/>
              </a:rPr>
              <a:t>Easier to work with than a straight complementary scheme because it offers more variety.</a:t>
            </a:r>
          </a:p>
          <a:p>
            <a:pPr marL="533400" indent="-533400" eaLnBrk="1" hangingPunct="1">
              <a:buFont typeface="Times" charset="0"/>
              <a:buNone/>
            </a:pPr>
            <a:r>
              <a:rPr lang="en-US" sz="2000" dirty="0">
                <a:solidFill>
                  <a:srgbClr val="CC0000"/>
                </a:solidFill>
                <a:latin typeface="Arial" charset="0"/>
                <a:ea typeface="ＭＳ Ｐゴシック" charset="0"/>
                <a:cs typeface="ＭＳ Ｐゴシック" charset="0"/>
              </a:rPr>
              <a:t>Example:</a:t>
            </a:r>
            <a:r>
              <a:rPr lang="en-US" sz="2000" dirty="0">
                <a:latin typeface="Arial" charset="0"/>
                <a:ea typeface="ＭＳ Ｐゴシック" charset="0"/>
                <a:cs typeface="ＭＳ Ｐゴシック" charset="0"/>
              </a:rPr>
              <a:t> red-orange, </a:t>
            </a:r>
          </a:p>
          <a:p>
            <a:pPr marL="533400" indent="-533400" eaLnBrk="1" hangingPunct="1">
              <a:buFont typeface="Times" charset="0"/>
              <a:buNone/>
            </a:pPr>
            <a:r>
              <a:rPr lang="en-US" sz="2000" dirty="0">
                <a:latin typeface="Arial" charset="0"/>
                <a:ea typeface="ＭＳ Ｐゴシック" charset="0"/>
                <a:cs typeface="ＭＳ Ｐゴシック" charset="0"/>
              </a:rPr>
              <a:t>blue, and green.</a:t>
            </a:r>
          </a:p>
        </p:txBody>
      </p:sp>
      <p:pic>
        <p:nvPicPr>
          <p:cNvPr id="37892" name="Picture 5" descr="split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152" y="228600"/>
            <a:ext cx="355504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split complement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4706938"/>
            <a:ext cx="21240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313" y="1390650"/>
            <a:ext cx="2411412"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4384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6" name="Picture 8"/>
          <p:cNvPicPr>
            <a:picLocks noChangeAspect="1" noChangeArrowheads="1"/>
          </p:cNvPicPr>
          <p:nvPr/>
        </p:nvPicPr>
        <p:blipFill>
          <a:blip r:embed="rId7">
            <a:extLst>
              <a:ext uri="{28A0092B-C50C-407E-A947-70E740481C1C}">
                <a14:useLocalDpi xmlns:a14="http://schemas.microsoft.com/office/drawing/2010/main" val="0"/>
              </a:ext>
            </a:extLst>
          </a:blip>
          <a:srcRect l="2750" t="4826" r="4250" b="21042"/>
          <a:stretch>
            <a:fillRect/>
          </a:stretch>
        </p:blipFill>
        <p:spPr bwMode="auto">
          <a:xfrm>
            <a:off x="3048000" y="4757738"/>
            <a:ext cx="35433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80493707"/>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43000"/>
          </a:xfrm>
        </p:spPr>
        <p:txBody>
          <a:bodyPr/>
          <a:lstStyle/>
          <a:p>
            <a:pPr eaLnBrk="1" hangingPunct="1">
              <a:lnSpc>
                <a:spcPct val="70000"/>
              </a:lnSpc>
              <a:defRPr/>
            </a:pPr>
            <a:r>
              <a:rPr lang="en-US" b="0" smtClean="0">
                <a:ea typeface="ＭＳ Ｐゴシック" pitchFamily="-106" charset="-128"/>
              </a:rPr>
              <a:t>Double </a:t>
            </a:r>
            <a:br>
              <a:rPr lang="en-US" b="0" smtClean="0">
                <a:ea typeface="ＭＳ Ｐゴシック" pitchFamily="-106" charset="-128"/>
              </a:rPr>
            </a:br>
            <a:r>
              <a:rPr lang="en-US" b="0" smtClean="0">
                <a:ea typeface="ＭＳ Ｐゴシック" pitchFamily="-106" charset="-128"/>
              </a:rPr>
              <a:t>Complements</a:t>
            </a:r>
          </a:p>
        </p:txBody>
      </p:sp>
      <p:sp>
        <p:nvSpPr>
          <p:cNvPr id="38915" name="Rectangle 3"/>
          <p:cNvSpPr>
            <a:spLocks noGrp="1" noChangeArrowheads="1"/>
          </p:cNvSpPr>
          <p:nvPr>
            <p:ph type="body" sz="half" idx="1"/>
          </p:nvPr>
        </p:nvSpPr>
        <p:spPr>
          <a:xfrm>
            <a:off x="457200" y="1371600"/>
            <a:ext cx="4038600" cy="5181600"/>
          </a:xfrm>
        </p:spPr>
        <p:txBody>
          <a:bodyPr/>
          <a:lstStyle/>
          <a:p>
            <a:pPr marL="0" indent="0" eaLnBrk="1" hangingPunct="1"/>
            <a:r>
              <a:rPr lang="en-US" sz="2400" b="0" i="1" dirty="0">
                <a:solidFill>
                  <a:srgbClr val="CC0000"/>
                </a:solidFill>
                <a:latin typeface="Arial" charset="0"/>
                <a:ea typeface="ＭＳ Ｐゴシック" charset="0"/>
                <a:cs typeface="ＭＳ Ｐゴシック" charset="0"/>
              </a:rPr>
              <a:t>Two hues and their opposites</a:t>
            </a:r>
            <a:r>
              <a:rPr lang="en-US" sz="2400" b="0" i="1" dirty="0">
                <a:latin typeface="Arial" charset="0"/>
                <a:ea typeface="ＭＳ Ｐゴシック" charset="0"/>
                <a:cs typeface="ＭＳ Ｐゴシック" charset="0"/>
              </a:rPr>
              <a:t>.</a:t>
            </a:r>
            <a:r>
              <a:rPr lang="en-US" sz="2400" dirty="0">
                <a:solidFill>
                  <a:srgbClr val="CC0000"/>
                </a:solidFill>
                <a:latin typeface="Arial" charset="0"/>
                <a:ea typeface="ＭＳ Ｐゴシック" charset="0"/>
                <a:cs typeface="ＭＳ Ｐゴシック" charset="0"/>
              </a:rPr>
              <a:t> </a:t>
            </a:r>
            <a:endParaRPr lang="en-US" sz="2400" dirty="0">
              <a:latin typeface="Arial" charset="0"/>
              <a:ea typeface="ＭＳ Ｐゴシック" charset="0"/>
              <a:cs typeface="ＭＳ Ｐゴシック" charset="0"/>
            </a:endParaRPr>
          </a:p>
          <a:p>
            <a:pPr marL="0" indent="0" eaLnBrk="1" hangingPunct="1"/>
            <a:r>
              <a:rPr lang="en-US" sz="2400" dirty="0">
                <a:latin typeface="Arial" charset="0"/>
                <a:ea typeface="ＭＳ Ｐゴシック" charset="0"/>
                <a:cs typeface="ＭＳ Ｐゴシック" charset="0"/>
              </a:rPr>
              <a:t>Four colors arranged into two complementary color pairs. </a:t>
            </a:r>
          </a:p>
          <a:p>
            <a:pPr marL="0" indent="0" eaLnBrk="1" hangingPunct="1"/>
            <a:r>
              <a:rPr lang="en-US" sz="2400" dirty="0">
                <a:latin typeface="Arial" charset="0"/>
                <a:ea typeface="ＭＳ Ｐゴシック" charset="0"/>
                <a:cs typeface="ＭＳ Ｐゴシック" charset="0"/>
              </a:rPr>
              <a:t>Scheme is hard to harmonize.</a:t>
            </a:r>
          </a:p>
          <a:p>
            <a:pPr marL="0" indent="0" eaLnBrk="1" hangingPunct="1"/>
            <a:r>
              <a:rPr lang="en-US" sz="2400" dirty="0">
                <a:latin typeface="Arial" charset="0"/>
                <a:ea typeface="ＭＳ Ｐゴシック" charset="0"/>
                <a:cs typeface="ＭＳ Ｐゴシック" charset="0"/>
              </a:rPr>
              <a:t>If all four colors are used in equal amounts, the scheme may look unbalanced.</a:t>
            </a:r>
          </a:p>
          <a:p>
            <a:pPr marL="0" indent="0" eaLnBrk="1" hangingPunct="1"/>
            <a:r>
              <a:rPr lang="en-US" sz="2400" dirty="0">
                <a:latin typeface="Arial" charset="0"/>
                <a:ea typeface="ＭＳ Ｐゴシック" charset="0"/>
                <a:cs typeface="ＭＳ Ｐゴシック" charset="0"/>
              </a:rPr>
              <a:t>Choose a color to be dominant or subdue the colors.</a:t>
            </a:r>
          </a:p>
        </p:txBody>
      </p:sp>
      <p:pic>
        <p:nvPicPr>
          <p:cNvPr id="38916" name="Picture 13" descr="double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14400"/>
            <a:ext cx="25050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47800"/>
            <a:ext cx="16256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http://t0.gstatic.com/images?q=tbn:ANd9GcTLFjD2VpKEUuGsT_VYsAWd0EVzzQ9Ibyz1beu7Vw4l0JmH_fuE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3200400"/>
            <a:ext cx="40687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351641"/>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4773"/>
            <a:ext cx="7955280" cy="988227"/>
          </a:xfrm>
        </p:spPr>
        <p:txBody>
          <a:bodyPr/>
          <a:lstStyle/>
          <a:p>
            <a:pPr>
              <a:defRPr/>
            </a:pPr>
            <a:r>
              <a:rPr lang="en-US" dirty="0" smtClean="0"/>
              <a:t>Double Compliments</a:t>
            </a:r>
            <a:endParaRPr lang="en-US" dirty="0"/>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370138"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04875"/>
            <a:ext cx="38100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99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638" y="3505200"/>
            <a:ext cx="370363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4257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pPr algn="ctr"/>
            <a:r>
              <a:rPr lang="en-US" b="1" dirty="0" smtClean="0"/>
              <a:t>II. Color Theory</a:t>
            </a:r>
            <a:endParaRPr lang="en-US"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82417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Color Theory</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Color </a:t>
            </a:r>
            <a:r>
              <a:rPr lang="en-US" sz="2800" b="1" dirty="0" smtClean="0"/>
              <a:t>Theory </a:t>
            </a:r>
            <a:r>
              <a:rPr lang="en-US" sz="2800" dirty="0" smtClean="0"/>
              <a:t>refers to knowledge </a:t>
            </a:r>
            <a:r>
              <a:rPr lang="en-US" sz="2800" dirty="0"/>
              <a:t>of color mixing and the visual impact of color choices on design</a:t>
            </a:r>
            <a:r>
              <a:rPr lang="en-US" sz="2800" dirty="0" smtClean="0"/>
              <a:t>.</a:t>
            </a:r>
          </a:p>
          <a:p>
            <a:pPr marL="0" indent="0">
              <a:buNone/>
            </a:pPr>
            <a:endParaRPr lang="en-US" sz="2800" dirty="0" smtClean="0"/>
          </a:p>
          <a:p>
            <a:pPr marL="0" indent="0">
              <a:buNone/>
            </a:pPr>
            <a:r>
              <a:rPr lang="en-US" sz="2800" dirty="0" smtClean="0"/>
              <a:t>Colors are defined by three primary characteristics:</a:t>
            </a:r>
          </a:p>
          <a:p>
            <a:pPr lvl="1"/>
            <a:r>
              <a:rPr lang="en-US" sz="2600" dirty="0" smtClean="0"/>
              <a:t>Hue</a:t>
            </a:r>
          </a:p>
          <a:p>
            <a:pPr lvl="1"/>
            <a:r>
              <a:rPr lang="en-US" sz="2600" dirty="0" smtClean="0"/>
              <a:t>Luminosity</a:t>
            </a:r>
          </a:p>
          <a:p>
            <a:pPr lvl="1"/>
            <a:r>
              <a:rPr lang="en-US" sz="2600" dirty="0" smtClean="0"/>
              <a:t>Saturation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a:off x="5321494" y="4695321"/>
            <a:ext cx="1828800" cy="3739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5426165" y="5516314"/>
            <a:ext cx="1828800" cy="37397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0000">
            <a:off x="5725613" y="4891278"/>
            <a:ext cx="1828800" cy="37397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00000">
            <a:off x="3620600" y="4956297"/>
            <a:ext cx="1828800" cy="37397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00000">
            <a:off x="6675903" y="4803656"/>
            <a:ext cx="1828800" cy="37397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100000">
            <a:off x="4131600" y="5011410"/>
            <a:ext cx="1828800" cy="373979"/>
          </a:xfrm>
          <a:prstGeom prst="rect">
            <a:avLst/>
          </a:prstGeom>
        </p:spPr>
      </p:pic>
    </p:spTree>
    <p:extLst>
      <p:ext uri="{BB962C8B-B14F-4D97-AF65-F5344CB8AC3E}">
        <p14:creationId xmlns:p14="http://schemas.microsoft.com/office/powerpoint/2010/main" val="5148128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Color Sets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219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Properties of Color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Hue</a:t>
            </a:r>
            <a:endParaRPr lang="en-US" dirty="0" smtClean="0"/>
          </a:p>
          <a:p>
            <a:pPr lvl="1"/>
            <a:r>
              <a:rPr lang="en-US" dirty="0" smtClean="0"/>
              <a:t>The primary property of colors by which they are named and that distinguishes one color from another.</a:t>
            </a:r>
          </a:p>
          <a:p>
            <a:pPr lvl="1"/>
            <a:r>
              <a:rPr lang="en-US" dirty="0" smtClean="0"/>
              <a:t>Examples: </a:t>
            </a:r>
            <a:r>
              <a:rPr lang="en-US" dirty="0" smtClean="0">
                <a:solidFill>
                  <a:srgbClr val="FF0000"/>
                </a:solidFill>
              </a:rPr>
              <a:t>Red</a:t>
            </a:r>
            <a:r>
              <a:rPr lang="en-US" dirty="0" smtClean="0"/>
              <a:t>, </a:t>
            </a:r>
            <a:r>
              <a:rPr lang="en-US" dirty="0" smtClean="0">
                <a:solidFill>
                  <a:srgbClr val="0070C0"/>
                </a:solidFill>
              </a:rPr>
              <a:t>Blue</a:t>
            </a:r>
            <a:r>
              <a:rPr lang="en-US" dirty="0" smtClean="0"/>
              <a:t>, </a:t>
            </a:r>
            <a:r>
              <a:rPr lang="en-US" dirty="0" smtClean="0">
                <a:solidFill>
                  <a:srgbClr val="FFFF00"/>
                </a:solidFill>
              </a:rPr>
              <a:t>Yellow</a:t>
            </a:r>
            <a:r>
              <a:rPr lang="en-US" dirty="0" smtClean="0"/>
              <a:t>, </a:t>
            </a:r>
            <a:r>
              <a:rPr lang="en-US" dirty="0" smtClean="0">
                <a:solidFill>
                  <a:srgbClr val="00B050"/>
                </a:solidFill>
              </a:rPr>
              <a:t>Green</a:t>
            </a:r>
            <a:r>
              <a:rPr lang="en-US" dirty="0" smtClean="0"/>
              <a:t>, etc.</a:t>
            </a:r>
          </a:p>
          <a:p>
            <a:pPr marL="0" indent="0">
              <a:buNone/>
            </a:pPr>
            <a:r>
              <a:rPr lang="en-US" b="1" dirty="0" smtClean="0"/>
              <a:t>Luminosity</a:t>
            </a:r>
            <a:endParaRPr lang="en-US" dirty="0" smtClean="0"/>
          </a:p>
          <a:p>
            <a:pPr lvl="1"/>
            <a:r>
              <a:rPr lang="en-US" dirty="0" smtClean="0"/>
              <a:t>A subjective property of colors that describes its perceived brightness along a lightness–darkness axis. </a:t>
            </a:r>
          </a:p>
          <a:p>
            <a:pPr lvl="1"/>
            <a:r>
              <a:rPr lang="en-US" dirty="0" smtClean="0"/>
              <a:t>Same as Brightness, Lightness, and Value.</a:t>
            </a:r>
          </a:p>
          <a:p>
            <a:pPr lvl="1"/>
            <a:r>
              <a:rPr lang="en-US" dirty="0"/>
              <a:t>Produces Tints and Shades</a:t>
            </a:r>
            <a:r>
              <a:rPr lang="en-US" dirty="0" smtClean="0"/>
              <a:t>.</a:t>
            </a:r>
          </a:p>
          <a:p>
            <a:pPr marL="0" indent="0">
              <a:buNone/>
            </a:pPr>
            <a:r>
              <a:rPr lang="en-US" b="1" dirty="0" smtClean="0"/>
              <a:t>Saturation</a:t>
            </a:r>
          </a:p>
          <a:p>
            <a:pPr lvl="1"/>
            <a:r>
              <a:rPr lang="en-US" dirty="0" smtClean="0"/>
              <a:t>A subjective property of colors that describes its perceived concentration along an intense–dull axis. </a:t>
            </a:r>
          </a:p>
          <a:p>
            <a:pPr lvl="1"/>
            <a:r>
              <a:rPr lang="en-US" dirty="0" smtClean="0"/>
              <a:t>Same as Colorfulness or Purity.</a:t>
            </a:r>
          </a:p>
          <a:p>
            <a:pPr lvl="1"/>
            <a:r>
              <a:rPr lang="en-US" dirty="0"/>
              <a:t>Produces </a:t>
            </a:r>
            <a:r>
              <a:rPr lang="en-US" dirty="0" smtClean="0"/>
              <a:t>Tones</a:t>
            </a:r>
            <a:r>
              <a:rPr lang="en-US" dirty="0"/>
              <a:t>.</a:t>
            </a:r>
          </a:p>
        </p:txBody>
      </p:sp>
    </p:spTree>
    <p:extLst>
      <p:ext uri="{BB962C8B-B14F-4D97-AF65-F5344CB8AC3E}">
        <p14:creationId xmlns:p14="http://schemas.microsoft.com/office/powerpoint/2010/main" val="3198177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Tints and Shades</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Tints</a:t>
            </a:r>
            <a:r>
              <a:rPr lang="en-US" sz="2800" dirty="0"/>
              <a:t> - Lighter versions of the same color made by mixing with </a:t>
            </a:r>
            <a:r>
              <a:rPr lang="en-US" sz="2800" b="1" dirty="0"/>
              <a:t>white</a:t>
            </a:r>
            <a:r>
              <a:rPr lang="en-US" sz="2800" dirty="0"/>
              <a:t>. </a:t>
            </a:r>
          </a:p>
          <a:p>
            <a:pPr marL="0" indent="0">
              <a:buNone/>
            </a:pPr>
            <a:r>
              <a:rPr lang="en-US" sz="2800" b="1" dirty="0" smtClean="0"/>
              <a:t>Shades</a:t>
            </a:r>
            <a:r>
              <a:rPr lang="en-US" sz="2800" dirty="0" smtClean="0"/>
              <a:t> </a:t>
            </a:r>
            <a:r>
              <a:rPr lang="en-US" sz="2800" dirty="0"/>
              <a:t>- Darker versions of the same color made by mixing with </a:t>
            </a:r>
            <a:r>
              <a:rPr lang="en-US" sz="2800" b="1" dirty="0"/>
              <a:t>black</a:t>
            </a:r>
            <a:r>
              <a:rPr lang="en-US" sz="2800" dirty="0" smtClean="0"/>
              <a:t>.</a:t>
            </a:r>
          </a:p>
          <a:p>
            <a:pPr marL="0" indent="0">
              <a:buNone/>
            </a:pPr>
            <a:r>
              <a:rPr lang="en-US" sz="2800" dirty="0" smtClean="0"/>
              <a:t>When creating Tints and Shades, the color’s Luminosity will change but Hue and Saturation will remain constant.</a:t>
            </a:r>
            <a:endParaRPr lang="en-US" sz="2800" dirty="0"/>
          </a:p>
        </p:txBody>
      </p:sp>
      <p:grpSp>
        <p:nvGrpSpPr>
          <p:cNvPr id="4" name="Group 8"/>
          <p:cNvGrpSpPr>
            <a:grpSpLocks/>
          </p:cNvGrpSpPr>
          <p:nvPr/>
        </p:nvGrpSpPr>
        <p:grpSpPr bwMode="auto">
          <a:xfrm>
            <a:off x="3414594" y="5135518"/>
            <a:ext cx="1600200" cy="381000"/>
            <a:chOff x="3216" y="240"/>
            <a:chExt cx="1008" cy="240"/>
          </a:xfrm>
        </p:grpSpPr>
        <p:sp>
          <p:nvSpPr>
            <p:cNvPr id="5" name="Rectangle 5"/>
            <p:cNvSpPr>
              <a:spLocks noChangeArrowheads="1"/>
            </p:cNvSpPr>
            <p:nvPr/>
          </p:nvSpPr>
          <p:spPr bwMode="auto">
            <a:xfrm>
              <a:off x="3216" y="240"/>
              <a:ext cx="288" cy="240"/>
            </a:xfrm>
            <a:prstGeom prst="rect">
              <a:avLst/>
            </a:prstGeom>
            <a:solidFill>
              <a:srgbClr val="FFA3A3"/>
            </a:solidFill>
            <a:ln w="9525">
              <a:solidFill>
                <a:schemeClr val="tx1"/>
              </a:solidFill>
              <a:miter lim="800000"/>
              <a:headEnd/>
              <a:tailEnd/>
            </a:ln>
          </p:spPr>
          <p:txBody>
            <a:bodyPr wrap="none" anchor="ctr"/>
            <a:lstStyle/>
            <a:p>
              <a:endParaRPr lang="en-US">
                <a:solidFill>
                  <a:prstClr val="white"/>
                </a:solidFill>
              </a:endParaRPr>
            </a:p>
          </p:txBody>
        </p:sp>
        <p:sp>
          <p:nvSpPr>
            <p:cNvPr id="6" name="Rectangle 6"/>
            <p:cNvSpPr>
              <a:spLocks noChangeArrowheads="1"/>
            </p:cNvSpPr>
            <p:nvPr/>
          </p:nvSpPr>
          <p:spPr bwMode="auto">
            <a:xfrm>
              <a:off x="3552" y="240"/>
              <a:ext cx="288" cy="240"/>
            </a:xfrm>
            <a:prstGeom prst="rect">
              <a:avLst/>
            </a:prstGeom>
            <a:solidFill>
              <a:srgbClr val="FF0000"/>
            </a:solidFill>
            <a:ln w="9525">
              <a:solidFill>
                <a:schemeClr val="tx1"/>
              </a:solidFill>
              <a:miter lim="800000"/>
              <a:headEnd/>
              <a:tailEnd/>
            </a:ln>
          </p:spPr>
          <p:txBody>
            <a:bodyPr wrap="none" anchor="ctr"/>
            <a:lstStyle/>
            <a:p>
              <a:endParaRPr lang="en-US">
                <a:solidFill>
                  <a:prstClr val="white"/>
                </a:solidFill>
              </a:endParaRPr>
            </a:p>
          </p:txBody>
        </p:sp>
        <p:sp>
          <p:nvSpPr>
            <p:cNvPr id="7" name="Rectangle 7"/>
            <p:cNvSpPr>
              <a:spLocks noChangeArrowheads="1"/>
            </p:cNvSpPr>
            <p:nvPr/>
          </p:nvSpPr>
          <p:spPr bwMode="auto">
            <a:xfrm>
              <a:off x="3888" y="240"/>
              <a:ext cx="336" cy="240"/>
            </a:xfrm>
            <a:prstGeom prst="rect">
              <a:avLst/>
            </a:prstGeom>
            <a:solidFill>
              <a:srgbClr val="760000"/>
            </a:solidFill>
            <a:ln w="9525">
              <a:solidFill>
                <a:schemeClr val="tx1"/>
              </a:solidFill>
              <a:miter lim="800000"/>
              <a:headEnd/>
              <a:tailEnd/>
            </a:ln>
          </p:spPr>
          <p:txBody>
            <a:bodyPr wrap="none" anchor="ctr"/>
            <a:lstStyle/>
            <a:p>
              <a:endParaRPr lang="en-US">
                <a:solidFill>
                  <a:prstClr val="white"/>
                </a:solidFill>
              </a:endParaRPr>
            </a:p>
          </p:txBody>
        </p:sp>
      </p:grpSp>
      <p:sp>
        <p:nvSpPr>
          <p:cNvPr id="8" name="TextBox 7"/>
          <p:cNvSpPr txBox="1"/>
          <p:nvPr/>
        </p:nvSpPr>
        <p:spPr>
          <a:xfrm>
            <a:off x="1012809" y="6078974"/>
            <a:ext cx="210312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prstClr val="black"/>
                </a:solidFill>
              </a:rPr>
              <a:t>Pink: A </a:t>
            </a:r>
            <a:r>
              <a:rPr lang="en-US" b="1" u="sng" dirty="0" smtClean="0">
                <a:solidFill>
                  <a:prstClr val="black"/>
                </a:solidFill>
              </a:rPr>
              <a:t>tint</a:t>
            </a:r>
            <a:r>
              <a:rPr lang="en-US" dirty="0" smtClean="0">
                <a:solidFill>
                  <a:prstClr val="black"/>
                </a:solidFill>
              </a:rPr>
              <a:t> of red</a:t>
            </a:r>
            <a:endParaRPr lang="en-US" dirty="0">
              <a:solidFill>
                <a:prstClr val="black"/>
              </a:solidFill>
            </a:endParaRPr>
          </a:p>
        </p:txBody>
      </p:sp>
      <p:sp>
        <p:nvSpPr>
          <p:cNvPr id="9" name="TextBox 8"/>
          <p:cNvSpPr txBox="1"/>
          <p:nvPr/>
        </p:nvSpPr>
        <p:spPr>
          <a:xfrm>
            <a:off x="5241909" y="6078974"/>
            <a:ext cx="3017520" cy="3657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prstClr val="black"/>
                </a:solidFill>
              </a:rPr>
              <a:t>Burgundy: A </a:t>
            </a:r>
            <a:r>
              <a:rPr lang="en-US" b="1" u="sng" dirty="0" smtClean="0">
                <a:solidFill>
                  <a:prstClr val="black"/>
                </a:solidFill>
              </a:rPr>
              <a:t>shade</a:t>
            </a:r>
            <a:r>
              <a:rPr lang="en-US" dirty="0" smtClean="0">
                <a:solidFill>
                  <a:prstClr val="black"/>
                </a:solidFill>
              </a:rPr>
              <a:t> of red</a:t>
            </a:r>
            <a:endParaRPr lang="en-US" dirty="0">
              <a:solidFill>
                <a:prstClr val="black"/>
              </a:solidFill>
            </a:endParaRPr>
          </a:p>
        </p:txBody>
      </p:sp>
      <p:sp>
        <p:nvSpPr>
          <p:cNvPr id="10" name="TextBox 9"/>
          <p:cNvSpPr txBox="1"/>
          <p:nvPr/>
        </p:nvSpPr>
        <p:spPr>
          <a:xfrm>
            <a:off x="3285892" y="6078974"/>
            <a:ext cx="178605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solidFill>
                  <a:prstClr val="black"/>
                </a:solidFill>
              </a:rPr>
              <a:t>Red is the </a:t>
            </a:r>
            <a:r>
              <a:rPr lang="en-US" b="1" u="sng" dirty="0" smtClean="0">
                <a:solidFill>
                  <a:prstClr val="black"/>
                </a:solidFill>
              </a:rPr>
              <a:t>hue</a:t>
            </a:r>
            <a:endParaRPr lang="en-US" b="1" u="sng" dirty="0">
              <a:solidFill>
                <a:prstClr val="black"/>
              </a:solidFill>
            </a:endParaRPr>
          </a:p>
        </p:txBody>
      </p:sp>
      <p:sp>
        <p:nvSpPr>
          <p:cNvPr id="11" name="Right Arrow 10"/>
          <p:cNvSpPr/>
          <p:nvPr/>
        </p:nvSpPr>
        <p:spPr>
          <a:xfrm rot="19800000">
            <a:off x="2431093" y="5752402"/>
            <a:ext cx="978408" cy="13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600000">
            <a:off x="5017666" y="5752402"/>
            <a:ext cx="978408" cy="13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3914483" y="5790086"/>
            <a:ext cx="528647" cy="12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342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Tones</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Tones</a:t>
            </a:r>
            <a:r>
              <a:rPr lang="en-US" sz="2800" dirty="0"/>
              <a:t> - More colorful or </a:t>
            </a:r>
            <a:r>
              <a:rPr lang="en-US" sz="2800" dirty="0" smtClean="0"/>
              <a:t>dull </a:t>
            </a:r>
            <a:r>
              <a:rPr lang="en-US" sz="2800" dirty="0"/>
              <a:t>versions of the same color made by mixing with gray</a:t>
            </a:r>
            <a:r>
              <a:rPr lang="en-US" sz="2800" dirty="0" smtClean="0"/>
              <a:t>.</a:t>
            </a:r>
          </a:p>
          <a:p>
            <a:pPr marL="0" indent="0">
              <a:buNone/>
            </a:pPr>
            <a:r>
              <a:rPr lang="en-US" sz="2800" dirty="0"/>
              <a:t>When creating </a:t>
            </a:r>
            <a:r>
              <a:rPr lang="en-US" sz="2800" dirty="0" smtClean="0"/>
              <a:t>Tones, </a:t>
            </a:r>
            <a:r>
              <a:rPr lang="en-US" sz="2800" dirty="0"/>
              <a:t>the color’s Saturation </a:t>
            </a:r>
            <a:r>
              <a:rPr lang="en-US" sz="2800" dirty="0" smtClean="0"/>
              <a:t>will </a:t>
            </a:r>
            <a:r>
              <a:rPr lang="en-US" sz="2800" dirty="0"/>
              <a:t>change but Hue and Luminosity </a:t>
            </a:r>
            <a:r>
              <a:rPr lang="en-US" sz="2800" dirty="0" smtClean="0"/>
              <a:t>will </a:t>
            </a:r>
            <a:r>
              <a:rPr lang="en-US" sz="2800" dirty="0"/>
              <a:t>remain constant</a:t>
            </a:r>
            <a:r>
              <a:rPr lang="en-US" sz="2800" dirty="0" smtClean="0"/>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5257800"/>
            <a:ext cx="5029200" cy="457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5715000"/>
            <a:ext cx="5029200" cy="457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800600"/>
            <a:ext cx="5029200" cy="457200"/>
          </a:xfrm>
          <a:prstGeom prst="rect">
            <a:avLst/>
          </a:prstGeom>
        </p:spPr>
      </p:pic>
      <p:sp>
        <p:nvSpPr>
          <p:cNvPr id="8" name="TextBox 7"/>
          <p:cNvSpPr txBox="1"/>
          <p:nvPr/>
        </p:nvSpPr>
        <p:spPr>
          <a:xfrm>
            <a:off x="1276293" y="4773667"/>
            <a:ext cx="1466907" cy="1384995"/>
          </a:xfrm>
          <a:prstGeom prst="rect">
            <a:avLst/>
          </a:prstGeom>
          <a:noFill/>
        </p:spPr>
        <p:txBody>
          <a:bodyPr wrap="square" rtlCol="0">
            <a:spAutoFit/>
          </a:bodyPr>
          <a:lstStyle/>
          <a:p>
            <a:pPr algn="r"/>
            <a:r>
              <a:rPr lang="en-US" sz="2800" b="1" dirty="0"/>
              <a:t>Tints</a:t>
            </a:r>
          </a:p>
          <a:p>
            <a:pPr algn="r"/>
            <a:r>
              <a:rPr lang="en-US" sz="2800" b="1" dirty="0"/>
              <a:t>Tones </a:t>
            </a:r>
            <a:r>
              <a:rPr lang="en-US" sz="2800" b="1" dirty="0" smtClean="0"/>
              <a:t>Shades</a:t>
            </a:r>
          </a:p>
        </p:txBody>
      </p:sp>
      <p:sp>
        <p:nvSpPr>
          <p:cNvPr id="9" name="Down Arrow Callout 8"/>
          <p:cNvSpPr/>
          <p:nvPr/>
        </p:nvSpPr>
        <p:spPr>
          <a:xfrm>
            <a:off x="2514600" y="3962399"/>
            <a:ext cx="914400" cy="719999"/>
          </a:xfrm>
          <a:prstGeom prst="downArrowCallou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t>Hue</a:t>
            </a:r>
            <a:endParaRPr lang="en-US" sz="2800" b="1" dirty="0"/>
          </a:p>
        </p:txBody>
      </p:sp>
      <p:sp>
        <p:nvSpPr>
          <p:cNvPr id="10" name="TextBox 9"/>
          <p:cNvSpPr txBox="1"/>
          <p:nvPr/>
        </p:nvSpPr>
        <p:spPr>
          <a:xfrm>
            <a:off x="4785360" y="4847272"/>
            <a:ext cx="2987040" cy="1477328"/>
          </a:xfrm>
          <a:prstGeom prst="rect">
            <a:avLst/>
          </a:prstGeom>
          <a:noFill/>
        </p:spPr>
        <p:txBody>
          <a:bodyPr wrap="square" rtlCol="0">
            <a:spAutoFit/>
          </a:bodyPr>
          <a:lstStyle/>
          <a:p>
            <a:pPr algn="r">
              <a:lnSpc>
                <a:spcPct val="150000"/>
              </a:lnSpc>
            </a:pPr>
            <a:r>
              <a:rPr lang="en-US" sz="2000" b="1" i="1" dirty="0" smtClean="0">
                <a:solidFill>
                  <a:schemeClr val="bg1">
                    <a:lumMod val="65000"/>
                    <a:lumOff val="35000"/>
                  </a:schemeClr>
                </a:solidFill>
              </a:rPr>
              <a:t>Blue mixed </a:t>
            </a:r>
            <a:r>
              <a:rPr lang="en-US" sz="2000" b="1" i="1" dirty="0">
                <a:solidFill>
                  <a:schemeClr val="bg1">
                    <a:lumMod val="65000"/>
                    <a:lumOff val="35000"/>
                  </a:schemeClr>
                </a:solidFill>
              </a:rPr>
              <a:t>with </a:t>
            </a:r>
            <a:r>
              <a:rPr lang="en-US" sz="2000" b="1" i="1" dirty="0" smtClean="0">
                <a:solidFill>
                  <a:schemeClr val="bg1">
                    <a:lumMod val="65000"/>
                    <a:lumOff val="35000"/>
                  </a:schemeClr>
                </a:solidFill>
              </a:rPr>
              <a:t>White</a:t>
            </a:r>
            <a:endParaRPr lang="en-US" sz="2000" b="1" i="1" dirty="0">
              <a:solidFill>
                <a:schemeClr val="bg1">
                  <a:lumMod val="65000"/>
                  <a:lumOff val="35000"/>
                </a:schemeClr>
              </a:solidFill>
            </a:endParaRPr>
          </a:p>
          <a:p>
            <a:pPr algn="r">
              <a:lnSpc>
                <a:spcPct val="150000"/>
              </a:lnSpc>
            </a:pPr>
            <a:r>
              <a:rPr lang="en-US" sz="2000" b="1" i="1" dirty="0">
                <a:solidFill>
                  <a:schemeClr val="tx1">
                    <a:lumMod val="75000"/>
                  </a:schemeClr>
                </a:solidFill>
              </a:rPr>
              <a:t>Blue </a:t>
            </a:r>
            <a:r>
              <a:rPr lang="en-US" sz="2000" b="1" i="1" dirty="0" smtClean="0">
                <a:solidFill>
                  <a:schemeClr val="tx1">
                    <a:lumMod val="75000"/>
                  </a:schemeClr>
                </a:solidFill>
              </a:rPr>
              <a:t>mixed with</a:t>
            </a:r>
            <a:r>
              <a:rPr lang="en-US" sz="2000" b="1" i="1" dirty="0">
                <a:solidFill>
                  <a:schemeClr val="tx1">
                    <a:lumMod val="75000"/>
                  </a:schemeClr>
                </a:solidFill>
              </a:rPr>
              <a:t> </a:t>
            </a:r>
            <a:r>
              <a:rPr lang="en-US" sz="2000" b="1" i="1" dirty="0" smtClean="0">
                <a:solidFill>
                  <a:schemeClr val="tx1">
                    <a:lumMod val="75000"/>
                  </a:schemeClr>
                </a:solidFill>
              </a:rPr>
              <a:t>Gray</a:t>
            </a:r>
            <a:endParaRPr lang="en-US" sz="2000" b="1" i="1" dirty="0">
              <a:solidFill>
                <a:schemeClr val="tx1">
                  <a:lumMod val="75000"/>
                </a:schemeClr>
              </a:solidFill>
            </a:endParaRPr>
          </a:p>
          <a:p>
            <a:pPr algn="r">
              <a:lnSpc>
                <a:spcPct val="150000"/>
              </a:lnSpc>
            </a:pPr>
            <a:r>
              <a:rPr lang="en-US" sz="2000" b="1" i="1" dirty="0">
                <a:solidFill>
                  <a:schemeClr val="tx1">
                    <a:lumMod val="75000"/>
                  </a:schemeClr>
                </a:solidFill>
              </a:rPr>
              <a:t>Blue </a:t>
            </a:r>
            <a:r>
              <a:rPr lang="en-US" sz="2000" b="1" i="1" dirty="0" smtClean="0">
                <a:solidFill>
                  <a:schemeClr val="tx1">
                    <a:lumMod val="75000"/>
                  </a:schemeClr>
                </a:solidFill>
              </a:rPr>
              <a:t>mixed with</a:t>
            </a:r>
            <a:r>
              <a:rPr lang="en-US" sz="2000" b="1" i="1" dirty="0">
                <a:solidFill>
                  <a:schemeClr val="tx1">
                    <a:lumMod val="75000"/>
                  </a:schemeClr>
                </a:solidFill>
              </a:rPr>
              <a:t> </a:t>
            </a:r>
            <a:r>
              <a:rPr lang="en-US" sz="2000" b="1" i="1" dirty="0" smtClean="0">
                <a:solidFill>
                  <a:schemeClr val="tx1">
                    <a:lumMod val="75000"/>
                  </a:schemeClr>
                </a:solidFill>
              </a:rPr>
              <a:t>Black</a:t>
            </a:r>
          </a:p>
        </p:txBody>
      </p:sp>
    </p:spTree>
    <p:extLst>
      <p:ext uri="{BB962C8B-B14F-4D97-AF65-F5344CB8AC3E}">
        <p14:creationId xmlns:p14="http://schemas.microsoft.com/office/powerpoint/2010/main" val="2120158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pPr algn="ctr"/>
            <a:r>
              <a:rPr lang="en-US" b="1" dirty="0" smtClean="0"/>
              <a:t>III. Color Models</a:t>
            </a:r>
            <a:endParaRPr lang="en-US" b="1"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0867736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Color Model?</a:t>
            </a:r>
            <a:endParaRPr lang="en-US" dirty="0"/>
          </a:p>
        </p:txBody>
      </p:sp>
      <p:sp>
        <p:nvSpPr>
          <p:cNvPr id="3" name="Content Placeholder 2"/>
          <p:cNvSpPr>
            <a:spLocks noGrp="1"/>
          </p:cNvSpPr>
          <p:nvPr>
            <p:ph idx="1"/>
          </p:nvPr>
        </p:nvSpPr>
        <p:spPr>
          <a:xfrm>
            <a:off x="594360" y="1752600"/>
            <a:ext cx="7955280" cy="4511040"/>
          </a:xfrm>
        </p:spPr>
        <p:txBody>
          <a:bodyPr>
            <a:normAutofit/>
          </a:bodyPr>
          <a:lstStyle/>
          <a:p>
            <a:pPr marL="0" indent="0">
              <a:buNone/>
            </a:pPr>
            <a:r>
              <a:rPr lang="en-US" sz="2800" dirty="0" smtClean="0"/>
              <a:t>A </a:t>
            </a:r>
            <a:r>
              <a:rPr lang="en-US" sz="2800" b="1" dirty="0" smtClean="0"/>
              <a:t>Color Model </a:t>
            </a:r>
            <a:r>
              <a:rPr lang="en-US" sz="2800" dirty="0" smtClean="0"/>
              <a:t>is a system for mixing a set of base colors to create a full spectrum of all possible colors. </a:t>
            </a:r>
          </a:p>
          <a:p>
            <a:pPr marL="0" indent="0">
              <a:buNone/>
            </a:pPr>
            <a:endParaRPr lang="en-US" sz="2800" dirty="0"/>
          </a:p>
          <a:p>
            <a:pPr marL="0" indent="0">
              <a:buNone/>
            </a:pPr>
            <a:r>
              <a:rPr lang="en-US" sz="2800" dirty="0"/>
              <a:t>There are two basic types of color models :</a:t>
            </a:r>
            <a:endParaRPr lang="en-US" sz="2800" dirty="0" smtClean="0"/>
          </a:p>
          <a:p>
            <a:pPr lvl="1"/>
            <a:r>
              <a:rPr lang="en-US" sz="2800" dirty="0" smtClean="0"/>
              <a:t>Additive</a:t>
            </a:r>
          </a:p>
          <a:p>
            <a:pPr lvl="1"/>
            <a:r>
              <a:rPr lang="en-US" sz="2800" dirty="0" smtClean="0"/>
              <a:t>Subtractive</a:t>
            </a:r>
            <a:endParaRPr lang="en-US" sz="2800" dirty="0"/>
          </a:p>
        </p:txBody>
      </p:sp>
    </p:spTree>
    <p:extLst>
      <p:ext uri="{BB962C8B-B14F-4D97-AF65-F5344CB8AC3E}">
        <p14:creationId xmlns:p14="http://schemas.microsoft.com/office/powerpoint/2010/main" val="31763519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Additive Color Models</a:t>
            </a:r>
            <a:endParaRPr lang="en-US" dirty="0"/>
          </a:p>
        </p:txBody>
      </p:sp>
      <p:sp>
        <p:nvSpPr>
          <p:cNvPr id="3" name="Content Placeholder 2"/>
          <p:cNvSpPr>
            <a:spLocks noGrp="1"/>
          </p:cNvSpPr>
          <p:nvPr>
            <p:ph idx="1"/>
          </p:nvPr>
        </p:nvSpPr>
        <p:spPr/>
        <p:txBody>
          <a:bodyPr>
            <a:noAutofit/>
          </a:bodyPr>
          <a:lstStyle/>
          <a:p>
            <a:pPr marL="0" indent="0">
              <a:buNone/>
            </a:pPr>
            <a:r>
              <a:rPr lang="en-US" sz="3200" dirty="0"/>
              <a:t>In </a:t>
            </a:r>
            <a:r>
              <a:rPr lang="en-US" sz="3200" b="1" dirty="0"/>
              <a:t>Additive Color Models</a:t>
            </a:r>
            <a:r>
              <a:rPr lang="en-US" sz="3200" dirty="0"/>
              <a:t>, new colors are created by combining colors of light on a black background</a:t>
            </a:r>
            <a:r>
              <a:rPr lang="en-US" sz="3200" dirty="0" smtClean="0"/>
              <a:t>.</a:t>
            </a:r>
            <a:endParaRPr lang="en-US" sz="3200" dirty="0"/>
          </a:p>
        </p:txBody>
      </p:sp>
      <p:sp>
        <p:nvSpPr>
          <p:cNvPr id="4" name="Content Placeholder 3"/>
          <p:cNvSpPr>
            <a:spLocks noGrp="1"/>
          </p:cNvSpPr>
          <p:nvPr>
            <p:ph sz="half" idx="4294967295"/>
          </p:nvPr>
        </p:nvSpPr>
        <p:spPr>
          <a:xfrm>
            <a:off x="594361" y="3429000"/>
            <a:ext cx="4739640" cy="2834640"/>
          </a:xfrm>
        </p:spPr>
        <p:txBody>
          <a:bodyPr>
            <a:normAutofit/>
          </a:bodyPr>
          <a:lstStyle/>
          <a:p>
            <a:pPr marL="0" indent="0">
              <a:buNone/>
            </a:pPr>
            <a:r>
              <a:rPr lang="en-US" sz="3200" dirty="0"/>
              <a:t>All electronic displays use an additive color model</a:t>
            </a:r>
            <a:r>
              <a:rPr lang="en-US" sz="3200" dirty="0" smtClean="0"/>
              <a:t>. As light gets added </a:t>
            </a:r>
            <a:r>
              <a:rPr lang="en-US" sz="3200" dirty="0"/>
              <a:t>the </a:t>
            </a:r>
            <a:r>
              <a:rPr lang="en-US" sz="3200" dirty="0" smtClean="0"/>
              <a:t>resulting color </a:t>
            </a:r>
            <a:r>
              <a:rPr lang="en-US" sz="3200" dirty="0"/>
              <a:t>gets </a:t>
            </a:r>
            <a:r>
              <a:rPr lang="en-US" sz="3200" dirty="0" smtClean="0"/>
              <a:t>lighter.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441" y="3520440"/>
            <a:ext cx="2743200" cy="2743200"/>
          </a:xfrm>
          <a:prstGeom prst="rect">
            <a:avLst/>
          </a:prstGeom>
        </p:spPr>
      </p:pic>
    </p:spTree>
    <p:extLst>
      <p:ext uri="{BB962C8B-B14F-4D97-AF65-F5344CB8AC3E}">
        <p14:creationId xmlns:p14="http://schemas.microsoft.com/office/powerpoint/2010/main" val="27104204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Subtractive Color Models</a:t>
            </a:r>
            <a:endParaRPr lang="en-US" dirty="0"/>
          </a:p>
        </p:txBody>
      </p:sp>
      <p:sp>
        <p:nvSpPr>
          <p:cNvPr id="3" name="Content Placeholder 2"/>
          <p:cNvSpPr>
            <a:spLocks noGrp="1"/>
          </p:cNvSpPr>
          <p:nvPr>
            <p:ph idx="1"/>
          </p:nvPr>
        </p:nvSpPr>
        <p:spPr/>
        <p:txBody>
          <a:bodyPr>
            <a:noAutofit/>
          </a:bodyPr>
          <a:lstStyle/>
          <a:p>
            <a:pPr marL="0" indent="0">
              <a:buNone/>
            </a:pPr>
            <a:r>
              <a:rPr lang="en-US" sz="3200" dirty="0"/>
              <a:t>In </a:t>
            </a:r>
            <a:r>
              <a:rPr lang="en-US" sz="3200" b="1" dirty="0"/>
              <a:t>Subtractive Color Models</a:t>
            </a:r>
            <a:r>
              <a:rPr lang="en-US" sz="3200" dirty="0"/>
              <a:t>, new colors are created by combining dyes, inks, or paints on a white background that absorbs (subtracts) different wavelengths of light. </a:t>
            </a:r>
          </a:p>
        </p:txBody>
      </p:sp>
      <p:sp>
        <p:nvSpPr>
          <p:cNvPr id="7" name="Content Placeholder 3"/>
          <p:cNvSpPr txBox="1">
            <a:spLocks/>
          </p:cNvSpPr>
          <p:nvPr/>
        </p:nvSpPr>
        <p:spPr>
          <a:xfrm>
            <a:off x="594360" y="4267200"/>
            <a:ext cx="5044439" cy="22336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a:t>All real-world objects follow a subtractive color model. As </a:t>
            </a:r>
            <a:r>
              <a:rPr lang="en-US" sz="3200" dirty="0" smtClean="0"/>
              <a:t>pigment gets added </a:t>
            </a:r>
            <a:r>
              <a:rPr lang="en-US" sz="3200" dirty="0"/>
              <a:t>the resulting color gets </a:t>
            </a:r>
            <a:r>
              <a:rPr lang="en-US" sz="3200" dirty="0" smtClean="0"/>
              <a:t>darker.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440" y="3757612"/>
            <a:ext cx="2743200" cy="2743200"/>
          </a:xfrm>
          <a:prstGeom prst="rect">
            <a:avLst/>
          </a:prstGeom>
        </p:spPr>
      </p:pic>
    </p:spTree>
    <p:extLst>
      <p:ext uri="{BB962C8B-B14F-4D97-AF65-F5344CB8AC3E}">
        <p14:creationId xmlns:p14="http://schemas.microsoft.com/office/powerpoint/2010/main" val="38805256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RGB</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RGB</a:t>
            </a:r>
            <a:r>
              <a:rPr lang="en-US" sz="3200" dirty="0" smtClean="0"/>
              <a:t> (short for Red-Green-Blue) </a:t>
            </a:r>
            <a:r>
              <a:rPr lang="en-US" sz="3200" dirty="0"/>
              <a:t>is </a:t>
            </a:r>
            <a:r>
              <a:rPr lang="en-US" sz="3200" dirty="0" smtClean="0"/>
              <a:t>an </a:t>
            </a:r>
            <a:r>
              <a:rPr lang="en-US" sz="3200" b="1" dirty="0"/>
              <a:t>additive color model </a:t>
            </a:r>
            <a:r>
              <a:rPr lang="en-US" sz="3200" dirty="0"/>
              <a:t>used with </a:t>
            </a:r>
            <a:r>
              <a:rPr lang="en-US" sz="3200" dirty="0" smtClean="0"/>
              <a:t>electronic displays </a:t>
            </a:r>
            <a:r>
              <a:rPr lang="en-US" sz="3200" dirty="0"/>
              <a:t>by mixing Red, Green, and Blue </a:t>
            </a:r>
            <a:r>
              <a:rPr lang="en-US" sz="3200" b="1" dirty="0" smtClean="0"/>
              <a:t>light values</a:t>
            </a:r>
            <a:r>
              <a:rPr lang="en-US" sz="3200" dirty="0" smtClean="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434840"/>
            <a:ext cx="1828800" cy="1828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166" r="19167" b="7778"/>
          <a:stretch/>
        </p:blipFill>
        <p:spPr>
          <a:xfrm>
            <a:off x="4648200" y="4524292"/>
            <a:ext cx="1828800" cy="1649895"/>
          </a:xfrm>
          <a:prstGeom prst="rect">
            <a:avLst/>
          </a:prstGeom>
        </p:spPr>
      </p:pic>
    </p:spTree>
    <p:extLst>
      <p:ext uri="{BB962C8B-B14F-4D97-AF65-F5344CB8AC3E}">
        <p14:creationId xmlns:p14="http://schemas.microsoft.com/office/powerpoint/2010/main" val="10711942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CMYK</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t>CMYK</a:t>
            </a:r>
            <a:r>
              <a:rPr lang="en-US" sz="3200" dirty="0" smtClean="0"/>
              <a:t> (short for Cyan-Magenta-Yellow-Black) </a:t>
            </a:r>
            <a:r>
              <a:rPr lang="en-US" sz="3200" dirty="0"/>
              <a:t>is </a:t>
            </a:r>
            <a:r>
              <a:rPr lang="en-US" sz="3200" dirty="0" smtClean="0"/>
              <a:t>a </a:t>
            </a:r>
            <a:r>
              <a:rPr lang="en-US" sz="3200" b="1" dirty="0"/>
              <a:t>subtractive color model </a:t>
            </a:r>
            <a:r>
              <a:rPr lang="en-US" sz="3200" dirty="0"/>
              <a:t>used in color printing by adding Cyan, Magenta, </a:t>
            </a:r>
            <a:r>
              <a:rPr lang="en-US" sz="3200" dirty="0" smtClean="0"/>
              <a:t>Yellow, and Black </a:t>
            </a:r>
            <a:r>
              <a:rPr lang="en-US" sz="3200" b="1" dirty="0" smtClean="0"/>
              <a:t>pigment</a:t>
            </a:r>
            <a:r>
              <a:rPr lang="en-US" sz="3200" dirty="0" smtClean="0"/>
              <a:t> </a:t>
            </a:r>
            <a:r>
              <a:rPr lang="en-US" sz="3200" dirty="0"/>
              <a:t>to a background, usually white paper.</a:t>
            </a:r>
          </a:p>
        </p:txBody>
      </p:sp>
      <p:pic>
        <p:nvPicPr>
          <p:cNvPr id="6" name="Picture 5" descr="http://upload.wikimedia.org/wikipedia/commons/thumb/4/4c/CMYK_color_swatches.svg/150px-CMYK_color_swatches.svg.png">
            <a:hlinkClick r:id="rId2" tooltip="Cyan, magenta, yellow, and key (bla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3484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575" y="4434840"/>
            <a:ext cx="1828800" cy="1828800"/>
          </a:xfrm>
          <a:prstGeom prst="rect">
            <a:avLst/>
          </a:prstGeom>
        </p:spPr>
      </p:pic>
    </p:spTree>
    <p:extLst>
      <p:ext uri="{BB962C8B-B14F-4D97-AF65-F5344CB8AC3E}">
        <p14:creationId xmlns:p14="http://schemas.microsoft.com/office/powerpoint/2010/main" val="41286418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normAutofit/>
          </a:bodyPr>
          <a:lstStyle/>
          <a:p>
            <a:pPr eaLnBrk="1" hangingPunct="1"/>
            <a:r>
              <a:rPr lang="en-US" dirty="0" smtClean="0"/>
              <a:t>Color on Monitors</a:t>
            </a:r>
          </a:p>
        </p:txBody>
      </p:sp>
      <p:sp>
        <p:nvSpPr>
          <p:cNvPr id="230403" name="Rectangle 3"/>
          <p:cNvSpPr>
            <a:spLocks noGrp="1" noChangeArrowheads="1"/>
          </p:cNvSpPr>
          <p:nvPr>
            <p:ph idx="1"/>
          </p:nvPr>
        </p:nvSpPr>
        <p:spPr/>
        <p:txBody>
          <a:bodyPr>
            <a:normAutofit/>
          </a:bodyPr>
          <a:lstStyle/>
          <a:p>
            <a:pPr eaLnBrk="1" hangingPunct="1">
              <a:lnSpc>
                <a:spcPct val="90000"/>
              </a:lnSpc>
            </a:pPr>
            <a:r>
              <a:rPr lang="en-US" sz="2800" dirty="0" smtClean="0"/>
              <a:t>Electronic displays use the additive RGB model to display color.</a:t>
            </a:r>
          </a:p>
        </p:txBody>
      </p:sp>
      <p:pic>
        <p:nvPicPr>
          <p:cNvPr id="4" name="Picture 7" descr="C:\Users\Daniel\AppData\Local\Microsoft\Windows\INetCache\IE\SPVXDIDD\monitor[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045" y1="6136" x2="7273" y2="78864"/>
                        <a14:foregroundMark x1="7273" y1="78409" x2="95227" y2="78182"/>
                        <a14:foregroundMark x1="95227" y1="78182" x2="93182" y2="6818"/>
                        <a14:foregroundMark x1="93182" y1="6818" x2="5682" y2="5227"/>
                        <a14:foregroundMark x1="80000" y1="9318" x2="84318" y2="11136"/>
                        <a14:foregroundMark x1="86818" y1="74773" x2="9545" y2="72500"/>
                        <a14:foregroundMark x1="38864" y1="82955" x2="80000" y2="80227"/>
                        <a14:foregroundMark x1="31364" y1="84773" x2="43409" y2="84773"/>
                        <a14:foregroundMark x1="43409" y1="84773" x2="43409" y2="84773"/>
                        <a14:foregroundMark x1="45227" y1="84773" x2="70227" y2="84091"/>
                        <a14:foregroundMark x1="74318" y1="94545" x2="24773" y2="94091"/>
                        <a14:foregroundMark x1="23636" y1="92727" x2="30000" y2="89091"/>
                        <a14:foregroundMark x1="75455" y1="92955" x2="68864" y2="87955"/>
                        <a14:foregroundMark x1="66364" y1="96818" x2="53409" y2="97273"/>
                      </a14:backgroundRemoval>
                    </a14:imgEffect>
                  </a14:imgLayer>
                </a14:imgProps>
              </a:ext>
              <a:ext uri="{28A0092B-C50C-407E-A947-70E740481C1C}">
                <a14:useLocalDpi xmlns:a14="http://schemas.microsoft.com/office/drawing/2010/main" val="0"/>
              </a:ext>
            </a:extLst>
          </a:blip>
          <a:srcRect/>
          <a:stretch>
            <a:fillRect/>
          </a:stretch>
        </p:blipFill>
        <p:spPr bwMode="auto">
          <a:xfrm>
            <a:off x="6735127" y="4495800"/>
            <a:ext cx="1828800" cy="1828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594360" y="2590801"/>
            <a:ext cx="6126480" cy="3733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dirty="0"/>
              <a:t>The amount of red, green, and blue are shown in different amounts in different “spots” on the monitor to produce an image.</a:t>
            </a:r>
          </a:p>
          <a:p>
            <a:r>
              <a:rPr lang="en-US" sz="2800" dirty="0" smtClean="0">
                <a:cs typeface="Arial" pitchFamily="34" charset="0"/>
              </a:rPr>
              <a:t>All </a:t>
            </a:r>
            <a:r>
              <a:rPr lang="en-US" sz="2800" dirty="0">
                <a:cs typeface="Arial" pitchFamily="34" charset="0"/>
              </a:rPr>
              <a:t>colors can be formed f</a:t>
            </a:r>
            <a:r>
              <a:rPr lang="en-US" sz="2800" dirty="0"/>
              <a:t>rom these three base colors </a:t>
            </a:r>
            <a:r>
              <a:rPr lang="en-US" sz="2800" dirty="0">
                <a:cs typeface="Arial" pitchFamily="34" charset="0"/>
              </a:rPr>
              <a:t>(red, green, and blue).</a:t>
            </a:r>
            <a:endParaRPr lang="en-US" sz="2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2327" y="3429000"/>
            <a:ext cx="914400" cy="914400"/>
          </a:xfrm>
          <a:prstGeom prst="rect">
            <a:avLst/>
          </a:prstGeom>
        </p:spPr>
      </p:pic>
    </p:spTree>
    <p:extLst>
      <p:ext uri="{BB962C8B-B14F-4D97-AF65-F5344CB8AC3E}">
        <p14:creationId xmlns:p14="http://schemas.microsoft.com/office/powerpoint/2010/main" val="4973376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Color Harmony</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pPr>
            <a:r>
              <a:rPr lang="en-US" sz="2800" b="1" dirty="0" smtClean="0"/>
              <a:t>Color Harmony </a:t>
            </a:r>
            <a:r>
              <a:rPr lang="en-US" sz="2800" dirty="0" smtClean="0"/>
              <a:t>occurs when a designer achieves a visually pleasing arrangement of colors.</a:t>
            </a:r>
          </a:p>
        </p:txBody>
      </p:sp>
      <p:pic>
        <p:nvPicPr>
          <p:cNvPr id="4" name="Picture 4"/>
          <p:cNvPicPr>
            <a:picLocks noChangeAspect="1" noChangeArrowheads="1"/>
          </p:cNvPicPr>
          <p:nvPr/>
        </p:nvPicPr>
        <p:blipFill>
          <a:blip r:embed="rId2">
            <a:clrChange>
              <a:clrFrom>
                <a:srgbClr val="D4D0C8"/>
              </a:clrFrom>
              <a:clrTo>
                <a:srgbClr val="D4D0C8">
                  <a:alpha val="0"/>
                </a:srgbClr>
              </a:clrTo>
            </a:clrChange>
            <a:extLst>
              <a:ext uri="{28A0092B-C50C-407E-A947-70E740481C1C}">
                <a14:useLocalDpi xmlns:a14="http://schemas.microsoft.com/office/drawing/2010/main" val="0"/>
              </a:ext>
            </a:extLst>
          </a:blip>
          <a:srcRect l="38098" t="34596" r="45781" b="38115"/>
          <a:stretch>
            <a:fillRect/>
          </a:stretch>
        </p:blipFill>
        <p:spPr bwMode="auto">
          <a:xfrm>
            <a:off x="6720840" y="4710806"/>
            <a:ext cx="1828800" cy="193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uwgb.edu/heuerc/2D/ColorWheel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0840" y="2892859"/>
            <a:ext cx="1828800" cy="18179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594360" y="3124200"/>
            <a:ext cx="5958840" cy="33766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pPr>
            <a:r>
              <a:rPr lang="en-US" sz="2800" dirty="0"/>
              <a:t>A </a:t>
            </a:r>
            <a:r>
              <a:rPr lang="en-US" sz="2800" b="1" dirty="0"/>
              <a:t>Color Wheel </a:t>
            </a:r>
            <a:r>
              <a:rPr lang="en-US" sz="2800" dirty="0"/>
              <a:t>is an arrangement of hues around a circle to show the relationships between colors.</a:t>
            </a:r>
          </a:p>
          <a:p>
            <a:pPr>
              <a:lnSpc>
                <a:spcPct val="100000"/>
              </a:lnSpc>
              <a:spcBef>
                <a:spcPts val="0"/>
              </a:spcBef>
            </a:pPr>
            <a:r>
              <a:rPr lang="en-US" sz="2800" dirty="0"/>
              <a:t>A </a:t>
            </a:r>
            <a:r>
              <a:rPr lang="en-US" sz="2800" b="1" dirty="0"/>
              <a:t>Color Palette </a:t>
            </a:r>
            <a:r>
              <a:rPr lang="en-US" sz="2800" dirty="0"/>
              <a:t>is a selection of available colors based on a color model. </a:t>
            </a:r>
            <a:r>
              <a:rPr lang="en-US" sz="2800" dirty="0" smtClean="0"/>
              <a:t>They are used </a:t>
            </a:r>
            <a:r>
              <a:rPr lang="en-US" sz="2800" dirty="0"/>
              <a:t>to </a:t>
            </a:r>
            <a:r>
              <a:rPr lang="en-US" sz="2800" dirty="0" smtClean="0"/>
              <a:t>select colors for use in projects. </a:t>
            </a:r>
            <a:endParaRPr lang="en-US" sz="2800" dirty="0"/>
          </a:p>
        </p:txBody>
      </p:sp>
    </p:spTree>
    <p:extLst>
      <p:ext uri="{BB962C8B-B14F-4D97-AF65-F5344CB8AC3E}">
        <p14:creationId xmlns:p14="http://schemas.microsoft.com/office/powerpoint/2010/main" val="41167015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dirty="0"/>
              <a:t>Color </a:t>
            </a:r>
            <a:r>
              <a:rPr lang="en-US" dirty="0" smtClean="0"/>
              <a:t>in Printing</a:t>
            </a:r>
            <a:endParaRPr lang="en-US" dirty="0"/>
          </a:p>
        </p:txBody>
      </p:sp>
      <p:sp>
        <p:nvSpPr>
          <p:cNvPr id="21507" name="Rectangle 3"/>
          <p:cNvSpPr>
            <a:spLocks noGrp="1" noChangeArrowheads="1"/>
          </p:cNvSpPr>
          <p:nvPr>
            <p:ph idx="1"/>
          </p:nvPr>
        </p:nvSpPr>
        <p:spPr/>
        <p:txBody>
          <a:bodyPr>
            <a:normAutofit/>
          </a:bodyPr>
          <a:lstStyle/>
          <a:p>
            <a:r>
              <a:rPr lang="en-US" sz="2800" dirty="0" smtClean="0"/>
              <a:t>Printers use the CMYK model </a:t>
            </a:r>
            <a:r>
              <a:rPr lang="en-US" sz="2800" dirty="0"/>
              <a:t>to create </a:t>
            </a:r>
            <a:r>
              <a:rPr lang="en-US" sz="2800" dirty="0" smtClean="0"/>
              <a:t>color. This process is also called four-color printing. </a:t>
            </a:r>
            <a:endParaRPr lang="en-US" sz="2800" dirty="0"/>
          </a:p>
        </p:txBody>
      </p:sp>
      <p:sp>
        <p:nvSpPr>
          <p:cNvPr id="5" name="Content Placeholder 3"/>
          <p:cNvSpPr txBox="1">
            <a:spLocks/>
          </p:cNvSpPr>
          <p:nvPr/>
        </p:nvSpPr>
        <p:spPr>
          <a:xfrm>
            <a:off x="594360" y="3171826"/>
            <a:ext cx="5882640" cy="289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00050" indent="-400050">
              <a:buNone/>
            </a:pPr>
            <a:r>
              <a:rPr lang="en-US" sz="2600" i="1" dirty="0" smtClean="0">
                <a:cs typeface="Arial" pitchFamily="34" charset="0"/>
              </a:rPr>
              <a:t>Q: All </a:t>
            </a:r>
            <a:r>
              <a:rPr lang="en-US" sz="2600" i="1" dirty="0">
                <a:cs typeface="Arial" pitchFamily="34" charset="0"/>
              </a:rPr>
              <a:t>colors can be formed f</a:t>
            </a:r>
            <a:r>
              <a:rPr lang="en-US" sz="2600" i="1" dirty="0"/>
              <a:t>rom the three base colors </a:t>
            </a:r>
            <a:r>
              <a:rPr lang="en-US" sz="2600" i="1" dirty="0">
                <a:cs typeface="Arial" pitchFamily="34" charset="0"/>
              </a:rPr>
              <a:t>(cyan, magenta, and yellow) so why include </a:t>
            </a:r>
            <a:r>
              <a:rPr lang="en-US" sz="2600" i="1" dirty="0" smtClean="0">
                <a:cs typeface="Arial" pitchFamily="34" charset="0"/>
              </a:rPr>
              <a:t>black?</a:t>
            </a:r>
          </a:p>
          <a:p>
            <a:pPr marL="400050" indent="-400050">
              <a:buNone/>
            </a:pPr>
            <a:r>
              <a:rPr lang="en-US" sz="2600" i="1" dirty="0" smtClean="0">
                <a:cs typeface="Arial" pitchFamily="34" charset="0"/>
              </a:rPr>
              <a:t>A: Mixing all three colors does not produce a true black. (It’s more of </a:t>
            </a:r>
            <a:r>
              <a:rPr lang="en-US" sz="2600" i="1" dirty="0">
                <a:cs typeface="Arial" pitchFamily="34" charset="0"/>
              </a:rPr>
              <a:t>a dark muddy brown</a:t>
            </a:r>
            <a:r>
              <a:rPr lang="en-US" sz="2600" i="1" dirty="0" smtClean="0">
                <a:cs typeface="Arial" pitchFamily="34" charset="0"/>
              </a:rPr>
              <a:t>.) The industry’s solution was to include black ink separately.</a:t>
            </a:r>
            <a:endParaRPr lang="en-US" sz="2600"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0840" y="4619626"/>
            <a:ext cx="1828800" cy="1732787"/>
          </a:xfrm>
          <a:prstGeom prst="rect">
            <a:avLst/>
          </a:prstGeom>
        </p:spPr>
      </p:pic>
      <p:pic>
        <p:nvPicPr>
          <p:cNvPr id="7" name="Picture 5" descr="http://upload.wikimedia.org/wikipedia/commons/thumb/4/4c/CMYK_color_swatches.svg/150px-CMYK_color_swatches.svg.png">
            <a:hlinkClick r:id="rId4" tooltip="Cyan, magenta, yellow, and key (black)."/>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8040" y="355854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284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a:bodyPr>
          <a:lstStyle/>
          <a:p>
            <a:r>
              <a:rPr lang="en-US" dirty="0"/>
              <a:t>Color Matching</a:t>
            </a:r>
          </a:p>
        </p:txBody>
      </p:sp>
      <p:sp>
        <p:nvSpPr>
          <p:cNvPr id="235523" name="Rectangle 3"/>
          <p:cNvSpPr>
            <a:spLocks noGrp="1" noChangeArrowheads="1"/>
          </p:cNvSpPr>
          <p:nvPr>
            <p:ph idx="1"/>
          </p:nvPr>
        </p:nvSpPr>
        <p:spPr/>
        <p:txBody>
          <a:bodyPr>
            <a:normAutofit/>
          </a:bodyPr>
          <a:lstStyle/>
          <a:p>
            <a:pPr marL="0" indent="0" eaLnBrk="1" hangingPunct="1">
              <a:buNone/>
            </a:pPr>
            <a:r>
              <a:rPr lang="en-US" sz="2400" dirty="0" smtClean="0"/>
              <a:t>Since color is displayed differently on monitors than it is printed with printers, color matching must be used.</a:t>
            </a:r>
          </a:p>
          <a:p>
            <a:pPr marL="0" indent="0" eaLnBrk="1" hangingPunct="1">
              <a:buNone/>
            </a:pPr>
            <a:r>
              <a:rPr lang="en-US" sz="2400" b="1" dirty="0" smtClean="0"/>
              <a:t>Color Matching</a:t>
            </a:r>
            <a:r>
              <a:rPr lang="en-US" sz="2400" dirty="0" smtClean="0"/>
              <a:t> is the process of matching the printed ink color as closely as possible to the color displayed on the monitor.</a:t>
            </a:r>
          </a:p>
          <a:p>
            <a:pPr marL="0" indent="0" eaLnBrk="1" hangingPunct="1">
              <a:buNone/>
            </a:pPr>
            <a:r>
              <a:rPr lang="en-US" sz="2400" dirty="0" smtClean="0"/>
              <a:t>The goal is to make the printed publication look as close to the version on the monitor as possible.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50" y="5077206"/>
            <a:ext cx="914400" cy="914400"/>
          </a:xfrm>
          <a:prstGeom prst="rect">
            <a:avLst/>
          </a:prstGeom>
        </p:spPr>
      </p:pic>
      <p:pic>
        <p:nvPicPr>
          <p:cNvPr id="4" name="Picture 7" descr="C:\Users\Daniel\AppData\Local\Microsoft\Windows\INetCache\IE\SPVXDIDD\monitor[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045" y1="6136" x2="7273" y2="78864"/>
                        <a14:foregroundMark x1="7273" y1="78409" x2="95227" y2="78182"/>
                        <a14:foregroundMark x1="95227" y1="78182" x2="93182" y2="6818"/>
                        <a14:foregroundMark x1="93182" y1="6818" x2="5682" y2="5227"/>
                        <a14:foregroundMark x1="80000" y1="9318" x2="84318" y2="11136"/>
                        <a14:foregroundMark x1="86818" y1="74773" x2="9545" y2="72500"/>
                        <a14:foregroundMark x1="38864" y1="82955" x2="80000" y2="80227"/>
                        <a14:foregroundMark x1="31364" y1="84773" x2="43409" y2="84773"/>
                        <a14:foregroundMark x1="43409" y1="84773" x2="43409" y2="84773"/>
                        <a14:foregroundMark x1="45227" y1="84773" x2="70227" y2="84091"/>
                        <a14:foregroundMark x1="74318" y1="94545" x2="24773" y2="94091"/>
                        <a14:foregroundMark x1="23636" y1="92727" x2="30000" y2="89091"/>
                        <a14:foregroundMark x1="75455" y1="92955" x2="68864" y2="87955"/>
                        <a14:foregroundMark x1="66364" y1="96818" x2="53409" y2="97273"/>
                      </a14:backgroundRemoval>
                    </a14:imgEffect>
                  </a14:imgLayer>
                </a14:imgProps>
              </a:ext>
              <a:ext uri="{28A0092B-C50C-407E-A947-70E740481C1C}">
                <a14:useLocalDpi xmlns:a14="http://schemas.microsoft.com/office/drawing/2010/main" val="0"/>
              </a:ext>
            </a:extLst>
          </a:blip>
          <a:srcRect/>
          <a:stretch>
            <a:fillRect/>
          </a:stretch>
        </p:blipFill>
        <p:spPr bwMode="auto">
          <a:xfrm>
            <a:off x="2075782" y="4572000"/>
            <a:ext cx="1828800" cy="1828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5" descr="http://upload.wikimedia.org/wikipedia/commons/thumb/4/4c/CMYK_color_swatches.svg/150px-CMYK_color_swatches.svg.png">
            <a:hlinkClick r:id="rId6" tooltip="Cyan, magenta, yellow, and key (bla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5962" y="5029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5730" y="4668013"/>
            <a:ext cx="1828800" cy="1732787"/>
          </a:xfrm>
          <a:prstGeom prst="rect">
            <a:avLst/>
          </a:prstGeom>
        </p:spPr>
      </p:pic>
      <p:sp>
        <p:nvSpPr>
          <p:cNvPr id="9" name="Right Arrow 8"/>
          <p:cNvSpPr/>
          <p:nvPr/>
        </p:nvSpPr>
        <p:spPr>
          <a:xfrm>
            <a:off x="4216014" y="5244084"/>
            <a:ext cx="7482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918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IV. Color </a:t>
            </a:r>
            <a:r>
              <a:rPr lang="en-US" sz="3600" dirty="0" smtClean="0"/>
              <a:t>Representation Systems</a:t>
            </a:r>
            <a:endParaRPr lang="en-US" sz="3800" dirty="0"/>
          </a:p>
        </p:txBody>
      </p:sp>
      <p:sp>
        <p:nvSpPr>
          <p:cNvPr id="3" name="Text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5098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Color Representation Systems</a:t>
            </a:r>
            <a:endParaRPr lang="en-US" dirty="0"/>
          </a:p>
        </p:txBody>
      </p:sp>
      <p:sp>
        <p:nvSpPr>
          <p:cNvPr id="5" name="Content Placeholder 4"/>
          <p:cNvSpPr>
            <a:spLocks noGrp="1"/>
          </p:cNvSpPr>
          <p:nvPr>
            <p:ph idx="1"/>
          </p:nvPr>
        </p:nvSpPr>
        <p:spPr>
          <a:xfrm>
            <a:off x="594360" y="1752600"/>
            <a:ext cx="8016240" cy="4511040"/>
          </a:xfrm>
        </p:spPr>
        <p:txBody>
          <a:bodyPr>
            <a:noAutofit/>
          </a:bodyPr>
          <a:lstStyle/>
          <a:p>
            <a:r>
              <a:rPr lang="en-US" sz="2400" dirty="0" smtClean="0"/>
              <a:t>RGB is the internal color model used with all digital displays. However as a designer, you have many options when choosing colors and color sets. You can set colors “in the raw” by using an implementation of the RGB model directly or by using one of several standardized notation systems. </a:t>
            </a:r>
          </a:p>
          <a:p>
            <a:r>
              <a:rPr lang="en-US" sz="2400" dirty="0" smtClean="0"/>
              <a:t>Since working directly with RGB can feel too technical, other color representation systems have been developed specifically to make the designer’s job easier by making the task of color picking more intuitive. </a:t>
            </a:r>
          </a:p>
          <a:p>
            <a:r>
              <a:rPr lang="en-US" sz="2400" dirty="0" smtClean="0"/>
              <a:t>The primary alternative to raw RGB manipulation is HSL. </a:t>
            </a:r>
            <a:endParaRPr lang="en-US" sz="2400" dirty="0"/>
          </a:p>
        </p:txBody>
      </p:sp>
    </p:spTree>
    <p:extLst>
      <p:ext uri="{BB962C8B-B14F-4D97-AF65-F5344CB8AC3E}">
        <p14:creationId xmlns:p14="http://schemas.microsoft.com/office/powerpoint/2010/main" val="180905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HSL vs RGB</a:t>
            </a:r>
            <a:endParaRPr lang="en-US" dirty="0"/>
          </a:p>
        </p:txBody>
      </p:sp>
      <p:sp>
        <p:nvSpPr>
          <p:cNvPr id="4" name="Content Placeholder 3"/>
          <p:cNvSpPr>
            <a:spLocks noGrp="1"/>
          </p:cNvSpPr>
          <p:nvPr>
            <p:ph idx="1"/>
          </p:nvPr>
        </p:nvSpPr>
        <p:spPr>
          <a:xfrm>
            <a:off x="594360" y="1752600"/>
            <a:ext cx="5806440" cy="4511040"/>
          </a:xfrm>
        </p:spPr>
        <p:txBody>
          <a:bodyPr>
            <a:normAutofit fontScale="92500" lnSpcReduction="10000"/>
          </a:bodyPr>
          <a:lstStyle/>
          <a:p>
            <a:pPr marL="0" indent="0">
              <a:buNone/>
            </a:pPr>
            <a:r>
              <a:rPr lang="en-US" sz="2800" b="1" dirty="0" smtClean="0"/>
              <a:t>HSL</a:t>
            </a:r>
            <a:r>
              <a:rPr lang="en-US" sz="2800" dirty="0" smtClean="0"/>
              <a:t> (short </a:t>
            </a:r>
            <a:r>
              <a:rPr lang="en-US" sz="2800" dirty="0"/>
              <a:t>for </a:t>
            </a:r>
            <a:r>
              <a:rPr lang="en-US" sz="2800" dirty="0" smtClean="0"/>
              <a:t>Hue-Saturation-Luminosity) </a:t>
            </a:r>
            <a:r>
              <a:rPr lang="en-US" sz="2800" dirty="0"/>
              <a:t>is a cylindrical-coordinate </a:t>
            </a:r>
            <a:r>
              <a:rPr lang="en-US" sz="2800" dirty="0" smtClean="0"/>
              <a:t>representation </a:t>
            </a:r>
            <a:r>
              <a:rPr lang="en-US" sz="2800" dirty="0"/>
              <a:t>of points in an RGB color </a:t>
            </a:r>
            <a:r>
              <a:rPr lang="en-US" sz="2800" dirty="0" smtClean="0"/>
              <a:t>model. </a:t>
            </a:r>
          </a:p>
          <a:p>
            <a:pPr marL="0" indent="0">
              <a:buNone/>
            </a:pPr>
            <a:r>
              <a:rPr lang="en-US" sz="2800" dirty="0" smtClean="0"/>
              <a:t>By contrast, </a:t>
            </a:r>
            <a:r>
              <a:rPr lang="en-US" sz="2800" b="1" dirty="0" smtClean="0"/>
              <a:t>RGB</a:t>
            </a:r>
            <a:r>
              <a:rPr lang="en-US" sz="2800" dirty="0" smtClean="0"/>
              <a:t> uses a cube representation based on the relative amounts of Red, Green, and Blue in a given color.</a:t>
            </a:r>
          </a:p>
          <a:p>
            <a:pPr marL="0" indent="0">
              <a:buNone/>
            </a:pPr>
            <a:r>
              <a:rPr lang="en-US" sz="2800" dirty="0" smtClean="0"/>
              <a:t>While RGB is simpler to conceptualize, it is also less intuitive to use for professionals. Thus the usefulness and popularity of alternative systems like HSL.</a:t>
            </a:r>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00" t="12000" r="50000" b="50000"/>
          <a:stretch/>
        </p:blipFill>
        <p:spPr>
          <a:xfrm>
            <a:off x="6400800" y="1752600"/>
            <a:ext cx="2286000" cy="180974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166" r="19167" b="7778"/>
          <a:stretch/>
        </p:blipFill>
        <p:spPr>
          <a:xfrm>
            <a:off x="6400800" y="4201272"/>
            <a:ext cx="2286000" cy="2062368"/>
          </a:xfrm>
          <a:prstGeom prst="rect">
            <a:avLst/>
          </a:prstGeom>
        </p:spPr>
      </p:pic>
    </p:spTree>
    <p:extLst>
      <p:ext uri="{BB962C8B-B14F-4D97-AF65-F5344CB8AC3E}">
        <p14:creationId xmlns:p14="http://schemas.microsoft.com/office/powerpoint/2010/main" val="17295274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Color Notation Systems</a:t>
            </a:r>
            <a:endParaRPr lang="en-US" sz="3800" dirty="0"/>
          </a:p>
        </p:txBody>
      </p:sp>
      <p:sp>
        <p:nvSpPr>
          <p:cNvPr id="6" name="Content Placeholder 5"/>
          <p:cNvSpPr>
            <a:spLocks noGrp="1"/>
          </p:cNvSpPr>
          <p:nvPr>
            <p:ph idx="1"/>
          </p:nvPr>
        </p:nvSpPr>
        <p:spPr>
          <a:xfrm>
            <a:off x="594360" y="1752599"/>
            <a:ext cx="6111240" cy="4613443"/>
          </a:xfrm>
        </p:spPr>
        <p:txBody>
          <a:bodyPr>
            <a:noAutofit/>
          </a:bodyPr>
          <a:lstStyle/>
          <a:p>
            <a:pPr marL="0" indent="0">
              <a:lnSpc>
                <a:spcPct val="100000"/>
              </a:lnSpc>
              <a:spcBef>
                <a:spcPts val="0"/>
              </a:spcBef>
              <a:buNone/>
            </a:pPr>
            <a:r>
              <a:rPr lang="en-US" sz="2000" b="1" dirty="0"/>
              <a:t>Decimal Notation</a:t>
            </a:r>
          </a:p>
          <a:p>
            <a:pPr lvl="1">
              <a:lnSpc>
                <a:spcPct val="100000"/>
              </a:lnSpc>
              <a:spcBef>
                <a:spcPts val="0"/>
              </a:spcBef>
            </a:pPr>
            <a:r>
              <a:rPr lang="en-US" sz="1800" dirty="0"/>
              <a:t>Represents colors using values for red, green, and blue that range from 0 to 255.</a:t>
            </a:r>
          </a:p>
          <a:p>
            <a:pPr lvl="1">
              <a:lnSpc>
                <a:spcPct val="100000"/>
              </a:lnSpc>
              <a:spcBef>
                <a:spcPts val="0"/>
              </a:spcBef>
            </a:pPr>
            <a:r>
              <a:rPr lang="en-US" sz="1800" dirty="0"/>
              <a:t>CSS Example: p { color: </a:t>
            </a:r>
            <a:r>
              <a:rPr lang="en-US" sz="1800" dirty="0" err="1"/>
              <a:t>rgb</a:t>
            </a:r>
            <a:r>
              <a:rPr lang="en-US" sz="1800" dirty="0"/>
              <a:t>(255,0,0); }</a:t>
            </a:r>
          </a:p>
          <a:p>
            <a:pPr marL="0" indent="0">
              <a:lnSpc>
                <a:spcPct val="100000"/>
              </a:lnSpc>
              <a:spcBef>
                <a:spcPts val="0"/>
              </a:spcBef>
              <a:buNone/>
            </a:pPr>
            <a:r>
              <a:rPr lang="en-US" sz="2000" b="1" dirty="0" smtClean="0"/>
              <a:t>Hexadecimal (Base 16) Notation</a:t>
            </a:r>
          </a:p>
          <a:p>
            <a:pPr lvl="1">
              <a:lnSpc>
                <a:spcPct val="100000"/>
              </a:lnSpc>
              <a:spcBef>
                <a:spcPts val="0"/>
              </a:spcBef>
            </a:pPr>
            <a:r>
              <a:rPr lang="en-US" sz="1800" dirty="0" smtClean="0"/>
              <a:t>Represents </a:t>
            </a:r>
            <a:r>
              <a:rPr lang="en-US" sz="1800" dirty="0"/>
              <a:t>colors using the numbers 0–9 and the letters A-F to represent values of red, green, and blue</a:t>
            </a:r>
            <a:r>
              <a:rPr lang="en-US" sz="1800" dirty="0" smtClean="0"/>
              <a:t>.</a:t>
            </a:r>
          </a:p>
          <a:p>
            <a:pPr lvl="1">
              <a:lnSpc>
                <a:spcPct val="100000"/>
              </a:lnSpc>
              <a:spcBef>
                <a:spcPts val="0"/>
              </a:spcBef>
            </a:pPr>
            <a:r>
              <a:rPr lang="en-US" sz="1800" dirty="0" smtClean="0"/>
              <a:t>CSS </a:t>
            </a:r>
            <a:r>
              <a:rPr lang="en-US" sz="1800" dirty="0"/>
              <a:t>Example: p { color: #FF0000; }</a:t>
            </a:r>
          </a:p>
          <a:p>
            <a:pPr marL="0" indent="0">
              <a:lnSpc>
                <a:spcPct val="100000"/>
              </a:lnSpc>
              <a:spcBef>
                <a:spcPts val="0"/>
              </a:spcBef>
              <a:buNone/>
            </a:pPr>
            <a:r>
              <a:rPr lang="en-US" sz="2000" b="1" dirty="0" smtClean="0"/>
              <a:t>Percentage </a:t>
            </a:r>
            <a:r>
              <a:rPr lang="en-US" sz="2000" b="1" dirty="0"/>
              <a:t>Notation</a:t>
            </a:r>
          </a:p>
          <a:p>
            <a:pPr lvl="1">
              <a:lnSpc>
                <a:spcPct val="100000"/>
              </a:lnSpc>
              <a:spcBef>
                <a:spcPts val="0"/>
              </a:spcBef>
            </a:pPr>
            <a:r>
              <a:rPr lang="en-US" sz="1800" dirty="0"/>
              <a:t>Represents colors as percentages of red, green, and blue light values. </a:t>
            </a:r>
          </a:p>
          <a:p>
            <a:pPr lvl="1">
              <a:lnSpc>
                <a:spcPct val="100000"/>
              </a:lnSpc>
              <a:spcBef>
                <a:spcPts val="0"/>
              </a:spcBef>
            </a:pPr>
            <a:r>
              <a:rPr lang="en-US" sz="1800" dirty="0"/>
              <a:t>CSS </a:t>
            </a:r>
            <a:r>
              <a:rPr lang="en-US" sz="1800" dirty="0" smtClean="0"/>
              <a:t>Example</a:t>
            </a:r>
            <a:r>
              <a:rPr lang="en-US" sz="1800" dirty="0"/>
              <a:t>: p { color: </a:t>
            </a:r>
            <a:r>
              <a:rPr lang="en-US" sz="1800" dirty="0" err="1"/>
              <a:t>rgb</a:t>
            </a:r>
            <a:r>
              <a:rPr lang="en-US" sz="1800" dirty="0"/>
              <a:t>(100%,0%,0%); </a:t>
            </a:r>
            <a:r>
              <a:rPr lang="en-US" sz="1800" dirty="0" smtClean="0"/>
              <a:t>}</a:t>
            </a:r>
          </a:p>
          <a:p>
            <a:pPr marL="0" indent="0">
              <a:lnSpc>
                <a:spcPct val="100000"/>
              </a:lnSpc>
              <a:spcBef>
                <a:spcPts val="0"/>
              </a:spcBef>
              <a:buNone/>
            </a:pPr>
            <a:r>
              <a:rPr lang="en-US" sz="2000" b="1" dirty="0"/>
              <a:t>HSL Notation</a:t>
            </a:r>
          </a:p>
          <a:p>
            <a:pPr lvl="1">
              <a:lnSpc>
                <a:spcPct val="100000"/>
              </a:lnSpc>
              <a:spcBef>
                <a:spcPts val="0"/>
              </a:spcBef>
            </a:pPr>
            <a:r>
              <a:rPr lang="en-US" sz="1800" dirty="0"/>
              <a:t>Represents colors using values for hue, saturation, and luminosity. </a:t>
            </a:r>
          </a:p>
          <a:p>
            <a:pPr lvl="1">
              <a:lnSpc>
                <a:spcPct val="100000"/>
              </a:lnSpc>
              <a:spcBef>
                <a:spcPts val="0"/>
              </a:spcBef>
            </a:pPr>
            <a:r>
              <a:rPr lang="en-US" sz="1800" dirty="0"/>
              <a:t>CSS Example: p { color: </a:t>
            </a:r>
            <a:r>
              <a:rPr lang="en-US" sz="1800" dirty="0" err="1"/>
              <a:t>hsl</a:t>
            </a:r>
            <a:r>
              <a:rPr lang="en-US" sz="1800" dirty="0"/>
              <a:t>(0, 100%, 40%); </a:t>
            </a:r>
            <a:r>
              <a:rPr lang="en-US" sz="1800" dirty="0" smtClean="0"/>
              <a:t>}</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840" y="1752599"/>
            <a:ext cx="1828800" cy="18288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166" r="19167" b="7778"/>
          <a:stretch/>
        </p:blipFill>
        <p:spPr>
          <a:xfrm>
            <a:off x="6713220" y="3962399"/>
            <a:ext cx="1828800" cy="1649895"/>
          </a:xfrm>
          <a:prstGeom prst="rect">
            <a:avLst/>
          </a:prstGeom>
        </p:spPr>
      </p:pic>
      <p:sp>
        <p:nvSpPr>
          <p:cNvPr id="11" name="TextBox 10"/>
          <p:cNvSpPr txBox="1"/>
          <p:nvPr/>
        </p:nvSpPr>
        <p:spPr>
          <a:xfrm>
            <a:off x="6720840" y="5993294"/>
            <a:ext cx="1828800" cy="523220"/>
          </a:xfrm>
          <a:prstGeom prst="rect">
            <a:avLst/>
          </a:prstGeom>
          <a:noFill/>
        </p:spPr>
        <p:txBody>
          <a:bodyPr wrap="square" rtlCol="0">
            <a:spAutoFit/>
          </a:bodyPr>
          <a:lstStyle/>
          <a:p>
            <a:r>
              <a:rPr lang="en-US" sz="1400" i="1" dirty="0" smtClean="0"/>
              <a:t>Note: </a:t>
            </a:r>
            <a:r>
              <a:rPr lang="en-US" sz="1400" i="1" dirty="0"/>
              <a:t>All </a:t>
            </a:r>
            <a:r>
              <a:rPr lang="en-US" sz="1400" i="1" dirty="0" smtClean="0"/>
              <a:t>examples here produce </a:t>
            </a:r>
            <a:r>
              <a:rPr lang="en-US" sz="1400" b="1" i="1" dirty="0">
                <a:solidFill>
                  <a:srgbClr val="FF0000"/>
                </a:solidFill>
              </a:rPr>
              <a:t>Red</a:t>
            </a:r>
            <a:r>
              <a:rPr lang="en-US" sz="1400" i="1" dirty="0" smtClean="0"/>
              <a:t>.</a:t>
            </a:r>
            <a:endParaRPr lang="en-US" sz="1400" i="1" dirty="0"/>
          </a:p>
        </p:txBody>
      </p:sp>
    </p:spTree>
    <p:extLst>
      <p:ext uri="{BB962C8B-B14F-4D97-AF65-F5344CB8AC3E}">
        <p14:creationId xmlns:p14="http://schemas.microsoft.com/office/powerpoint/2010/main" val="3497161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Color Picker that supports Many Color notation Systems</a:t>
            </a:r>
            <a:endParaRPr lang="en-US"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32040"/>
            <a:ext cx="6858000" cy="4468760"/>
          </a:xfrm>
          <a:prstGeom prst="rect">
            <a:avLst/>
          </a:prstGeom>
        </p:spPr>
      </p:pic>
    </p:spTree>
    <p:extLst>
      <p:ext uri="{BB962C8B-B14F-4D97-AF65-F5344CB8AC3E}">
        <p14:creationId xmlns:p14="http://schemas.microsoft.com/office/powerpoint/2010/main" val="677952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Count in Hex</a:t>
            </a:r>
            <a:endParaRPr lang="en-US" dirty="0"/>
          </a:p>
        </p:txBody>
      </p:sp>
      <p:sp>
        <p:nvSpPr>
          <p:cNvPr id="3" name="Content Placeholder 2"/>
          <p:cNvSpPr>
            <a:spLocks noGrp="1"/>
          </p:cNvSpPr>
          <p:nvPr>
            <p:ph sz="half" idx="1"/>
          </p:nvPr>
        </p:nvSpPr>
        <p:spPr>
          <a:xfrm>
            <a:off x="594360" y="1524000"/>
            <a:ext cx="7955279" cy="3276600"/>
          </a:xfrm>
        </p:spPr>
        <p:txBody>
          <a:bodyPr>
            <a:noAutofit/>
          </a:bodyPr>
          <a:lstStyle/>
          <a:p>
            <a:r>
              <a:rPr lang="en-US" sz="1800" dirty="0" smtClean="0"/>
              <a:t>Counting in Hexadecimal (Hex for short) is really quite easy once you get the hang of it. </a:t>
            </a:r>
          </a:p>
          <a:p>
            <a:r>
              <a:rPr lang="en-US" sz="1800" dirty="0" smtClean="0"/>
              <a:t>In normal counting there are 10 digits (the numbers 0 through 9) and when you count up from 0 and reach 10 you “roll over” the number in the ones position back to 0 and increment the number in the tens position to 1.</a:t>
            </a:r>
          </a:p>
          <a:p>
            <a:r>
              <a:rPr lang="en-US" sz="1800" dirty="0" smtClean="0"/>
              <a:t>It is the same in Hex. However, you have 16 digits rather than 10. Since English only has 10 digits we use the first six letters of the alphabet to represents the missing digits for 11 through 16. </a:t>
            </a:r>
          </a:p>
        </p:txBody>
      </p:sp>
      <p:sp>
        <p:nvSpPr>
          <p:cNvPr id="12" name="Content Placeholder 11"/>
          <p:cNvSpPr>
            <a:spLocks noGrp="1"/>
          </p:cNvSpPr>
          <p:nvPr>
            <p:ph sz="half" idx="2"/>
          </p:nvPr>
        </p:nvSpPr>
        <p:spPr>
          <a:xfrm>
            <a:off x="594360" y="4191000"/>
            <a:ext cx="5212079" cy="2072640"/>
          </a:xfrm>
        </p:spPr>
        <p:txBody>
          <a:bodyPr>
            <a:noAutofit/>
          </a:bodyPr>
          <a:lstStyle/>
          <a:p>
            <a:r>
              <a:rPr lang="en-US" sz="1800" dirty="0"/>
              <a:t>So in Hex </a:t>
            </a:r>
            <a:r>
              <a:rPr lang="en-US" sz="1800" dirty="0" smtClean="0"/>
              <a:t>we count </a:t>
            </a:r>
            <a:r>
              <a:rPr lang="en-US" sz="1800" dirty="0"/>
              <a:t>up from 0 like normal but what comes after 9 is A then B, C, D, E, and F. After F is when we “roll over” to 10</a:t>
            </a:r>
            <a:r>
              <a:rPr lang="en-US" sz="1800" dirty="0" smtClean="0"/>
              <a:t>. </a:t>
            </a:r>
            <a:r>
              <a:rPr lang="en-US" sz="1800" b="1" i="1" dirty="0" smtClean="0"/>
              <a:t>Now </a:t>
            </a:r>
            <a:r>
              <a:rPr lang="en-US" sz="1800" b="1" i="1" dirty="0"/>
              <a:t>hold on!</a:t>
            </a:r>
            <a:r>
              <a:rPr lang="en-US" sz="1800" dirty="0"/>
              <a:t> This number may look like a normal “ten” but in Hex it’s the number “seventeen”. </a:t>
            </a:r>
            <a:r>
              <a:rPr lang="en-US" sz="1800" dirty="0" smtClean="0"/>
              <a:t>To prevent confusion we </a:t>
            </a:r>
            <a:r>
              <a:rPr lang="en-US" sz="1800" dirty="0"/>
              <a:t>don’t pronounce it like “ten”. Instead, say “one zero</a:t>
            </a:r>
            <a:r>
              <a:rPr lang="en-US" sz="1800" dirty="0" smtClean="0"/>
              <a:t>”. (And </a:t>
            </a:r>
            <a:r>
              <a:rPr lang="en-US" sz="1800" dirty="0"/>
              <a:t>what comes after “one zero” in Hex? Why “one </a:t>
            </a:r>
            <a:r>
              <a:rPr lang="en-US" sz="1800" dirty="0" err="1"/>
              <a:t>one</a:t>
            </a:r>
            <a:r>
              <a:rPr lang="en-US" sz="1800" dirty="0"/>
              <a:t>” of course</a:t>
            </a:r>
            <a:r>
              <a:rPr lang="en-US" sz="1800" dirty="0" smtClean="0"/>
              <a:t>!)</a:t>
            </a:r>
            <a:endParaRPr lang="en-US" sz="1800" dirty="0"/>
          </a:p>
        </p:txBody>
      </p:sp>
      <p:sp>
        <p:nvSpPr>
          <p:cNvPr id="13" name="Rectangle 12"/>
          <p:cNvSpPr/>
          <p:nvPr/>
        </p:nvSpPr>
        <p:spPr>
          <a:xfrm>
            <a:off x="5806439" y="4448287"/>
            <a:ext cx="27432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439" y="4425427"/>
            <a:ext cx="2743200" cy="1828800"/>
          </a:xfrm>
          <a:prstGeom prst="rect">
            <a:avLst/>
          </a:prstGeom>
        </p:spPr>
      </p:pic>
    </p:spTree>
    <p:extLst>
      <p:ext uri="{BB962C8B-B14F-4D97-AF65-F5344CB8AC3E}">
        <p14:creationId xmlns:p14="http://schemas.microsoft.com/office/powerpoint/2010/main" val="42300300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632" y="5136832"/>
            <a:ext cx="1115568" cy="1112520"/>
          </a:xfrm>
          <a:prstGeom prst="rect">
            <a:avLst/>
          </a:prstGeom>
          <a:solidFill>
            <a:srgbClr val="7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r>
              <a:rPr lang="en-US" dirty="0" smtClean="0"/>
              <a:t>How RGB Notation Works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the RGB model, colors are represented by values of Red, Green, and Blue from 0 to 255. </a:t>
            </a:r>
          </a:p>
          <a:p>
            <a:pPr marL="0" indent="0">
              <a:buNone/>
            </a:pPr>
            <a:r>
              <a:rPr lang="en-US" dirty="0" smtClean="0"/>
              <a:t>These values can be written using normal decimal numbers like “127, 0, 255” or converted to hexadecimal numbers like “7F 00 FF”.</a:t>
            </a:r>
          </a:p>
          <a:p>
            <a:pPr marL="0" indent="0">
              <a:buNone/>
            </a:pPr>
            <a:r>
              <a:rPr lang="en-US" b="1" dirty="0" smtClean="0"/>
              <a:t>In both cases</a:t>
            </a:r>
            <a:r>
              <a:rPr lang="en-US" dirty="0" smtClean="0"/>
              <a:t>, the first value (127 or 7F) is the amount of Red, the second the Green, and the third the Blue.</a:t>
            </a:r>
          </a:p>
          <a:p>
            <a:pPr marL="0" indent="0">
              <a:buNone/>
            </a:pPr>
            <a:r>
              <a:rPr lang="en-US" dirty="0" smtClean="0"/>
              <a:t>This example produces a nice purple with half Red, no Green, and full Blue values.</a:t>
            </a:r>
            <a:endParaRPr lang="en-US" dirty="0"/>
          </a:p>
        </p:txBody>
      </p:sp>
      <p:graphicFrame>
        <p:nvGraphicFramePr>
          <p:cNvPr id="6" name="Table 5"/>
          <p:cNvGraphicFramePr>
            <a:graphicFrameLocks noGrp="1"/>
          </p:cNvGraphicFramePr>
          <p:nvPr/>
        </p:nvGraphicFramePr>
        <p:xfrm>
          <a:off x="1584960" y="5151120"/>
          <a:ext cx="2987040" cy="1112520"/>
        </p:xfrm>
        <a:graphic>
          <a:graphicData uri="http://schemas.openxmlformats.org/drawingml/2006/table">
            <a:tbl>
              <a:tblPr firstRow="1" bandRow="1">
                <a:tableStyleId>{2D5ABB26-0587-4C30-8999-92F81FD0307C}</a:tableStyleId>
              </a:tblPr>
              <a:tblGrid>
                <a:gridCol w="701040"/>
                <a:gridCol w="685800"/>
                <a:gridCol w="914400"/>
                <a:gridCol w="685800"/>
              </a:tblGrid>
              <a:tr h="370840">
                <a:tc>
                  <a:txBody>
                    <a:bodyPr/>
                    <a:lstStyle/>
                    <a:p>
                      <a:endParaRPr lang="en-US" dirty="0"/>
                    </a:p>
                  </a:txBody>
                  <a:tcPr/>
                </a:tc>
                <a:tc>
                  <a:txBody>
                    <a:bodyPr/>
                    <a:lstStyle/>
                    <a:p>
                      <a:r>
                        <a:rPr lang="en-US" b="1" dirty="0" smtClean="0"/>
                        <a:t>Red</a:t>
                      </a:r>
                      <a:endParaRPr lang="en-US" b="1" dirty="0"/>
                    </a:p>
                  </a:txBody>
                  <a:tcPr/>
                </a:tc>
                <a:tc>
                  <a:txBody>
                    <a:bodyPr/>
                    <a:lstStyle/>
                    <a:p>
                      <a:r>
                        <a:rPr lang="en-US" b="1" dirty="0" smtClean="0"/>
                        <a:t>Green</a:t>
                      </a:r>
                      <a:endParaRPr lang="en-US" b="1" dirty="0"/>
                    </a:p>
                  </a:txBody>
                  <a:tcPr/>
                </a:tc>
                <a:tc>
                  <a:txBody>
                    <a:bodyPr/>
                    <a:lstStyle/>
                    <a:p>
                      <a:r>
                        <a:rPr lang="en-US" b="1" dirty="0" smtClean="0"/>
                        <a:t>Blue</a:t>
                      </a:r>
                      <a:endParaRPr lang="en-US" b="1" dirty="0"/>
                    </a:p>
                  </a:txBody>
                  <a:tcPr/>
                </a:tc>
              </a:tr>
              <a:tr h="370840">
                <a:tc>
                  <a:txBody>
                    <a:bodyPr/>
                    <a:lstStyle/>
                    <a:p>
                      <a:r>
                        <a:rPr lang="en-US" b="1" dirty="0" smtClean="0"/>
                        <a:t>DEC</a:t>
                      </a:r>
                      <a:endParaRPr lang="en-US" b="1" dirty="0"/>
                    </a:p>
                  </a:txBody>
                  <a:tcPr/>
                </a:tc>
                <a:tc>
                  <a:txBody>
                    <a:bodyPr/>
                    <a:lstStyle/>
                    <a:p>
                      <a:pPr algn="ctr"/>
                      <a:r>
                        <a:rPr lang="en-US" dirty="0" smtClean="0"/>
                        <a:t>127</a:t>
                      </a:r>
                      <a:endParaRPr lang="en-US" dirty="0"/>
                    </a:p>
                  </a:txBody>
                  <a:tcPr/>
                </a:tc>
                <a:tc>
                  <a:txBody>
                    <a:bodyPr/>
                    <a:lstStyle/>
                    <a:p>
                      <a:pPr algn="ctr"/>
                      <a:r>
                        <a:rPr lang="en-US" dirty="0" smtClean="0"/>
                        <a:t>0</a:t>
                      </a:r>
                      <a:endParaRPr lang="en-US" dirty="0"/>
                    </a:p>
                  </a:txBody>
                  <a:tcPr/>
                </a:tc>
                <a:tc>
                  <a:txBody>
                    <a:bodyPr/>
                    <a:lstStyle/>
                    <a:p>
                      <a:pPr algn="ctr"/>
                      <a:r>
                        <a:rPr lang="en-US" dirty="0" smtClean="0"/>
                        <a:t>255</a:t>
                      </a:r>
                      <a:endParaRPr lang="en-US" dirty="0"/>
                    </a:p>
                  </a:txBody>
                  <a:tcPr/>
                </a:tc>
              </a:tr>
              <a:tr h="370840">
                <a:tc>
                  <a:txBody>
                    <a:bodyPr/>
                    <a:lstStyle/>
                    <a:p>
                      <a:r>
                        <a:rPr lang="en-US" b="1" dirty="0" smtClean="0"/>
                        <a:t>HEX</a:t>
                      </a:r>
                      <a:endParaRPr lang="en-US" b="1" dirty="0"/>
                    </a:p>
                  </a:txBody>
                  <a:tcPr/>
                </a:tc>
                <a:tc>
                  <a:txBody>
                    <a:bodyPr/>
                    <a:lstStyle/>
                    <a:p>
                      <a:pPr algn="ctr"/>
                      <a:r>
                        <a:rPr lang="en-US" dirty="0" smtClean="0"/>
                        <a:t>7F</a:t>
                      </a:r>
                      <a:endParaRPr lang="en-US" dirty="0"/>
                    </a:p>
                  </a:txBody>
                  <a:tcPr/>
                </a:tc>
                <a:tc>
                  <a:txBody>
                    <a:bodyPr/>
                    <a:lstStyle/>
                    <a:p>
                      <a:pPr algn="ctr"/>
                      <a:r>
                        <a:rPr lang="en-US" dirty="0" smtClean="0"/>
                        <a:t>00</a:t>
                      </a:r>
                      <a:endParaRPr lang="en-US" dirty="0"/>
                    </a:p>
                  </a:txBody>
                  <a:tcPr/>
                </a:tc>
                <a:tc>
                  <a:txBody>
                    <a:bodyPr/>
                    <a:lstStyle/>
                    <a:p>
                      <a:pPr algn="ctr"/>
                      <a:r>
                        <a:rPr lang="en-US" dirty="0" smtClean="0"/>
                        <a:t>FF</a:t>
                      </a:r>
                      <a:endParaRPr lang="en-US" dirty="0"/>
                    </a:p>
                  </a:txBody>
                  <a:tcPr/>
                </a:tc>
              </a:tr>
            </a:tbl>
          </a:graphicData>
        </a:graphic>
      </p:graphicFrame>
      <p:sp>
        <p:nvSpPr>
          <p:cNvPr id="7" name="Right Arrow 6"/>
          <p:cNvSpPr/>
          <p:nvPr/>
        </p:nvSpPr>
        <p:spPr>
          <a:xfrm>
            <a:off x="4815840" y="5465064"/>
            <a:ext cx="7482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84908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Color Representation System Should I use?</a:t>
            </a:r>
            <a:endParaRPr lang="en-US" dirty="0"/>
          </a:p>
        </p:txBody>
      </p:sp>
      <p:sp>
        <p:nvSpPr>
          <p:cNvPr id="3" name="Content Placeholder 2"/>
          <p:cNvSpPr>
            <a:spLocks noGrp="1"/>
          </p:cNvSpPr>
          <p:nvPr>
            <p:ph idx="1"/>
          </p:nvPr>
        </p:nvSpPr>
        <p:spPr>
          <a:xfrm>
            <a:off x="594360" y="1905000"/>
            <a:ext cx="7955280" cy="1493075"/>
          </a:xfrm>
        </p:spPr>
        <p:txBody>
          <a:bodyPr>
            <a:noAutofit/>
          </a:bodyPr>
          <a:lstStyle/>
          <a:p>
            <a:pPr marL="0" indent="0">
              <a:buNone/>
            </a:pPr>
            <a:r>
              <a:rPr lang="en-US" sz="2400" dirty="0"/>
              <a:t>Modern software and operating systems usually </a:t>
            </a:r>
            <a:r>
              <a:rPr lang="en-US" sz="2400" dirty="0" smtClean="0"/>
              <a:t>support multiple color representation systems. So </a:t>
            </a:r>
            <a:r>
              <a:rPr lang="en-US" sz="2400" dirty="0"/>
              <a:t>designers </a:t>
            </a:r>
            <a:r>
              <a:rPr lang="en-US" sz="2400" dirty="0" smtClean="0"/>
              <a:t>can use </a:t>
            </a:r>
            <a:r>
              <a:rPr lang="en-US" sz="2400" dirty="0"/>
              <a:t>whichever they prefer among the options available</a:t>
            </a:r>
            <a:r>
              <a:rPr lang="en-US" sz="2400" dirty="0" smtClean="0"/>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457340"/>
            <a:ext cx="4130040" cy="2953936"/>
          </a:xfrm>
          <a:prstGeom prst="rect">
            <a:avLst/>
          </a:prstGeom>
        </p:spPr>
      </p:pic>
      <p:sp>
        <p:nvSpPr>
          <p:cNvPr id="6" name="Content Placeholder 3"/>
          <p:cNvSpPr txBox="1">
            <a:spLocks/>
          </p:cNvSpPr>
          <p:nvPr/>
        </p:nvSpPr>
        <p:spPr>
          <a:xfrm>
            <a:off x="594361" y="3457340"/>
            <a:ext cx="3596639" cy="2953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smtClean="0"/>
              <a:t>There are also web apps that can perform any conversions you might need:</a:t>
            </a:r>
          </a:p>
          <a:p>
            <a:pPr lvl="1"/>
            <a:r>
              <a:rPr lang="en-US" dirty="0" smtClean="0">
                <a:hlinkClick r:id="rId3"/>
              </a:rPr>
              <a:t>Adobe Color CC</a:t>
            </a:r>
            <a:endParaRPr lang="en-US" dirty="0" smtClean="0">
              <a:hlinkClick r:id="rId4"/>
            </a:endParaRPr>
          </a:p>
          <a:p>
            <a:pPr lvl="1"/>
            <a:r>
              <a:rPr lang="en-US" dirty="0" smtClean="0">
                <a:hlinkClick r:id="rId4"/>
              </a:rPr>
              <a:t>HSL Color Picker</a:t>
            </a:r>
            <a:endParaRPr lang="en-US" dirty="0" smtClean="0"/>
          </a:p>
          <a:p>
            <a:pPr lvl="1"/>
            <a:r>
              <a:rPr lang="en-US" dirty="0" smtClean="0">
                <a:hlinkClick r:id="rId5"/>
              </a:rPr>
              <a:t>HSL Color Schemer</a:t>
            </a:r>
            <a:endParaRPr lang="en-US" dirty="0" smtClean="0"/>
          </a:p>
          <a:p>
            <a:pPr lvl="1"/>
            <a:r>
              <a:rPr lang="en-US" dirty="0" err="1" smtClean="0">
                <a:hlinkClick r:id="rId6"/>
              </a:rPr>
              <a:t>Paletton</a:t>
            </a:r>
            <a:endParaRPr lang="en-US" dirty="0"/>
          </a:p>
        </p:txBody>
      </p:sp>
    </p:spTree>
    <p:extLst>
      <p:ext uri="{BB962C8B-B14F-4D97-AF65-F5344CB8AC3E}">
        <p14:creationId xmlns:p14="http://schemas.microsoft.com/office/powerpoint/2010/main" val="349384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Themes</a:t>
            </a:r>
            <a:endParaRPr lang="en-US" dirty="0"/>
          </a:p>
        </p:txBody>
      </p:sp>
      <p:sp>
        <p:nvSpPr>
          <p:cNvPr id="3" name="Content Placeholder 2"/>
          <p:cNvSpPr>
            <a:spLocks noGrp="1"/>
          </p:cNvSpPr>
          <p:nvPr>
            <p:ph sz="half" idx="1"/>
          </p:nvPr>
        </p:nvSpPr>
        <p:spPr>
          <a:xfrm>
            <a:off x="594360" y="2194560"/>
            <a:ext cx="7955279" cy="2072640"/>
          </a:xfrm>
        </p:spPr>
        <p:txBody>
          <a:bodyPr>
            <a:noAutofit/>
          </a:bodyPr>
          <a:lstStyle/>
          <a:p>
            <a:pPr marL="0" indent="0">
              <a:buNone/>
            </a:pPr>
            <a:r>
              <a:rPr lang="en-US" sz="2800" b="1" dirty="0"/>
              <a:t>Color Themes </a:t>
            </a:r>
            <a:r>
              <a:rPr lang="en-US" sz="2800" dirty="0"/>
              <a:t>are sets of colors </a:t>
            </a:r>
            <a:r>
              <a:rPr lang="en-US" sz="2800" dirty="0" smtClean="0"/>
              <a:t>(swatches, palettes) that </a:t>
            </a:r>
            <a:r>
              <a:rPr lang="en-US" sz="2800" dirty="0"/>
              <a:t>are intended to be used </a:t>
            </a:r>
            <a:r>
              <a:rPr lang="en-US" sz="2800" dirty="0" smtClean="0"/>
              <a:t>together </a:t>
            </a:r>
            <a:r>
              <a:rPr lang="en-US" sz="2800" dirty="0"/>
              <a:t>in a publication</a:t>
            </a:r>
            <a:r>
              <a:rPr lang="en-US" sz="2800" dirty="0" smtClean="0"/>
              <a:t>.</a:t>
            </a:r>
          </a:p>
          <a:p>
            <a:pPr marL="0" indent="0">
              <a:buNone/>
            </a:pPr>
            <a:r>
              <a:rPr lang="en-US" sz="2800" i="0" u="none" strike="noStrike" kern="1200" baseline="0" dirty="0" smtClean="0">
                <a:solidFill>
                  <a:schemeClr val="tx1"/>
                </a:solidFill>
              </a:rPr>
              <a:t>When you choose a color theme </a:t>
            </a:r>
            <a:r>
              <a:rPr lang="en-US" sz="2800" dirty="0" smtClean="0"/>
              <a:t>you </a:t>
            </a:r>
            <a:r>
              <a:rPr lang="en-US" sz="2800" dirty="0"/>
              <a:t>are also </a:t>
            </a:r>
            <a:r>
              <a:rPr lang="en-US" sz="2800" dirty="0" smtClean="0"/>
              <a:t>setting </a:t>
            </a:r>
            <a:r>
              <a:rPr lang="en-US" sz="2800" dirty="0"/>
              <a:t>the </a:t>
            </a:r>
            <a:r>
              <a:rPr lang="en-US" sz="2800" dirty="0" smtClean="0"/>
              <a:t>mood. Examples:</a:t>
            </a:r>
            <a:endParaRPr lang="en-US" sz="2800" i="0" u="none" strike="noStrike" kern="1200" baseline="0" dirty="0" smtClean="0">
              <a:solidFill>
                <a:schemeClr val="tx1"/>
              </a:solidFill>
            </a:endParaRP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276138754"/>
              </p:ext>
            </p:extLst>
          </p:nvPr>
        </p:nvGraphicFramePr>
        <p:xfrm>
          <a:off x="593726" y="4546106"/>
          <a:ext cx="7955914" cy="1778492"/>
        </p:xfrm>
        <a:graphic>
          <a:graphicData uri="http://schemas.openxmlformats.org/drawingml/2006/table">
            <a:tbl>
              <a:tblPr>
                <a:tableStyleId>{5940675A-B579-460E-94D1-54222C63F5DA}</a:tableStyleId>
              </a:tblPr>
              <a:tblGrid>
                <a:gridCol w="1920874"/>
                <a:gridCol w="2971800"/>
                <a:gridCol w="1524000"/>
                <a:gridCol w="1539240"/>
              </a:tblGrid>
              <a:tr h="481541">
                <a:tc>
                  <a:txBody>
                    <a:bodyPr/>
                    <a:lstStyle/>
                    <a:p>
                      <a:r>
                        <a:rPr lang="en-US" sz="2000" b="1" i="0" u="none" strike="noStrike" kern="1200" baseline="0" dirty="0" smtClean="0">
                          <a:solidFill>
                            <a:schemeClr val="tx1"/>
                          </a:solidFill>
                        </a:rPr>
                        <a:t>Warm Colors</a:t>
                      </a:r>
                      <a:endParaRPr lang="en-US" sz="2000" dirty="0"/>
                    </a:p>
                  </a:txBody>
                  <a:tcPr/>
                </a:tc>
                <a:tc>
                  <a:txBody>
                    <a:bodyPr/>
                    <a:lstStyle/>
                    <a:p>
                      <a:r>
                        <a:rPr lang="en-US" sz="2000" b="0" i="0" u="none" strike="noStrike" kern="1200" baseline="0" dirty="0" smtClean="0">
                          <a:solidFill>
                            <a:schemeClr val="tx1"/>
                          </a:solidFill>
                        </a:rPr>
                        <a:t>red, orange, yellow</a:t>
                      </a:r>
                      <a:endParaRPr lang="en-US" sz="2000" dirty="0"/>
                    </a:p>
                  </a:txBody>
                  <a:tcPr/>
                </a:tc>
                <a:tc>
                  <a:txBody>
                    <a:bodyPr/>
                    <a:lstStyle/>
                    <a:p>
                      <a:endParaRPr lang="en-US" sz="2000" dirty="0"/>
                    </a:p>
                  </a:txBody>
                  <a:tcPr/>
                </a:tc>
                <a:tc>
                  <a:txBody>
                    <a:bodyPr/>
                    <a:lstStyle/>
                    <a:p>
                      <a:r>
                        <a:rPr lang="en-US" sz="2000" b="0" dirty="0" smtClean="0"/>
                        <a:t>Exciting</a:t>
                      </a:r>
                      <a:endParaRPr lang="en-US" sz="2000" b="0" dirty="0"/>
                    </a:p>
                  </a:txBody>
                  <a:tcPr/>
                </a:tc>
              </a:tr>
              <a:tr h="481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Cool Colors</a:t>
                      </a:r>
                      <a:endParaRPr lang="en-US"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green, blue, violet</a:t>
                      </a:r>
                    </a:p>
                  </a:txBody>
                  <a:tcPr/>
                </a:tc>
                <a:tc>
                  <a:txBody>
                    <a:bodyPr/>
                    <a:lstStyle/>
                    <a:p>
                      <a:endParaRPr lang="en-US" sz="2000" dirty="0"/>
                    </a:p>
                  </a:txBody>
                  <a:tcPr/>
                </a:tc>
                <a:tc>
                  <a:txBody>
                    <a:bodyPr/>
                    <a:lstStyle/>
                    <a:p>
                      <a:r>
                        <a:rPr lang="en-US" sz="2000" b="0" i="0" u="none" strike="noStrike" kern="1200" baseline="0" dirty="0" smtClean="0">
                          <a:solidFill>
                            <a:schemeClr val="tx1"/>
                          </a:solidFill>
                        </a:rPr>
                        <a:t>Calming</a:t>
                      </a:r>
                      <a:endParaRPr lang="en-US" sz="2000" b="0" dirty="0"/>
                    </a:p>
                  </a:txBody>
                  <a:tcPr/>
                </a:tc>
              </a:tr>
              <a:tr h="815410">
                <a:tc>
                  <a:txBody>
                    <a:bodyPr/>
                    <a:lstStyle/>
                    <a:p>
                      <a:r>
                        <a:rPr lang="en-US" sz="2000" b="1" i="0" u="none" strike="noStrike" kern="1200" baseline="0" dirty="0" smtClean="0">
                          <a:solidFill>
                            <a:schemeClr val="tx1"/>
                          </a:solidFill>
                        </a:rPr>
                        <a:t>Neutral Colors</a:t>
                      </a:r>
                      <a:endParaRPr lang="en-US" sz="2000" dirty="0"/>
                    </a:p>
                  </a:txBody>
                  <a:tcPr/>
                </a:tc>
                <a:tc>
                  <a:txBody>
                    <a:bodyPr/>
                    <a:lstStyle/>
                    <a:p>
                      <a:r>
                        <a:rPr lang="en-US" sz="2000" b="0" i="0" u="none" strike="noStrike" kern="1200" baseline="0" dirty="0" smtClean="0">
                          <a:solidFill>
                            <a:schemeClr val="tx1"/>
                          </a:solidFill>
                        </a:rPr>
                        <a:t>beige, ivory, taupe, black, gray, white</a:t>
                      </a:r>
                      <a:endParaRPr lang="en-US" sz="2000" dirty="0"/>
                    </a:p>
                  </a:txBody>
                  <a:tcPr/>
                </a:tc>
                <a:tc>
                  <a:txBody>
                    <a:bodyPr/>
                    <a:lstStyle/>
                    <a:p>
                      <a:endParaRPr lang="en-US" sz="2000" dirty="0"/>
                    </a:p>
                  </a:txBody>
                  <a:tcPr/>
                </a:tc>
                <a:tc>
                  <a:txBody>
                    <a:bodyPr/>
                    <a:lstStyle/>
                    <a:p>
                      <a:r>
                        <a:rPr lang="en-US" sz="2000" b="0" i="0" u="none" strike="noStrike" kern="1200" baseline="0" dirty="0" smtClean="0">
                          <a:solidFill>
                            <a:schemeClr val="tx1"/>
                          </a:solidFill>
                        </a:rPr>
                        <a:t>little to no emotion</a:t>
                      </a:r>
                      <a:endParaRPr lang="en-US" sz="2000" b="0" dirty="0"/>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1" y="5181600"/>
            <a:ext cx="914400" cy="186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1" y="4690647"/>
            <a:ext cx="914400" cy="1861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791201" y="5665168"/>
            <a:ext cx="914400" cy="1869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791201" y="5985209"/>
            <a:ext cx="914400" cy="186990"/>
          </a:xfrm>
          <a:prstGeom prst="rect">
            <a:avLst/>
          </a:prstGeom>
        </p:spPr>
      </p:pic>
    </p:spTree>
    <p:extLst>
      <p:ext uri="{BB962C8B-B14F-4D97-AF65-F5344CB8AC3E}">
        <p14:creationId xmlns:p14="http://schemas.microsoft.com/office/powerpoint/2010/main" val="2690620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smtClean="0">
                <a:ea typeface="ＭＳ Ｐゴシック" pitchFamily="-106" charset="-128"/>
              </a:rPr>
              <a:t>Color Schemes</a:t>
            </a:r>
          </a:p>
        </p:txBody>
      </p:sp>
      <p:sp>
        <p:nvSpPr>
          <p:cNvPr id="21507" name="Rectangle 3"/>
          <p:cNvSpPr>
            <a:spLocks noGrp="1" noChangeArrowheads="1"/>
          </p:cNvSpPr>
          <p:nvPr>
            <p:ph type="body" idx="1"/>
          </p:nvPr>
        </p:nvSpPr>
        <p:spPr>
          <a:xfrm>
            <a:off x="228600" y="1600200"/>
            <a:ext cx="7848600" cy="5105400"/>
          </a:xfrm>
        </p:spPr>
        <p:txBody>
          <a:bodyPr/>
          <a:lstStyle/>
          <a:p>
            <a:pPr eaLnBrk="1" hangingPunct="1">
              <a:lnSpc>
                <a:spcPct val="90000"/>
              </a:lnSpc>
            </a:pPr>
            <a:r>
              <a:rPr lang="en-US" dirty="0">
                <a:latin typeface="Arial" charset="0"/>
                <a:ea typeface="ＭＳ Ｐゴシック" charset="0"/>
                <a:cs typeface="ＭＳ Ｐゴシック" charset="0"/>
              </a:rPr>
              <a:t>Selecting color combinations may be based on several traditional color schemes. These are:</a:t>
            </a:r>
          </a:p>
          <a:p>
            <a:pPr marL="1192213" lvl="1" indent="-349250" eaLnBrk="1" hangingPunct="1">
              <a:lnSpc>
                <a:spcPct val="90000"/>
              </a:lnSpc>
            </a:pPr>
            <a:r>
              <a:rPr lang="en-US" b="0" i="1" dirty="0">
                <a:solidFill>
                  <a:srgbClr val="CC0000"/>
                </a:solidFill>
                <a:latin typeface="Arial" charset="0"/>
                <a:ea typeface="ＭＳ Ｐゴシック" charset="0"/>
              </a:rPr>
              <a:t>Complimentary</a:t>
            </a:r>
          </a:p>
          <a:p>
            <a:pPr marL="1192213" lvl="1" indent="-349250" eaLnBrk="1" hangingPunct="1">
              <a:lnSpc>
                <a:spcPct val="90000"/>
              </a:lnSpc>
            </a:pPr>
            <a:r>
              <a:rPr lang="en-US" b="0" i="1" dirty="0">
                <a:solidFill>
                  <a:srgbClr val="CC0000"/>
                </a:solidFill>
                <a:latin typeface="Arial" charset="0"/>
                <a:ea typeface="ＭＳ Ｐゴシック" charset="0"/>
              </a:rPr>
              <a:t>Monochromatic</a:t>
            </a:r>
          </a:p>
          <a:p>
            <a:pPr marL="1192213" lvl="1" indent="-349250" eaLnBrk="1" hangingPunct="1">
              <a:lnSpc>
                <a:spcPct val="90000"/>
              </a:lnSpc>
            </a:pPr>
            <a:r>
              <a:rPr lang="en-US" b="0" i="1" dirty="0">
                <a:solidFill>
                  <a:srgbClr val="CC0000"/>
                </a:solidFill>
                <a:latin typeface="Arial" charset="0"/>
                <a:ea typeface="ＭＳ Ｐゴシック" charset="0"/>
              </a:rPr>
              <a:t>Neutral</a:t>
            </a:r>
          </a:p>
          <a:p>
            <a:pPr marL="1192213" lvl="1" indent="-349250" eaLnBrk="1" hangingPunct="1">
              <a:lnSpc>
                <a:spcPct val="90000"/>
              </a:lnSpc>
            </a:pPr>
            <a:r>
              <a:rPr lang="en-US" b="0" i="1" dirty="0">
                <a:solidFill>
                  <a:srgbClr val="CC0000"/>
                </a:solidFill>
                <a:latin typeface="Arial" charset="0"/>
                <a:ea typeface="ＭＳ Ｐゴシック" charset="0"/>
              </a:rPr>
              <a:t>Analogous</a:t>
            </a:r>
          </a:p>
          <a:p>
            <a:pPr marL="1192213" lvl="1" indent="-349250" eaLnBrk="1" hangingPunct="1">
              <a:lnSpc>
                <a:spcPct val="90000"/>
              </a:lnSpc>
            </a:pPr>
            <a:r>
              <a:rPr lang="en-US" b="0" i="1" dirty="0">
                <a:solidFill>
                  <a:srgbClr val="CC0000"/>
                </a:solidFill>
                <a:latin typeface="Arial" charset="0"/>
                <a:ea typeface="ＭＳ Ｐゴシック" charset="0"/>
              </a:rPr>
              <a:t>Low Intensity</a:t>
            </a:r>
          </a:p>
          <a:p>
            <a:pPr marL="1192213" lvl="1" indent="-349250" eaLnBrk="1" hangingPunct="1">
              <a:lnSpc>
                <a:spcPct val="90000"/>
              </a:lnSpc>
            </a:pPr>
            <a:r>
              <a:rPr lang="en-US" b="0" i="1" dirty="0">
                <a:solidFill>
                  <a:srgbClr val="CC0000"/>
                </a:solidFill>
                <a:latin typeface="Arial" charset="0"/>
                <a:ea typeface="ＭＳ Ｐゴシック" charset="0"/>
              </a:rPr>
              <a:t>Split Compliments</a:t>
            </a:r>
          </a:p>
          <a:p>
            <a:pPr marL="1192213" lvl="1" indent="-349250" eaLnBrk="1" hangingPunct="1">
              <a:lnSpc>
                <a:spcPct val="90000"/>
              </a:lnSpc>
            </a:pPr>
            <a:r>
              <a:rPr lang="en-US" b="0" i="1" dirty="0">
                <a:solidFill>
                  <a:srgbClr val="CC0000"/>
                </a:solidFill>
                <a:latin typeface="Arial" charset="0"/>
                <a:ea typeface="ＭＳ Ｐゴシック" charset="0"/>
              </a:rPr>
              <a:t>Double Compliments</a:t>
            </a:r>
          </a:p>
          <a:p>
            <a:pPr marL="1192213" lvl="1" indent="-349250" eaLnBrk="1" hangingPunct="1">
              <a:lnSpc>
                <a:spcPct val="90000"/>
              </a:lnSpc>
            </a:pPr>
            <a:endParaRPr lang="en-US" dirty="0">
              <a:latin typeface="Arial" charset="0"/>
              <a:ea typeface="ＭＳ Ｐゴシック" charset="0"/>
            </a:endParaRPr>
          </a:p>
          <a:p>
            <a:pPr eaLnBrk="1" hangingPunct="1">
              <a:lnSpc>
                <a:spcPct val="90000"/>
              </a:lnSpc>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49353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Complementary Colors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cs typeface="Arial" pitchFamily="34" charset="0"/>
              </a:rPr>
              <a:t>Complementary </a:t>
            </a:r>
            <a:r>
              <a:rPr lang="en-US" sz="2400" b="1" dirty="0" smtClean="0">
                <a:cs typeface="Arial" pitchFamily="34" charset="0"/>
              </a:rPr>
              <a:t>Color Schemes </a:t>
            </a:r>
            <a:r>
              <a:rPr lang="en-US" sz="2400" dirty="0" smtClean="0">
                <a:cs typeface="Arial" pitchFamily="34" charset="0"/>
              </a:rPr>
              <a:t>– </a:t>
            </a:r>
            <a:r>
              <a:rPr lang="en-US" sz="2400" dirty="0">
                <a:cs typeface="Arial" pitchFamily="34" charset="0"/>
              </a:rPr>
              <a:t>any 2 colors directly opposite each other on </a:t>
            </a:r>
            <a:r>
              <a:rPr lang="en-US" sz="2400" dirty="0" smtClean="0">
                <a:cs typeface="Arial" pitchFamily="34" charset="0"/>
              </a:rPr>
              <a:t>a 12-part color wheel.</a:t>
            </a:r>
          </a:p>
          <a:p>
            <a:pPr lvl="1"/>
            <a:r>
              <a:rPr lang="en-US" dirty="0" smtClean="0">
                <a:cs typeface="Arial" pitchFamily="34" charset="0"/>
              </a:rPr>
              <a:t>Examples:  Red/Green, Orange/Blue, Yellow/Violet</a:t>
            </a:r>
            <a:endParaRPr lang="en-US" dirty="0">
              <a:cs typeface="Arial"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29000"/>
            <a:ext cx="8229600" cy="3020692"/>
          </a:xfrm>
          <a:prstGeom prst="rect">
            <a:avLst/>
          </a:prstGeom>
        </p:spPr>
      </p:pic>
    </p:spTree>
    <p:extLst>
      <p:ext uri="{BB962C8B-B14F-4D97-AF65-F5344CB8AC3E}">
        <p14:creationId xmlns:p14="http://schemas.microsoft.com/office/powerpoint/2010/main" val="1766185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ea typeface="ＭＳ Ｐゴシック" pitchFamily="-106" charset="-128"/>
              </a:rPr>
              <a:t>Complementary Colors</a:t>
            </a:r>
          </a:p>
        </p:txBody>
      </p:sp>
      <p:sp>
        <p:nvSpPr>
          <p:cNvPr id="22531" name="Rectangle 3"/>
          <p:cNvSpPr>
            <a:spLocks noGrp="1" noChangeArrowheads="1"/>
          </p:cNvSpPr>
          <p:nvPr>
            <p:ph type="body" idx="1"/>
          </p:nvPr>
        </p:nvSpPr>
        <p:spPr>
          <a:xfrm>
            <a:off x="457200" y="1371600"/>
            <a:ext cx="4648200" cy="5105400"/>
          </a:xfrm>
        </p:spPr>
        <p:txBody>
          <a:bodyPr>
            <a:normAutofit/>
          </a:bodyPr>
          <a:lstStyle/>
          <a:p>
            <a:pPr eaLnBrk="1" hangingPunct="1">
              <a:lnSpc>
                <a:spcPct val="90000"/>
              </a:lnSpc>
              <a:spcBef>
                <a:spcPct val="75000"/>
              </a:spcBef>
            </a:pPr>
            <a:r>
              <a:rPr lang="en-US" sz="2400" dirty="0">
                <a:latin typeface="Helvetica" charset="0"/>
                <a:ea typeface="ＭＳ Ｐゴシック" charset="0"/>
                <a:cs typeface="ＭＳ Ｐゴシック" charset="0"/>
              </a:rPr>
              <a:t>Any two colors whose light together produces white are called </a:t>
            </a:r>
            <a:r>
              <a:rPr lang="en-US" sz="2400" b="0" i="1" dirty="0">
                <a:solidFill>
                  <a:srgbClr val="CC0000"/>
                </a:solidFill>
                <a:latin typeface="Helvetica" charset="0"/>
                <a:ea typeface="ＭＳ Ｐゴシック" charset="0"/>
                <a:cs typeface="ＭＳ Ｐゴシック" charset="0"/>
              </a:rPr>
              <a:t>complementary colors</a:t>
            </a:r>
            <a:r>
              <a:rPr lang="en-US" sz="2400" dirty="0">
                <a:latin typeface="Arial" charset="0"/>
                <a:ea typeface="ＭＳ Ｐゴシック" charset="0"/>
                <a:cs typeface="ＭＳ Ｐゴシック" charset="0"/>
              </a:rPr>
              <a:t>. </a:t>
            </a:r>
          </a:p>
          <a:p>
            <a:pPr eaLnBrk="1" hangingPunct="1">
              <a:lnSpc>
                <a:spcPct val="90000"/>
              </a:lnSpc>
              <a:spcBef>
                <a:spcPct val="75000"/>
              </a:spcBef>
            </a:pPr>
            <a:r>
              <a:rPr lang="en-US" sz="2400" dirty="0">
                <a:latin typeface="Arial" charset="0"/>
                <a:ea typeface="ＭＳ Ｐゴシック" charset="0"/>
                <a:cs typeface="ＭＳ Ｐゴシック" charset="0"/>
              </a:rPr>
              <a:t>Complementary colors in an image are </a:t>
            </a:r>
            <a:r>
              <a:rPr lang="en-US" sz="2400" b="0" i="1" dirty="0">
                <a:solidFill>
                  <a:srgbClr val="CC0000"/>
                </a:solidFill>
                <a:latin typeface="Arial" charset="0"/>
                <a:ea typeface="ＭＳ Ｐゴシック" charset="0"/>
                <a:cs typeface="ＭＳ Ｐゴシック" charset="0"/>
              </a:rPr>
              <a:t>pleasing to the eye</a:t>
            </a:r>
            <a:r>
              <a:rPr lang="en-US" sz="2400" dirty="0">
                <a:latin typeface="Arial" charset="0"/>
                <a:ea typeface="ＭＳ Ｐゴシック" charset="0"/>
                <a:cs typeface="ＭＳ Ｐゴシック" charset="0"/>
              </a:rPr>
              <a:t>. The colors seem to belong together.</a:t>
            </a:r>
          </a:p>
          <a:p>
            <a:pPr eaLnBrk="1" hangingPunct="1">
              <a:lnSpc>
                <a:spcPct val="90000"/>
              </a:lnSpc>
              <a:spcBef>
                <a:spcPct val="75000"/>
              </a:spcBef>
            </a:pPr>
            <a:r>
              <a:rPr lang="en-US" sz="2400" dirty="0">
                <a:latin typeface="Arial" charset="0"/>
                <a:ea typeface="ＭＳ Ｐゴシック" charset="0"/>
                <a:cs typeface="ＭＳ Ｐゴシック" charset="0"/>
              </a:rPr>
              <a:t>The most effective use of complements is to </a:t>
            </a:r>
            <a:r>
              <a:rPr lang="en-US" sz="2400" b="0" i="1" dirty="0">
                <a:solidFill>
                  <a:srgbClr val="CC0000"/>
                </a:solidFill>
                <a:latin typeface="Arial" charset="0"/>
                <a:ea typeface="ＭＳ Ｐゴシック" charset="0"/>
                <a:cs typeface="ＭＳ Ｐゴシック" charset="0"/>
              </a:rPr>
              <a:t>let one of them dominate</a:t>
            </a:r>
            <a:r>
              <a:rPr lang="en-US" sz="2400" dirty="0">
                <a:latin typeface="Arial" charset="0"/>
                <a:ea typeface="ＭＳ Ｐゴシック" charset="0"/>
                <a:cs typeface="ＭＳ Ｐゴシック" charset="0"/>
              </a:rPr>
              <a:t> by giving it a bigger area or a fuller saturation, while using the other as an accent. </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3144838" cy="288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419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604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b="0" smtClean="0">
                <a:ea typeface="ＭＳ Ｐゴシック" pitchFamily="-106" charset="-128"/>
              </a:rPr>
              <a:t>Complementary Colors</a:t>
            </a:r>
          </a:p>
        </p:txBody>
      </p:sp>
      <p:sp>
        <p:nvSpPr>
          <p:cNvPr id="23555" name="Rectangle 19"/>
          <p:cNvSpPr>
            <a:spLocks noGrp="1" noChangeArrowheads="1"/>
          </p:cNvSpPr>
          <p:nvPr>
            <p:ph type="body" sz="half" idx="1"/>
          </p:nvPr>
        </p:nvSpPr>
        <p:spPr>
          <a:xfrm>
            <a:off x="381000" y="838200"/>
            <a:ext cx="7620000" cy="5410200"/>
          </a:xfrm>
          <a:noFill/>
        </p:spPr>
        <p:txBody>
          <a:bodyPr>
            <a:normAutofit lnSpcReduction="10000"/>
          </a:bodyPr>
          <a:lstStyle/>
          <a:p>
            <a:pPr marL="225425" indent="-225425" eaLnBrk="1" hangingPunct="1">
              <a:lnSpc>
                <a:spcPct val="80000"/>
              </a:lnSpc>
              <a:spcBef>
                <a:spcPct val="45000"/>
              </a:spcBef>
            </a:pPr>
            <a:r>
              <a:rPr lang="en-US" sz="2800">
                <a:latin typeface="Arial" charset="0"/>
                <a:ea typeface="ＭＳ Ｐゴシック" charset="0"/>
                <a:cs typeface="ＭＳ Ｐゴシック" charset="0"/>
              </a:rPr>
              <a:t>Complementary colors lie </a:t>
            </a:r>
            <a:r>
              <a:rPr lang="en-US" sz="2800" b="0" i="1">
                <a:solidFill>
                  <a:srgbClr val="CC0000"/>
                </a:solidFill>
                <a:latin typeface="Arial" charset="0"/>
                <a:ea typeface="ＭＳ Ｐゴシック" charset="0"/>
                <a:cs typeface="ＭＳ Ｐゴシック" charset="0"/>
              </a:rPr>
              <a:t>opposite </a:t>
            </a:r>
            <a:br>
              <a:rPr lang="en-US" sz="2800" b="0" i="1">
                <a:solidFill>
                  <a:srgbClr val="CC0000"/>
                </a:solidFill>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each other on the color wheel</a:t>
            </a:r>
            <a:r>
              <a:rPr lang="en-US" sz="2800">
                <a:latin typeface="Arial" charset="0"/>
                <a:ea typeface="ＭＳ Ｐゴシック" charset="0"/>
                <a:cs typeface="ＭＳ Ｐゴシック" charset="0"/>
              </a:rPr>
              <a:t>.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They complete or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enhance each other. </a:t>
            </a:r>
          </a:p>
          <a:p>
            <a:pPr marL="225425" indent="-225425" eaLnBrk="1" hangingPunct="1">
              <a:lnSpc>
                <a:spcPct val="80000"/>
              </a:lnSpc>
              <a:spcBef>
                <a:spcPct val="45000"/>
              </a:spcBef>
            </a:pPr>
            <a:r>
              <a:rPr lang="en-US" sz="2800">
                <a:latin typeface="Arial" charset="0"/>
                <a:ea typeface="ＭＳ Ｐゴシック" charset="0"/>
                <a:cs typeface="ＭＳ Ｐゴシック" charset="0"/>
              </a:rPr>
              <a:t>When a pair of </a:t>
            </a:r>
            <a:r>
              <a:rPr lang="en-US" sz="2800" b="0" i="1">
                <a:solidFill>
                  <a:srgbClr val="CC0000"/>
                </a:solidFill>
                <a:latin typeface="Arial" charset="0"/>
                <a:ea typeface="ＭＳ Ｐゴシック" charset="0"/>
                <a:cs typeface="ＭＳ Ｐゴシック" charset="0"/>
              </a:rPr>
              <a:t>high </a:t>
            </a:r>
            <a:br>
              <a:rPr lang="en-US" sz="2800" b="0" i="1">
                <a:solidFill>
                  <a:srgbClr val="CC0000"/>
                </a:solidFill>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intensity complements</a:t>
            </a:r>
            <a:r>
              <a:rPr lang="en-US" sz="2800">
                <a:latin typeface="Arial" charset="0"/>
                <a:ea typeface="ＭＳ Ｐゴシック" charset="0"/>
                <a:cs typeface="ＭＳ Ｐゴシック" charset="0"/>
              </a:rPr>
              <a:t>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are </a:t>
            </a:r>
            <a:r>
              <a:rPr lang="en-US" sz="2800" b="0" i="1">
                <a:solidFill>
                  <a:srgbClr val="CC0000"/>
                </a:solidFill>
                <a:latin typeface="Arial" charset="0"/>
                <a:ea typeface="ＭＳ Ｐゴシック" charset="0"/>
                <a:cs typeface="ＭＳ Ｐゴシック" charset="0"/>
              </a:rPr>
              <a:t>placed side </a:t>
            </a:r>
            <a:br>
              <a:rPr lang="en-US" sz="2800" b="0" i="1">
                <a:solidFill>
                  <a:srgbClr val="CC0000"/>
                </a:solidFill>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by side</a:t>
            </a:r>
            <a:r>
              <a:rPr lang="en-US" sz="2800">
                <a:latin typeface="Arial" charset="0"/>
                <a:ea typeface="ＭＳ Ｐゴシック" charset="0"/>
                <a:cs typeface="ＭＳ Ｐゴシック" charset="0"/>
              </a:rPr>
              <a:t>, they seem to </a:t>
            </a:r>
            <a:br>
              <a:rPr lang="en-US" sz="2800">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vibrate</a:t>
            </a:r>
            <a:r>
              <a:rPr lang="en-US" sz="2800">
                <a:latin typeface="Arial" charset="0"/>
                <a:ea typeface="ＭＳ Ｐゴシック" charset="0"/>
                <a:cs typeface="ＭＳ Ｐゴシック" charset="0"/>
              </a:rPr>
              <a:t> and draw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attention to the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element. </a:t>
            </a:r>
          </a:p>
          <a:p>
            <a:pPr marL="225425" indent="-225425" eaLnBrk="1" hangingPunct="1">
              <a:lnSpc>
                <a:spcPct val="80000"/>
              </a:lnSpc>
              <a:spcBef>
                <a:spcPct val="45000"/>
              </a:spcBef>
            </a:pPr>
            <a:r>
              <a:rPr lang="en-US" sz="2800">
                <a:latin typeface="Arial" charset="0"/>
                <a:ea typeface="ＭＳ Ｐゴシック" charset="0"/>
                <a:cs typeface="ＭＳ Ｐゴシック" charset="0"/>
              </a:rPr>
              <a:t>If the hues are of </a:t>
            </a:r>
            <a:br>
              <a:rPr lang="en-US" sz="2800">
                <a:latin typeface="Arial" charset="0"/>
                <a:ea typeface="ＭＳ Ｐゴシック" charset="0"/>
                <a:cs typeface="ＭＳ Ｐゴシック" charset="0"/>
              </a:rPr>
            </a:br>
            <a:r>
              <a:rPr lang="en-US" sz="2800" b="0" i="1">
                <a:solidFill>
                  <a:srgbClr val="CC0000"/>
                </a:solidFill>
                <a:latin typeface="Arial" charset="0"/>
                <a:ea typeface="ＭＳ Ｐゴシック" charset="0"/>
                <a:cs typeface="ＭＳ Ｐゴシック" charset="0"/>
              </a:rPr>
              <a:t>low-intensity</a:t>
            </a:r>
            <a:r>
              <a:rPr lang="en-US" sz="2800">
                <a:latin typeface="Arial" charset="0"/>
                <a:ea typeface="ＭＳ Ｐゴシック" charset="0"/>
                <a:cs typeface="ＭＳ Ｐゴシック" charset="0"/>
              </a:rPr>
              <a:t>,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the contrast is not </a:t>
            </a:r>
            <a:br>
              <a:rPr lang="en-US" sz="2800">
                <a:latin typeface="Arial" charset="0"/>
                <a:ea typeface="ＭＳ Ｐゴシック" charset="0"/>
                <a:cs typeface="ＭＳ Ｐゴシック" charset="0"/>
              </a:rPr>
            </a:br>
            <a:r>
              <a:rPr lang="en-US" sz="2800">
                <a:latin typeface="Arial" charset="0"/>
                <a:ea typeface="ＭＳ Ｐゴシック" charset="0"/>
                <a:cs typeface="ＭＳ Ｐゴシック" charset="0"/>
              </a:rPr>
              <a:t>too harsh. </a:t>
            </a:r>
          </a:p>
        </p:txBody>
      </p:sp>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1190625"/>
            <a:ext cx="33686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557" name="Picture 9" descr="http://2.bp.blogspot.com/_tTCv0QHeu9A/SqwaMCo7IHI/AAAAAAAAAso/3seblQVi2lY/s400/6.+ComplementaryColor+Scheme.jpg"/>
          <p:cNvPicPr>
            <a:picLocks noChangeAspect="1" noChangeArrowheads="1"/>
          </p:cNvPicPr>
          <p:nvPr/>
        </p:nvPicPr>
        <p:blipFill>
          <a:blip r:embed="rId4">
            <a:extLst>
              <a:ext uri="{28A0092B-C50C-407E-A947-70E740481C1C}">
                <a14:useLocalDpi xmlns:a14="http://schemas.microsoft.com/office/drawing/2010/main" val="0"/>
              </a:ext>
            </a:extLst>
          </a:blip>
          <a:srcRect l="3291" t="5405" r="2959" b="18919"/>
          <a:stretch>
            <a:fillRect/>
          </a:stretch>
        </p:blipFill>
        <p:spPr bwMode="auto">
          <a:xfrm>
            <a:off x="5418138" y="4724400"/>
            <a:ext cx="35718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810000"/>
            <a:ext cx="2054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78277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TotalTime>
  <Words>2203</Words>
  <Application>Microsoft Macintosh PowerPoint</Application>
  <PresentationFormat>On-screen Show (4:3)</PresentationFormat>
  <Paragraphs>251</Paragraphs>
  <Slides>49</Slides>
  <Notes>18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Vapor Trail</vt:lpstr>
      <vt:lpstr>Color</vt:lpstr>
      <vt:lpstr>Color as a Design Element</vt:lpstr>
      <vt:lpstr>I. Color Sets</vt:lpstr>
      <vt:lpstr>Color Harmony</vt:lpstr>
      <vt:lpstr>Color Themes</vt:lpstr>
      <vt:lpstr>Color Schemes</vt:lpstr>
      <vt:lpstr>Complementary Colors</vt:lpstr>
      <vt:lpstr>Complementary Colors</vt:lpstr>
      <vt:lpstr>Complementary Colors</vt:lpstr>
      <vt:lpstr>Complementary Colors</vt:lpstr>
      <vt:lpstr>Monochromatic Colors</vt:lpstr>
      <vt:lpstr>Monochromatic Schemes</vt:lpstr>
      <vt:lpstr>Monochromatic Schemes</vt:lpstr>
      <vt:lpstr>Neutral colors </vt:lpstr>
      <vt:lpstr>Analogous Colors</vt:lpstr>
      <vt:lpstr>Analogous Colors</vt:lpstr>
      <vt:lpstr>Analogous Colors</vt:lpstr>
      <vt:lpstr>Analogous Colors</vt:lpstr>
      <vt:lpstr>Split-Analogous </vt:lpstr>
      <vt:lpstr>Intensity</vt:lpstr>
      <vt:lpstr>Triads</vt:lpstr>
      <vt:lpstr>Triad - Primary Colors</vt:lpstr>
      <vt:lpstr>Triad - Secondary</vt:lpstr>
      <vt:lpstr>Intermediate Triads</vt:lpstr>
      <vt:lpstr>Split Complements</vt:lpstr>
      <vt:lpstr>Double  Complements</vt:lpstr>
      <vt:lpstr>Double Compliments</vt:lpstr>
      <vt:lpstr>II. Color Theory</vt:lpstr>
      <vt:lpstr>Color Theory</vt:lpstr>
      <vt:lpstr>The Three Properties of Color</vt:lpstr>
      <vt:lpstr>Tints and Shades</vt:lpstr>
      <vt:lpstr>Tones</vt:lpstr>
      <vt:lpstr>III. Color Models</vt:lpstr>
      <vt:lpstr>What is a Color Model?</vt:lpstr>
      <vt:lpstr>Additive Color Models</vt:lpstr>
      <vt:lpstr>Subtractive Color Models</vt:lpstr>
      <vt:lpstr>RGB</vt:lpstr>
      <vt:lpstr>CMYK</vt:lpstr>
      <vt:lpstr>Color on Monitors</vt:lpstr>
      <vt:lpstr>Color in Printing</vt:lpstr>
      <vt:lpstr>Color Matching</vt:lpstr>
      <vt:lpstr>IV. Color Representation Systems</vt:lpstr>
      <vt:lpstr>Color Representation Systems</vt:lpstr>
      <vt:lpstr>HSL vs RGB</vt:lpstr>
      <vt:lpstr>Color Notation Systems</vt:lpstr>
      <vt:lpstr>A Color Picker that supports Many Color notation Systems</vt:lpstr>
      <vt:lpstr>How to Count in Hex</vt:lpstr>
      <vt:lpstr>How RGB Notation Works</vt:lpstr>
      <vt:lpstr>Which Color Representation System Should I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Benjamin Smith</dc:creator>
  <cp:lastModifiedBy>Emily K Scales</cp:lastModifiedBy>
  <cp:revision>112</cp:revision>
  <dcterms:created xsi:type="dcterms:W3CDTF">2015-09-01T22:11:23Z</dcterms:created>
  <dcterms:modified xsi:type="dcterms:W3CDTF">2016-08-23T01:07:17Z</dcterms:modified>
</cp:coreProperties>
</file>