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6858000" cy="9144000"/>
  <p:embeddedFontLst>
    <p:embeddedFont>
      <p:font typeface="Raleway"/>
      <p:regular r:id="rId50"/>
      <p:bold r:id="rId51"/>
      <p:italic r:id="rId52"/>
      <p:boldItalic r:id="rId53"/>
    </p:embeddedFont>
    <p:embeddedFont>
      <p:font typeface="Poppins Medium"/>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gp/B2XsjXPHQOdXzrSKilNHu2/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7.xml"/><Relationship Id="rId55" Type="http://schemas.openxmlformats.org/officeDocument/2006/relationships/font" Target="fonts/PoppinsMedium-bold.fntdata"/><Relationship Id="rId10" Type="http://schemas.openxmlformats.org/officeDocument/2006/relationships/slide" Target="slides/slide6.xml"/><Relationship Id="rId54" Type="http://schemas.openxmlformats.org/officeDocument/2006/relationships/font" Target="fonts/PoppinsMedium-regular.fntdata"/><Relationship Id="rId13" Type="http://schemas.openxmlformats.org/officeDocument/2006/relationships/slide" Target="slides/slide9.xml"/><Relationship Id="rId57" Type="http://schemas.openxmlformats.org/officeDocument/2006/relationships/font" Target="fonts/PoppinsMedium-boldItalic.fntdata"/><Relationship Id="rId12" Type="http://schemas.openxmlformats.org/officeDocument/2006/relationships/slide" Target="slides/slide8.xml"/><Relationship Id="rId56" Type="http://schemas.openxmlformats.org/officeDocument/2006/relationships/font" Target="fonts/PoppinsMedium-italic.fntdata"/><Relationship Id="rId15" Type="http://schemas.openxmlformats.org/officeDocument/2006/relationships/slide" Target="slides/slide11.xml"/><Relationship Id="rId14" Type="http://schemas.openxmlformats.org/officeDocument/2006/relationships/slide" Target="slides/slide10.xml"/><Relationship Id="rId58"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CODEC - a device or program that compresses data to enable faster transmission and decompresses received data.</a:t>
            </a:r>
            <a:endParaRPr/>
          </a:p>
        </p:txBody>
      </p:sp>
      <p:sp>
        <p:nvSpPr>
          <p:cNvPr id="459" name="Google Shape;45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jp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5" name="Shape 15"/>
        <p:cNvGrpSpPr/>
        <p:nvPr/>
      </p:nvGrpSpPr>
      <p:grpSpPr>
        <a:xfrm>
          <a:off x="0" y="0"/>
          <a:ext cx="0" cy="0"/>
          <a:chOff x="0" y="0"/>
          <a:chExt cx="0" cy="0"/>
        </a:xfrm>
      </p:grpSpPr>
      <p:sp>
        <p:nvSpPr>
          <p:cNvPr id="16" name="Google Shape;16;p47"/>
          <p:cNvSpPr/>
          <p:nvPr/>
        </p:nvSpPr>
        <p:spPr>
          <a:xfrm>
            <a:off x="-1" y="0"/>
            <a:ext cx="12192000" cy="4549705"/>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7" name="Google Shape;17;p47"/>
          <p:cNvPicPr preferRelativeResize="0"/>
          <p:nvPr/>
        </p:nvPicPr>
        <p:blipFill rotWithShape="1">
          <a:blip r:embed="rId2">
            <a:alphaModFix/>
          </a:blip>
          <a:srcRect b="0" l="0" r="0" t="0"/>
          <a:stretch/>
        </p:blipFill>
        <p:spPr>
          <a:xfrm>
            <a:off x="9731926" y="4891586"/>
            <a:ext cx="709932" cy="692184"/>
          </a:xfrm>
          <a:prstGeom prst="rect">
            <a:avLst/>
          </a:prstGeom>
          <a:noFill/>
          <a:ln>
            <a:noFill/>
          </a:ln>
        </p:spPr>
      </p:pic>
      <p:pic>
        <p:nvPicPr>
          <p:cNvPr descr="A picture containing text, clipart, vector graphics&#10;&#10;Description automatically generated" id="18" name="Google Shape;18;p47"/>
          <p:cNvPicPr preferRelativeResize="0"/>
          <p:nvPr/>
        </p:nvPicPr>
        <p:blipFill rotWithShape="1">
          <a:blip r:embed="rId3">
            <a:alphaModFix/>
          </a:blip>
          <a:srcRect b="0" l="0" r="0" t="0"/>
          <a:stretch/>
        </p:blipFill>
        <p:spPr>
          <a:xfrm>
            <a:off x="8725783" y="4876849"/>
            <a:ext cx="715616" cy="698396"/>
          </a:xfrm>
          <a:prstGeom prst="rect">
            <a:avLst/>
          </a:prstGeom>
          <a:noFill/>
          <a:ln>
            <a:noFill/>
          </a:ln>
        </p:spPr>
      </p:pic>
      <p:sp>
        <p:nvSpPr>
          <p:cNvPr id="19" name="Google Shape;19;p47"/>
          <p:cNvSpPr txBox="1"/>
          <p:nvPr>
            <p:ph type="ctrTitle"/>
          </p:nvPr>
        </p:nvSpPr>
        <p:spPr>
          <a:xfrm>
            <a:off x="185167" y="4686229"/>
            <a:ext cx="8297414" cy="125826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800"/>
              <a:buFont typeface="Poppins Medium"/>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7"/>
          <p:cNvSpPr txBox="1"/>
          <p:nvPr>
            <p:ph idx="1" type="subTitle"/>
          </p:nvPr>
        </p:nvSpPr>
        <p:spPr>
          <a:xfrm>
            <a:off x="165860" y="6012757"/>
            <a:ext cx="8297411" cy="485020"/>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Icon&#10;&#10;Description automatically generated" id="21" name="Google Shape;21;p47"/>
          <p:cNvPicPr preferRelativeResize="0"/>
          <p:nvPr/>
        </p:nvPicPr>
        <p:blipFill rotWithShape="1">
          <a:blip r:embed="rId4">
            <a:alphaModFix/>
          </a:blip>
          <a:srcRect b="0" l="0" r="0" t="0"/>
          <a:stretch/>
        </p:blipFill>
        <p:spPr>
          <a:xfrm>
            <a:off x="127241" y="6038268"/>
            <a:ext cx="696980" cy="696980"/>
          </a:xfrm>
          <a:prstGeom prst="rect">
            <a:avLst/>
          </a:prstGeom>
          <a:noFill/>
          <a:ln>
            <a:noFill/>
          </a:ln>
        </p:spPr>
      </p:pic>
      <p:sp>
        <p:nvSpPr>
          <p:cNvPr id="22" name="Google Shape;22;p47"/>
          <p:cNvSpPr txBox="1"/>
          <p:nvPr/>
        </p:nvSpPr>
        <p:spPr>
          <a:xfrm>
            <a:off x="8706364" y="5627349"/>
            <a:ext cx="316178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Poppins Medium"/>
                <a:ea typeface="Poppins Medium"/>
                <a:cs typeface="Poppins Medium"/>
                <a:sym typeface="Poppins Medium"/>
              </a:rPr>
              <a:t>ADOBE VIDEO DESIGN</a:t>
            </a:r>
            <a:endParaRPr/>
          </a:p>
          <a:p>
            <a:pPr indent="0" lvl="0" marL="0" marR="0" rtl="0" algn="l">
              <a:spcBef>
                <a:spcPts val="0"/>
              </a:spcBef>
              <a:spcAft>
                <a:spcPts val="0"/>
              </a:spcAft>
              <a:buNone/>
            </a:pPr>
            <a:r>
              <a:rPr b="0" i="0" lang="en-US" sz="2000">
                <a:solidFill>
                  <a:schemeClr val="dk1"/>
                </a:solidFill>
                <a:latin typeface="Poppins Medium"/>
                <a:ea typeface="Poppins Medium"/>
                <a:cs typeface="Poppins Medium"/>
                <a:sym typeface="Poppins Medium"/>
              </a:rPr>
              <a:t>Abode Classes</a:t>
            </a:r>
            <a:endParaRPr/>
          </a:p>
          <a:p>
            <a:pPr indent="0" lvl="0" marL="0" marR="0" rtl="0" algn="l">
              <a:spcBef>
                <a:spcPts val="0"/>
              </a:spcBef>
              <a:spcAft>
                <a:spcPts val="0"/>
              </a:spcAft>
              <a:buNone/>
            </a:pPr>
            <a:r>
              <a:rPr b="0" i="0" lang="en-US" sz="2000">
                <a:solidFill>
                  <a:schemeClr val="dk1"/>
                </a:solidFill>
                <a:latin typeface="Poppins Medium"/>
                <a:ea typeface="Poppins Medium"/>
                <a:cs typeface="Poppins Medium"/>
                <a:sym typeface="Poppins Medium"/>
              </a:rPr>
              <a:t>Wake County Public Schools</a:t>
            </a:r>
            <a:endParaRPr/>
          </a:p>
        </p:txBody>
      </p:sp>
      <p:cxnSp>
        <p:nvCxnSpPr>
          <p:cNvPr id="23" name="Google Shape;23;p47"/>
          <p:cNvCxnSpPr/>
          <p:nvPr/>
        </p:nvCxnSpPr>
        <p:spPr>
          <a:xfrm>
            <a:off x="8501890" y="4686230"/>
            <a:ext cx="0" cy="1896492"/>
          </a:xfrm>
          <a:prstGeom prst="straightConnector1">
            <a:avLst/>
          </a:prstGeom>
          <a:noFill/>
          <a:ln cap="flat" cmpd="sng" w="28575">
            <a:solidFill>
              <a:srgbClr val="7E0000"/>
            </a:solidFill>
            <a:prstDash val="solid"/>
            <a:miter lim="800000"/>
            <a:headEnd len="sm" w="sm" type="none"/>
            <a:tailEnd len="sm" w="sm" type="none"/>
          </a:ln>
        </p:spPr>
      </p:cxnSp>
      <p:pic>
        <p:nvPicPr>
          <p:cNvPr descr="Background pattern&#10;&#10;Description automatically generated" id="24" name="Google Shape;24;p47"/>
          <p:cNvPicPr preferRelativeResize="0"/>
          <p:nvPr/>
        </p:nvPicPr>
        <p:blipFill rotWithShape="1">
          <a:blip r:embed="rId5">
            <a:alphaModFix/>
          </a:blip>
          <a:srcRect b="0" l="0" r="0" t="0"/>
          <a:stretch/>
        </p:blipFill>
        <p:spPr>
          <a:xfrm>
            <a:off x="-323849" y="-1251554"/>
            <a:ext cx="12719544" cy="76062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1" name="Shape 61"/>
        <p:cNvGrpSpPr/>
        <p:nvPr/>
      </p:nvGrpSpPr>
      <p:grpSpPr>
        <a:xfrm>
          <a:off x="0" y="0"/>
          <a:ext cx="0" cy="0"/>
          <a:chOff x="0" y="0"/>
          <a:chExt cx="0" cy="0"/>
        </a:xfrm>
      </p:grpSpPr>
      <p:sp>
        <p:nvSpPr>
          <p:cNvPr id="62" name="Google Shape;62;p56"/>
          <p:cNvSpPr/>
          <p:nvPr/>
        </p:nvSpPr>
        <p:spPr>
          <a:xfrm>
            <a:off x="-1" y="0"/>
            <a:ext cx="12192000" cy="4549705"/>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ackground pattern&#10;&#10;Description automatically generated" id="63" name="Google Shape;63;p56"/>
          <p:cNvPicPr preferRelativeResize="0"/>
          <p:nvPr/>
        </p:nvPicPr>
        <p:blipFill rotWithShape="1">
          <a:blip r:embed="rId2">
            <a:alphaModFix/>
          </a:blip>
          <a:srcRect b="0" l="0" r="0" t="0"/>
          <a:stretch/>
        </p:blipFill>
        <p:spPr>
          <a:xfrm>
            <a:off x="-323849" y="-1251554"/>
            <a:ext cx="12719544" cy="7606287"/>
          </a:xfrm>
          <a:prstGeom prst="rect">
            <a:avLst/>
          </a:prstGeom>
          <a:noFill/>
          <a:ln>
            <a:noFill/>
          </a:ln>
        </p:spPr>
      </p:pic>
      <p:sp>
        <p:nvSpPr>
          <p:cNvPr id="64" name="Google Shape;64;p56"/>
          <p:cNvSpPr txBox="1"/>
          <p:nvPr>
            <p:ph type="ctrTitle"/>
          </p:nvPr>
        </p:nvSpPr>
        <p:spPr>
          <a:xfrm>
            <a:off x="185167" y="4686230"/>
            <a:ext cx="8297414" cy="94112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800"/>
              <a:buFont typeface="Poppins Medium"/>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56"/>
          <p:cNvSpPr txBox="1"/>
          <p:nvPr>
            <p:ph idx="1" type="subTitle"/>
          </p:nvPr>
        </p:nvSpPr>
        <p:spPr>
          <a:xfrm>
            <a:off x="862835" y="5627349"/>
            <a:ext cx="7600436" cy="870428"/>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text, sign&#10;&#10;Description automatically generated" id="66" name="Google Shape;66;p56"/>
          <p:cNvPicPr preferRelativeResize="0"/>
          <p:nvPr/>
        </p:nvPicPr>
        <p:blipFill rotWithShape="1">
          <a:blip r:embed="rId3">
            <a:alphaModFix/>
          </a:blip>
          <a:srcRect b="0" l="0" r="0" t="0"/>
          <a:stretch/>
        </p:blipFill>
        <p:spPr>
          <a:xfrm>
            <a:off x="8667750" y="4840795"/>
            <a:ext cx="789178" cy="789178"/>
          </a:xfrm>
          <a:prstGeom prst="rect">
            <a:avLst/>
          </a:prstGeom>
          <a:noFill/>
          <a:ln>
            <a:noFill/>
          </a:ln>
        </p:spPr>
      </p:pic>
      <p:pic>
        <p:nvPicPr>
          <p:cNvPr descr="Logo&#10;&#10;Description automatically generated" id="67" name="Google Shape;67;p56"/>
          <p:cNvPicPr preferRelativeResize="0"/>
          <p:nvPr/>
        </p:nvPicPr>
        <p:blipFill rotWithShape="1">
          <a:blip r:embed="rId4">
            <a:alphaModFix/>
          </a:blip>
          <a:srcRect b="0" l="0" r="0" t="0"/>
          <a:stretch/>
        </p:blipFill>
        <p:spPr>
          <a:xfrm>
            <a:off x="10709152" y="4895524"/>
            <a:ext cx="696980" cy="679721"/>
          </a:xfrm>
          <a:prstGeom prst="rect">
            <a:avLst/>
          </a:prstGeom>
          <a:noFill/>
          <a:ln>
            <a:noFill/>
          </a:ln>
        </p:spPr>
      </p:pic>
      <p:pic>
        <p:nvPicPr>
          <p:cNvPr descr="A picture containing text, sign&#10;&#10;Description automatically generated" id="68" name="Google Shape;68;p56"/>
          <p:cNvPicPr preferRelativeResize="0"/>
          <p:nvPr/>
        </p:nvPicPr>
        <p:blipFill rotWithShape="1">
          <a:blip r:embed="rId5">
            <a:alphaModFix/>
          </a:blip>
          <a:srcRect b="0" l="0" r="0" t="0"/>
          <a:stretch/>
        </p:blipFill>
        <p:spPr>
          <a:xfrm>
            <a:off x="9700130" y="4852475"/>
            <a:ext cx="765819" cy="765819"/>
          </a:xfrm>
          <a:prstGeom prst="rect">
            <a:avLst/>
          </a:prstGeom>
          <a:noFill/>
          <a:ln>
            <a:noFill/>
          </a:ln>
        </p:spPr>
      </p:pic>
      <p:pic>
        <p:nvPicPr>
          <p:cNvPr descr="Icon&#10;&#10;Description automatically generated" id="69" name="Google Shape;69;p56"/>
          <p:cNvPicPr preferRelativeResize="0"/>
          <p:nvPr/>
        </p:nvPicPr>
        <p:blipFill rotWithShape="1">
          <a:blip r:embed="rId6">
            <a:alphaModFix/>
          </a:blip>
          <a:srcRect b="0" l="0" r="0" t="0"/>
          <a:stretch/>
        </p:blipFill>
        <p:spPr>
          <a:xfrm>
            <a:off x="127241" y="6038268"/>
            <a:ext cx="696980" cy="696980"/>
          </a:xfrm>
          <a:prstGeom prst="rect">
            <a:avLst/>
          </a:prstGeom>
          <a:noFill/>
          <a:ln>
            <a:noFill/>
          </a:ln>
        </p:spPr>
      </p:pic>
      <p:sp>
        <p:nvSpPr>
          <p:cNvPr id="70" name="Google Shape;70;p56"/>
          <p:cNvSpPr txBox="1"/>
          <p:nvPr/>
        </p:nvSpPr>
        <p:spPr>
          <a:xfrm>
            <a:off x="8706364" y="5627349"/>
            <a:ext cx="316178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a:solidFill>
                  <a:schemeClr val="dk1"/>
                </a:solidFill>
                <a:latin typeface="Poppins Medium"/>
                <a:ea typeface="Poppins Medium"/>
                <a:cs typeface="Poppins Medium"/>
                <a:sym typeface="Poppins Medium"/>
              </a:rPr>
              <a:t>ADOBE VISUAL DESIGN</a:t>
            </a:r>
            <a:endParaRPr/>
          </a:p>
          <a:p>
            <a:pPr indent="0" lvl="0" marL="0" marR="0" rtl="0" algn="l">
              <a:spcBef>
                <a:spcPts val="0"/>
              </a:spcBef>
              <a:spcAft>
                <a:spcPts val="0"/>
              </a:spcAft>
              <a:buNone/>
            </a:pPr>
            <a:r>
              <a:rPr b="0" i="0" lang="en-US" sz="2000">
                <a:solidFill>
                  <a:schemeClr val="dk1"/>
                </a:solidFill>
                <a:latin typeface="Poppins Medium"/>
                <a:ea typeface="Poppins Medium"/>
                <a:cs typeface="Poppins Medium"/>
                <a:sym typeface="Poppins Medium"/>
              </a:rPr>
              <a:t>Abode Classes</a:t>
            </a:r>
            <a:endParaRPr/>
          </a:p>
          <a:p>
            <a:pPr indent="0" lvl="0" marL="0" marR="0" rtl="0" algn="l">
              <a:spcBef>
                <a:spcPts val="0"/>
              </a:spcBef>
              <a:spcAft>
                <a:spcPts val="0"/>
              </a:spcAft>
              <a:buNone/>
            </a:pPr>
            <a:r>
              <a:rPr b="0" i="0" lang="en-US" sz="2000">
                <a:solidFill>
                  <a:schemeClr val="dk1"/>
                </a:solidFill>
                <a:latin typeface="Poppins Medium"/>
                <a:ea typeface="Poppins Medium"/>
                <a:cs typeface="Poppins Medium"/>
                <a:sym typeface="Poppins Medium"/>
              </a:rPr>
              <a:t>Wake County Public Schools</a:t>
            </a:r>
            <a:endParaRPr/>
          </a:p>
        </p:txBody>
      </p:sp>
      <p:cxnSp>
        <p:nvCxnSpPr>
          <p:cNvPr id="71" name="Google Shape;71;p56"/>
          <p:cNvCxnSpPr/>
          <p:nvPr/>
        </p:nvCxnSpPr>
        <p:spPr>
          <a:xfrm>
            <a:off x="8501890" y="4686230"/>
            <a:ext cx="0" cy="1896492"/>
          </a:xfrm>
          <a:prstGeom prst="straightConnector1">
            <a:avLst/>
          </a:prstGeom>
          <a:noFill/>
          <a:ln cap="flat" cmpd="sng" w="28575">
            <a:solidFill>
              <a:srgbClr val="7E0000"/>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2" name="Shape 72"/>
        <p:cNvGrpSpPr/>
        <p:nvPr/>
      </p:nvGrpSpPr>
      <p:grpSpPr>
        <a:xfrm>
          <a:off x="0" y="0"/>
          <a:ext cx="0" cy="0"/>
          <a:chOff x="0" y="0"/>
          <a:chExt cx="0" cy="0"/>
        </a:xfrm>
      </p:grpSpPr>
      <p:pic>
        <p:nvPicPr>
          <p:cNvPr descr="Logo&#10;&#10;Description automatically generated" id="73" name="Google Shape;73;p57"/>
          <p:cNvPicPr preferRelativeResize="0"/>
          <p:nvPr/>
        </p:nvPicPr>
        <p:blipFill rotWithShape="1">
          <a:blip r:embed="rId2">
            <a:alphaModFix/>
          </a:blip>
          <a:srcRect b="0" l="0" r="0" t="0"/>
          <a:stretch/>
        </p:blipFill>
        <p:spPr>
          <a:xfrm>
            <a:off x="8725783" y="4876849"/>
            <a:ext cx="716304" cy="698396"/>
          </a:xfrm>
          <a:prstGeom prst="rect">
            <a:avLst/>
          </a:prstGeom>
          <a:noFill/>
          <a:ln>
            <a:noFill/>
          </a:ln>
        </p:spPr>
      </p:pic>
      <p:sp>
        <p:nvSpPr>
          <p:cNvPr id="74" name="Google Shape;74;p57"/>
          <p:cNvSpPr/>
          <p:nvPr/>
        </p:nvSpPr>
        <p:spPr>
          <a:xfrm>
            <a:off x="-1" y="0"/>
            <a:ext cx="12192000" cy="4549705"/>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57"/>
          <p:cNvSpPr txBox="1"/>
          <p:nvPr>
            <p:ph type="ctrTitle"/>
          </p:nvPr>
        </p:nvSpPr>
        <p:spPr>
          <a:xfrm>
            <a:off x="185167" y="4686229"/>
            <a:ext cx="8297414" cy="125826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800"/>
              <a:buFont typeface="Poppins Medium"/>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7"/>
          <p:cNvSpPr txBox="1"/>
          <p:nvPr>
            <p:ph idx="1" type="subTitle"/>
          </p:nvPr>
        </p:nvSpPr>
        <p:spPr>
          <a:xfrm>
            <a:off x="165860" y="6012757"/>
            <a:ext cx="8297411" cy="485020"/>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Icon&#10;&#10;Description automatically generated" id="77" name="Google Shape;77;p57"/>
          <p:cNvPicPr preferRelativeResize="0"/>
          <p:nvPr/>
        </p:nvPicPr>
        <p:blipFill rotWithShape="1">
          <a:blip r:embed="rId3">
            <a:alphaModFix/>
          </a:blip>
          <a:srcRect b="0" l="0" r="0" t="0"/>
          <a:stretch/>
        </p:blipFill>
        <p:spPr>
          <a:xfrm>
            <a:off x="127241" y="6038268"/>
            <a:ext cx="696980" cy="696980"/>
          </a:xfrm>
          <a:prstGeom prst="rect">
            <a:avLst/>
          </a:prstGeom>
          <a:noFill/>
          <a:ln>
            <a:noFill/>
          </a:ln>
        </p:spPr>
      </p:pic>
      <p:sp>
        <p:nvSpPr>
          <p:cNvPr id="78" name="Google Shape;78;p57"/>
          <p:cNvSpPr txBox="1"/>
          <p:nvPr/>
        </p:nvSpPr>
        <p:spPr>
          <a:xfrm>
            <a:off x="8706364" y="5627349"/>
            <a:ext cx="316178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a:solidFill>
                  <a:schemeClr val="dk1"/>
                </a:solidFill>
                <a:latin typeface="Poppins Medium"/>
                <a:ea typeface="Poppins Medium"/>
                <a:cs typeface="Poppins Medium"/>
                <a:sym typeface="Poppins Medium"/>
              </a:rPr>
              <a:t>ADOBE DIGITAL DESIGN</a:t>
            </a:r>
            <a:endParaRPr/>
          </a:p>
          <a:p>
            <a:pPr indent="0" lvl="0" marL="0" marR="0" rtl="0" algn="l">
              <a:spcBef>
                <a:spcPts val="0"/>
              </a:spcBef>
              <a:spcAft>
                <a:spcPts val="0"/>
              </a:spcAft>
              <a:buNone/>
            </a:pPr>
            <a:r>
              <a:rPr b="0" i="0" lang="en-US" sz="2000">
                <a:solidFill>
                  <a:schemeClr val="dk1"/>
                </a:solidFill>
                <a:latin typeface="Poppins Medium"/>
                <a:ea typeface="Poppins Medium"/>
                <a:cs typeface="Poppins Medium"/>
                <a:sym typeface="Poppins Medium"/>
              </a:rPr>
              <a:t>Abode Classes</a:t>
            </a:r>
            <a:endParaRPr/>
          </a:p>
          <a:p>
            <a:pPr indent="0" lvl="0" marL="0" marR="0" rtl="0" algn="l">
              <a:spcBef>
                <a:spcPts val="0"/>
              </a:spcBef>
              <a:spcAft>
                <a:spcPts val="0"/>
              </a:spcAft>
              <a:buNone/>
            </a:pPr>
            <a:r>
              <a:rPr b="0" i="0" lang="en-US" sz="2000">
                <a:solidFill>
                  <a:schemeClr val="dk1"/>
                </a:solidFill>
                <a:latin typeface="Poppins Medium"/>
                <a:ea typeface="Poppins Medium"/>
                <a:cs typeface="Poppins Medium"/>
                <a:sym typeface="Poppins Medium"/>
              </a:rPr>
              <a:t>Wake County Public Schools</a:t>
            </a:r>
            <a:endParaRPr/>
          </a:p>
        </p:txBody>
      </p:sp>
      <p:cxnSp>
        <p:nvCxnSpPr>
          <p:cNvPr id="79" name="Google Shape;79;p57"/>
          <p:cNvCxnSpPr/>
          <p:nvPr/>
        </p:nvCxnSpPr>
        <p:spPr>
          <a:xfrm>
            <a:off x="8501890" y="4686230"/>
            <a:ext cx="0" cy="1896492"/>
          </a:xfrm>
          <a:prstGeom prst="straightConnector1">
            <a:avLst/>
          </a:prstGeom>
          <a:noFill/>
          <a:ln cap="flat" cmpd="sng" w="28575">
            <a:solidFill>
              <a:srgbClr val="7E0000"/>
            </a:solidFill>
            <a:prstDash val="solid"/>
            <a:miter lim="800000"/>
            <a:headEnd len="sm" w="sm" type="none"/>
            <a:tailEnd len="sm" w="sm" type="none"/>
          </a:ln>
        </p:spPr>
      </p:cxnSp>
      <p:pic>
        <p:nvPicPr>
          <p:cNvPr descr="Background pattern&#10;&#10;Description automatically generated" id="80" name="Google Shape;80;p57"/>
          <p:cNvPicPr preferRelativeResize="0"/>
          <p:nvPr/>
        </p:nvPicPr>
        <p:blipFill rotWithShape="1">
          <a:blip r:embed="rId4">
            <a:alphaModFix/>
          </a:blip>
          <a:srcRect b="0" l="0" r="0" t="0"/>
          <a:stretch/>
        </p:blipFill>
        <p:spPr>
          <a:xfrm>
            <a:off x="-323849" y="-1251554"/>
            <a:ext cx="12719544" cy="76062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Questions">
    <p:spTree>
      <p:nvGrpSpPr>
        <p:cNvPr id="81" name="Shape 81"/>
        <p:cNvGrpSpPr/>
        <p:nvPr/>
      </p:nvGrpSpPr>
      <p:grpSpPr>
        <a:xfrm>
          <a:off x="0" y="0"/>
          <a:ext cx="0" cy="0"/>
          <a:chOff x="0" y="0"/>
          <a:chExt cx="0" cy="0"/>
        </a:xfrm>
      </p:grpSpPr>
      <p:sp>
        <p:nvSpPr>
          <p:cNvPr id="82" name="Google Shape;82;p58"/>
          <p:cNvSpPr/>
          <p:nvPr/>
        </p:nvSpPr>
        <p:spPr>
          <a:xfrm>
            <a:off x="204537" y="216568"/>
            <a:ext cx="11682663" cy="6412832"/>
          </a:xfrm>
          <a:prstGeom prst="rect">
            <a:avLst/>
          </a:prstGeom>
          <a:noFill/>
          <a:ln cap="flat" cmpd="sng" w="28575">
            <a:solidFill>
              <a:srgbClr val="7E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58"/>
          <p:cNvSpPr/>
          <p:nvPr/>
        </p:nvSpPr>
        <p:spPr>
          <a:xfrm>
            <a:off x="2103120" y="0"/>
            <a:ext cx="7178040" cy="6858000"/>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58"/>
          <p:cNvSpPr txBox="1"/>
          <p:nvPr/>
        </p:nvSpPr>
        <p:spPr>
          <a:xfrm>
            <a:off x="2910840" y="901337"/>
            <a:ext cx="569976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800">
                <a:solidFill>
                  <a:schemeClr val="dk1"/>
                </a:solidFill>
                <a:latin typeface="Poppins Medium"/>
                <a:ea typeface="Poppins Medium"/>
                <a:cs typeface="Poppins Medium"/>
                <a:sym typeface="Poppins Medium"/>
              </a:rPr>
              <a:t>QUESTIONS TO ASK BEFORE YOU BEGIN:</a:t>
            </a:r>
            <a:endParaRPr b="0" i="0" sz="4800">
              <a:solidFill>
                <a:schemeClr val="dk1"/>
              </a:solidFill>
              <a:latin typeface="Poppins Medium"/>
              <a:ea typeface="Poppins Medium"/>
              <a:cs typeface="Poppins Medium"/>
              <a:sym typeface="Poppins Medium"/>
            </a:endParaRPr>
          </a:p>
        </p:txBody>
      </p:sp>
      <p:sp>
        <p:nvSpPr>
          <p:cNvPr id="85" name="Google Shape;85;p58"/>
          <p:cNvSpPr txBox="1"/>
          <p:nvPr>
            <p:ph idx="1" type="body"/>
          </p:nvPr>
        </p:nvSpPr>
        <p:spPr>
          <a:xfrm>
            <a:off x="2555309" y="2678113"/>
            <a:ext cx="6300591" cy="3330575"/>
          </a:xfrm>
          <a:prstGeom prst="rect">
            <a:avLst/>
          </a:prstGeom>
          <a:noFill/>
          <a:ln>
            <a:noFill/>
          </a:ln>
        </p:spPr>
        <p:txBody>
          <a:bodyPr anchorCtr="0" anchor="ctr"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a:solidFill>
                  <a:schemeClr val="lt1"/>
                </a:solidFill>
              </a:defRPr>
            </a:lvl1pPr>
            <a:lvl2pPr indent="-406400" lvl="1" marL="914400" algn="l">
              <a:lnSpc>
                <a:spcPct val="90000"/>
              </a:lnSpc>
              <a:spcBef>
                <a:spcPts val="500"/>
              </a:spcBef>
              <a:spcAft>
                <a:spcPts val="0"/>
              </a:spcAft>
              <a:buClr>
                <a:schemeClr val="lt1"/>
              </a:buClr>
              <a:buSzPts val="2800"/>
              <a:buChar char="•"/>
              <a:defRPr>
                <a:solidFill>
                  <a:schemeClr val="lt1"/>
                </a:solidFill>
              </a:defRPr>
            </a:lvl2pPr>
            <a:lvl3pPr indent="-381000" lvl="2" marL="1371600" algn="l">
              <a:lnSpc>
                <a:spcPct val="90000"/>
              </a:lnSpc>
              <a:spcBef>
                <a:spcPts val="500"/>
              </a:spcBef>
              <a:spcAft>
                <a:spcPts val="0"/>
              </a:spcAft>
              <a:buClr>
                <a:schemeClr val="lt1"/>
              </a:buClr>
              <a:buSzPts val="2400"/>
              <a:buChar char="•"/>
              <a:defRPr>
                <a:solidFill>
                  <a:schemeClr val="lt1"/>
                </a:solidFill>
              </a:defRPr>
            </a:lvl3pPr>
            <a:lvl4pPr indent="-355600" lvl="3" marL="1828800" algn="l">
              <a:lnSpc>
                <a:spcPct val="90000"/>
              </a:lnSpc>
              <a:spcBef>
                <a:spcPts val="500"/>
              </a:spcBef>
              <a:spcAft>
                <a:spcPts val="0"/>
              </a:spcAft>
              <a:buClr>
                <a:schemeClr val="lt1"/>
              </a:buClr>
              <a:buSzPts val="2000"/>
              <a:buChar char="•"/>
              <a:defRPr>
                <a:solidFill>
                  <a:schemeClr val="lt1"/>
                </a:solidFill>
              </a:defRPr>
            </a:lvl4pPr>
            <a:lvl5pPr indent="-355600" lvl="4" marL="2286000" algn="l">
              <a:lnSpc>
                <a:spcPct val="90000"/>
              </a:lnSpc>
              <a:spcBef>
                <a:spcPts val="500"/>
              </a:spcBef>
              <a:spcAft>
                <a:spcPts val="0"/>
              </a:spcAft>
              <a:buClr>
                <a:schemeClr val="lt1"/>
              </a:buClr>
              <a:buSzPts val="20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 name="Shape 86"/>
        <p:cNvGrpSpPr/>
        <p:nvPr/>
      </p:nvGrpSpPr>
      <p:grpSpPr>
        <a:xfrm>
          <a:off x="0" y="0"/>
          <a:ext cx="0" cy="0"/>
          <a:chOff x="0" y="0"/>
          <a:chExt cx="0" cy="0"/>
        </a:xfrm>
      </p:grpSpPr>
      <p:sp>
        <p:nvSpPr>
          <p:cNvPr id="87" name="Google Shape;87;p59"/>
          <p:cNvSpPr/>
          <p:nvPr/>
        </p:nvSpPr>
        <p:spPr>
          <a:xfrm>
            <a:off x="204537" y="216568"/>
            <a:ext cx="11682663" cy="6412832"/>
          </a:xfrm>
          <a:prstGeom prst="rect">
            <a:avLst/>
          </a:prstGeom>
          <a:noFill/>
          <a:ln cap="flat" cmpd="sng" w="28575">
            <a:solidFill>
              <a:srgbClr val="7E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59"/>
          <p:cNvSpPr/>
          <p:nvPr/>
        </p:nvSpPr>
        <p:spPr>
          <a:xfrm>
            <a:off x="0" y="0"/>
            <a:ext cx="5005137" cy="6858000"/>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oppins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59"/>
          <p:cNvSpPr/>
          <p:nvPr>
            <p:ph idx="2" type="pic"/>
          </p:nvPr>
        </p:nvSpPr>
        <p:spPr>
          <a:xfrm>
            <a:off x="5183188" y="987425"/>
            <a:ext cx="6172200" cy="4873625"/>
          </a:xfrm>
          <a:prstGeom prst="rect">
            <a:avLst/>
          </a:prstGeom>
          <a:noFill/>
          <a:ln>
            <a:noFill/>
          </a:ln>
        </p:spPr>
      </p:sp>
      <p:sp>
        <p:nvSpPr>
          <p:cNvPr id="91" name="Google Shape;91;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60"/>
          <p:cNvSpPr/>
          <p:nvPr/>
        </p:nvSpPr>
        <p:spPr>
          <a:xfrm>
            <a:off x="0" y="483326"/>
            <a:ext cx="12239897" cy="1058091"/>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61"/>
          <p:cNvSpPr/>
          <p:nvPr/>
        </p:nvSpPr>
        <p:spPr>
          <a:xfrm>
            <a:off x="8724900" y="0"/>
            <a:ext cx="3467100" cy="6858000"/>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00" name="Shape 100"/>
        <p:cNvGrpSpPr/>
        <p:nvPr/>
      </p:nvGrpSpPr>
      <p:grpSpPr>
        <a:xfrm>
          <a:off x="0" y="0"/>
          <a:ext cx="0" cy="0"/>
          <a:chOff x="0" y="0"/>
          <a:chExt cx="0" cy="0"/>
        </a:xfrm>
      </p:grpSpPr>
      <p:sp>
        <p:nvSpPr>
          <p:cNvPr id="101" name="Google Shape;101;p62"/>
          <p:cNvSpPr/>
          <p:nvPr/>
        </p:nvSpPr>
        <p:spPr>
          <a:xfrm>
            <a:off x="204537" y="216568"/>
            <a:ext cx="11682663" cy="6412832"/>
          </a:xfrm>
          <a:prstGeom prst="rect">
            <a:avLst/>
          </a:prstGeom>
          <a:noFill/>
          <a:ln cap="flat" cmpd="sng" w="28575">
            <a:solidFill>
              <a:srgbClr val="7E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62"/>
          <p:cNvSpPr txBox="1"/>
          <p:nvPr>
            <p:ph idx="1" type="body"/>
          </p:nvPr>
        </p:nvSpPr>
        <p:spPr>
          <a:xfrm>
            <a:off x="4471987" y="875210"/>
            <a:ext cx="7245396" cy="49769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62"/>
          <p:cNvSpPr/>
          <p:nvPr/>
        </p:nvSpPr>
        <p:spPr>
          <a:xfrm>
            <a:off x="0" y="0"/>
            <a:ext cx="4402183" cy="6858000"/>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62"/>
          <p:cNvSpPr txBox="1"/>
          <p:nvPr>
            <p:ph idx="2" type="body"/>
          </p:nvPr>
        </p:nvSpPr>
        <p:spPr>
          <a:xfrm>
            <a:off x="838200" y="1201738"/>
            <a:ext cx="2936875" cy="42068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b="0" sz="4800">
                <a:solidFill>
                  <a:schemeClr val="lt1"/>
                </a:solidFill>
              </a:defRPr>
            </a:lvl1pPr>
            <a:lvl2pPr indent="-228600" lvl="1" marL="914400" algn="ctr">
              <a:lnSpc>
                <a:spcPct val="90000"/>
              </a:lnSpc>
              <a:spcBef>
                <a:spcPts val="500"/>
              </a:spcBef>
              <a:spcAft>
                <a:spcPts val="0"/>
              </a:spcAft>
              <a:buClr>
                <a:schemeClr val="dk1"/>
              </a:buClr>
              <a:buSzPts val="2800"/>
              <a:buNone/>
              <a:defRPr/>
            </a:lvl2pPr>
            <a:lvl3pPr indent="-228600" lvl="2" marL="1371600" algn="ctr">
              <a:lnSpc>
                <a:spcPct val="90000"/>
              </a:lnSpc>
              <a:spcBef>
                <a:spcPts val="500"/>
              </a:spcBef>
              <a:spcAft>
                <a:spcPts val="0"/>
              </a:spcAft>
              <a:buClr>
                <a:schemeClr val="dk1"/>
              </a:buClr>
              <a:buSzPts val="2400"/>
              <a:buNone/>
              <a:defRPr/>
            </a:lvl3pPr>
            <a:lvl4pPr indent="-228600" lvl="3" marL="1828800" algn="ctr">
              <a:lnSpc>
                <a:spcPct val="90000"/>
              </a:lnSpc>
              <a:spcBef>
                <a:spcPts val="500"/>
              </a:spcBef>
              <a:spcAft>
                <a:spcPts val="0"/>
              </a:spcAft>
              <a:buClr>
                <a:schemeClr val="dk1"/>
              </a:buClr>
              <a:buSzPts val="2000"/>
              <a:buNone/>
              <a:defRPr/>
            </a:lvl4pPr>
            <a:lvl5pPr indent="-228600" lvl="4" marL="2286000" algn="ctr">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 + Bullet Points 1">
    <p:bg>
      <p:bgPr>
        <a:solidFill>
          <a:schemeClr val="dk2"/>
        </a:solidFill>
      </p:bgPr>
    </p:bg>
    <p:spTree>
      <p:nvGrpSpPr>
        <p:cNvPr id="106" name="Shape 106"/>
        <p:cNvGrpSpPr/>
        <p:nvPr/>
      </p:nvGrpSpPr>
      <p:grpSpPr>
        <a:xfrm>
          <a:off x="0" y="0"/>
          <a:ext cx="0" cy="0"/>
          <a:chOff x="0" y="0"/>
          <a:chExt cx="0" cy="0"/>
        </a:xfrm>
      </p:grpSpPr>
      <p:sp>
        <p:nvSpPr>
          <p:cNvPr id="107" name="Google Shape;107;p63"/>
          <p:cNvSpPr txBox="1"/>
          <p:nvPr>
            <p:ph idx="1" type="body"/>
          </p:nvPr>
        </p:nvSpPr>
        <p:spPr>
          <a:xfrm>
            <a:off x="946367" y="2044367"/>
            <a:ext cx="5796800" cy="3852800"/>
          </a:xfrm>
          <a:prstGeom prst="rect">
            <a:avLst/>
          </a:prstGeom>
          <a:noFill/>
          <a:ln>
            <a:noFill/>
          </a:ln>
        </p:spPr>
        <p:txBody>
          <a:bodyPr anchorCtr="0" anchor="t" bIns="91425" lIns="91425" spcFirstLastPara="1" rIns="91425" wrap="square" tIns="91425">
            <a:noAutofit/>
          </a:bodyPr>
          <a:lstStyle>
            <a:lvl1pPr indent="-317500" lvl="0" marL="457200" algn="l">
              <a:lnSpc>
                <a:spcPct val="90000"/>
              </a:lnSpc>
              <a:spcBef>
                <a:spcPts val="0"/>
              </a:spcBef>
              <a:spcAft>
                <a:spcPts val="0"/>
              </a:spcAft>
              <a:buClr>
                <a:schemeClr val="dk2"/>
              </a:buClr>
              <a:buSzPts val="1400"/>
              <a:buChar char="●"/>
              <a:defRPr sz="1867">
                <a:solidFill>
                  <a:schemeClr val="dk2"/>
                </a:solidFill>
              </a:defRPr>
            </a:lvl1pPr>
            <a:lvl2pPr indent="-317500" lvl="1" marL="914400" algn="l">
              <a:lnSpc>
                <a:spcPct val="90000"/>
              </a:lnSpc>
              <a:spcBef>
                <a:spcPts val="2133"/>
              </a:spcBef>
              <a:spcAft>
                <a:spcPts val="0"/>
              </a:spcAft>
              <a:buClr>
                <a:schemeClr val="dk2"/>
              </a:buClr>
              <a:buSzPts val="1400"/>
              <a:buChar char="○"/>
              <a:defRPr>
                <a:solidFill>
                  <a:schemeClr val="dk2"/>
                </a:solidFill>
              </a:defRPr>
            </a:lvl2pPr>
            <a:lvl3pPr indent="-317500" lvl="2" marL="1371600" algn="l">
              <a:lnSpc>
                <a:spcPct val="90000"/>
              </a:lnSpc>
              <a:spcBef>
                <a:spcPts val="2133"/>
              </a:spcBef>
              <a:spcAft>
                <a:spcPts val="0"/>
              </a:spcAft>
              <a:buClr>
                <a:schemeClr val="dk2"/>
              </a:buClr>
              <a:buSzPts val="1400"/>
              <a:buChar char="■"/>
              <a:defRPr>
                <a:solidFill>
                  <a:schemeClr val="dk2"/>
                </a:solidFill>
              </a:defRPr>
            </a:lvl3pPr>
            <a:lvl4pPr indent="-317500" lvl="3" marL="1828800" algn="l">
              <a:lnSpc>
                <a:spcPct val="90000"/>
              </a:lnSpc>
              <a:spcBef>
                <a:spcPts val="2133"/>
              </a:spcBef>
              <a:spcAft>
                <a:spcPts val="0"/>
              </a:spcAft>
              <a:buClr>
                <a:schemeClr val="dk2"/>
              </a:buClr>
              <a:buSzPts val="1400"/>
              <a:buChar char="●"/>
              <a:defRPr>
                <a:solidFill>
                  <a:schemeClr val="dk2"/>
                </a:solidFill>
              </a:defRPr>
            </a:lvl4pPr>
            <a:lvl5pPr indent="-317500" lvl="4" marL="2286000" algn="l">
              <a:lnSpc>
                <a:spcPct val="90000"/>
              </a:lnSpc>
              <a:spcBef>
                <a:spcPts val="2133"/>
              </a:spcBef>
              <a:spcAft>
                <a:spcPts val="0"/>
              </a:spcAft>
              <a:buClr>
                <a:schemeClr val="dk2"/>
              </a:buClr>
              <a:buSzPts val="1400"/>
              <a:buChar char="○"/>
              <a:defRPr>
                <a:solidFill>
                  <a:schemeClr val="dk2"/>
                </a:solidFill>
              </a:defRPr>
            </a:lvl5pPr>
            <a:lvl6pPr indent="-317500" lvl="5" marL="2743200" algn="l">
              <a:lnSpc>
                <a:spcPct val="90000"/>
              </a:lnSpc>
              <a:spcBef>
                <a:spcPts val="2133"/>
              </a:spcBef>
              <a:spcAft>
                <a:spcPts val="0"/>
              </a:spcAft>
              <a:buClr>
                <a:schemeClr val="dk2"/>
              </a:buClr>
              <a:buSzPts val="1400"/>
              <a:buChar char="■"/>
              <a:defRPr>
                <a:solidFill>
                  <a:schemeClr val="dk2"/>
                </a:solidFill>
              </a:defRPr>
            </a:lvl6pPr>
            <a:lvl7pPr indent="-317500" lvl="6" marL="3200400" algn="l">
              <a:lnSpc>
                <a:spcPct val="90000"/>
              </a:lnSpc>
              <a:spcBef>
                <a:spcPts val="2133"/>
              </a:spcBef>
              <a:spcAft>
                <a:spcPts val="0"/>
              </a:spcAft>
              <a:buClr>
                <a:schemeClr val="dk2"/>
              </a:buClr>
              <a:buSzPts val="1400"/>
              <a:buChar char="●"/>
              <a:defRPr>
                <a:solidFill>
                  <a:schemeClr val="dk2"/>
                </a:solidFill>
              </a:defRPr>
            </a:lvl7pPr>
            <a:lvl8pPr indent="-317500" lvl="7" marL="3657600" algn="l">
              <a:lnSpc>
                <a:spcPct val="90000"/>
              </a:lnSpc>
              <a:spcBef>
                <a:spcPts val="2133"/>
              </a:spcBef>
              <a:spcAft>
                <a:spcPts val="0"/>
              </a:spcAft>
              <a:buClr>
                <a:schemeClr val="dk2"/>
              </a:buClr>
              <a:buSzPts val="1400"/>
              <a:buChar char="○"/>
              <a:defRPr>
                <a:solidFill>
                  <a:schemeClr val="dk2"/>
                </a:solidFill>
              </a:defRPr>
            </a:lvl8pPr>
            <a:lvl9pPr indent="-317500" lvl="8" marL="4114800" algn="l">
              <a:lnSpc>
                <a:spcPct val="90000"/>
              </a:lnSpc>
              <a:spcBef>
                <a:spcPts val="2133"/>
              </a:spcBef>
              <a:spcAft>
                <a:spcPts val="2133"/>
              </a:spcAft>
              <a:buClr>
                <a:schemeClr val="dk2"/>
              </a:buClr>
              <a:buSzPts val="1400"/>
              <a:buChar char="■"/>
              <a:defRPr>
                <a:solidFill>
                  <a:schemeClr val="dk2"/>
                </a:solidFill>
              </a:defRPr>
            </a:lvl9pPr>
          </a:lstStyle>
          <a:p/>
        </p:txBody>
      </p:sp>
      <p:sp>
        <p:nvSpPr>
          <p:cNvPr id="108" name="Google Shape;108;p63"/>
          <p:cNvSpPr txBox="1"/>
          <p:nvPr>
            <p:ph type="title"/>
          </p:nvPr>
        </p:nvSpPr>
        <p:spPr>
          <a:xfrm>
            <a:off x="935467" y="816900"/>
            <a:ext cx="5796800" cy="1227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3600"/>
              <a:buFont typeface="Poppins Medium"/>
              <a:buNone/>
              <a:defRPr sz="4800">
                <a:solidFill>
                  <a:schemeClr val="dk2"/>
                </a:solidFill>
              </a:defRPr>
            </a:lvl1pPr>
            <a:lvl2pPr lvl="1">
              <a:spcBef>
                <a:spcPts val="0"/>
              </a:spcBef>
              <a:spcAft>
                <a:spcPts val="0"/>
              </a:spcAft>
              <a:buClr>
                <a:schemeClr val="dk2"/>
              </a:buClr>
              <a:buSzPts val="4800"/>
              <a:buNone/>
              <a:defRPr sz="6400">
                <a:solidFill>
                  <a:schemeClr val="dk2"/>
                </a:solidFill>
              </a:defRPr>
            </a:lvl2pPr>
            <a:lvl3pPr lvl="2">
              <a:spcBef>
                <a:spcPts val="0"/>
              </a:spcBef>
              <a:spcAft>
                <a:spcPts val="0"/>
              </a:spcAft>
              <a:buClr>
                <a:schemeClr val="dk2"/>
              </a:buClr>
              <a:buSzPts val="4800"/>
              <a:buNone/>
              <a:defRPr sz="6400">
                <a:solidFill>
                  <a:schemeClr val="dk2"/>
                </a:solidFill>
              </a:defRPr>
            </a:lvl3pPr>
            <a:lvl4pPr lvl="3">
              <a:spcBef>
                <a:spcPts val="0"/>
              </a:spcBef>
              <a:spcAft>
                <a:spcPts val="0"/>
              </a:spcAft>
              <a:buClr>
                <a:schemeClr val="dk2"/>
              </a:buClr>
              <a:buSzPts val="4800"/>
              <a:buNone/>
              <a:defRPr sz="6400">
                <a:solidFill>
                  <a:schemeClr val="dk2"/>
                </a:solidFill>
              </a:defRPr>
            </a:lvl4pPr>
            <a:lvl5pPr lvl="4">
              <a:spcBef>
                <a:spcPts val="0"/>
              </a:spcBef>
              <a:spcAft>
                <a:spcPts val="0"/>
              </a:spcAft>
              <a:buClr>
                <a:schemeClr val="dk2"/>
              </a:buClr>
              <a:buSzPts val="4800"/>
              <a:buNone/>
              <a:defRPr sz="6400">
                <a:solidFill>
                  <a:schemeClr val="dk2"/>
                </a:solidFill>
              </a:defRPr>
            </a:lvl5pPr>
            <a:lvl6pPr lvl="5">
              <a:spcBef>
                <a:spcPts val="0"/>
              </a:spcBef>
              <a:spcAft>
                <a:spcPts val="0"/>
              </a:spcAft>
              <a:buClr>
                <a:schemeClr val="dk2"/>
              </a:buClr>
              <a:buSzPts val="4800"/>
              <a:buNone/>
              <a:defRPr sz="6400">
                <a:solidFill>
                  <a:schemeClr val="dk2"/>
                </a:solidFill>
              </a:defRPr>
            </a:lvl6pPr>
            <a:lvl7pPr lvl="6">
              <a:spcBef>
                <a:spcPts val="0"/>
              </a:spcBef>
              <a:spcAft>
                <a:spcPts val="0"/>
              </a:spcAft>
              <a:buClr>
                <a:schemeClr val="dk2"/>
              </a:buClr>
              <a:buSzPts val="4800"/>
              <a:buNone/>
              <a:defRPr sz="6400">
                <a:solidFill>
                  <a:schemeClr val="dk2"/>
                </a:solidFill>
              </a:defRPr>
            </a:lvl7pPr>
            <a:lvl8pPr lvl="7">
              <a:spcBef>
                <a:spcPts val="0"/>
              </a:spcBef>
              <a:spcAft>
                <a:spcPts val="0"/>
              </a:spcAft>
              <a:buClr>
                <a:schemeClr val="dk2"/>
              </a:buClr>
              <a:buSzPts val="4800"/>
              <a:buNone/>
              <a:defRPr sz="6400">
                <a:solidFill>
                  <a:schemeClr val="dk2"/>
                </a:solidFill>
              </a:defRPr>
            </a:lvl8pPr>
            <a:lvl9pPr lvl="8">
              <a:spcBef>
                <a:spcPts val="0"/>
              </a:spcBef>
              <a:spcAft>
                <a:spcPts val="0"/>
              </a:spcAft>
              <a:buClr>
                <a:schemeClr val="dk2"/>
              </a:buClr>
              <a:buSzPts val="4800"/>
              <a:buNone/>
              <a:defRPr sz="64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09" name="Shape 109"/>
        <p:cNvGrpSpPr/>
        <p:nvPr/>
      </p:nvGrpSpPr>
      <p:grpSpPr>
        <a:xfrm>
          <a:off x="0" y="0"/>
          <a:ext cx="0" cy="0"/>
          <a:chOff x="0" y="0"/>
          <a:chExt cx="0" cy="0"/>
        </a:xfrm>
      </p:grpSpPr>
      <p:sp>
        <p:nvSpPr>
          <p:cNvPr id="110" name="Google Shape;110;p64"/>
          <p:cNvSpPr txBox="1"/>
          <p:nvPr>
            <p:ph type="title"/>
          </p:nvPr>
        </p:nvSpPr>
        <p:spPr>
          <a:xfrm>
            <a:off x="7968000" y="1926800"/>
            <a:ext cx="3297200" cy="30044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1pPr>
            <a:lvl2pPr lvl="1">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2pPr>
            <a:lvl3pPr lvl="2">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3pPr>
            <a:lvl4pPr lvl="3">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4pPr>
            <a:lvl5pPr lvl="4">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5pPr>
            <a:lvl6pPr lvl="5">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6pPr>
            <a:lvl7pPr lvl="6">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7pPr>
            <a:lvl8pPr lvl="7">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8pPr>
            <a:lvl9pPr lvl="8">
              <a:spcBef>
                <a:spcPts val="0"/>
              </a:spcBef>
              <a:spcAft>
                <a:spcPts val="0"/>
              </a:spcAft>
              <a:buClr>
                <a:schemeClr val="lt2"/>
              </a:buClr>
              <a:buSzPts val="1800"/>
              <a:buFont typeface="Raleway"/>
              <a:buNone/>
              <a:defRPr b="0" sz="2400">
                <a:solidFill>
                  <a:schemeClr val="lt2"/>
                </a:solidFill>
                <a:latin typeface="Raleway"/>
                <a:ea typeface="Raleway"/>
                <a:cs typeface="Raleway"/>
                <a:sym typeface="Raleway"/>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 name="Shape 111"/>
        <p:cNvGrpSpPr/>
        <p:nvPr/>
      </p:nvGrpSpPr>
      <p:grpSpPr>
        <a:xfrm>
          <a:off x="0" y="0"/>
          <a:ext cx="0" cy="0"/>
          <a:chOff x="0" y="0"/>
          <a:chExt cx="0" cy="0"/>
        </a:xfrm>
      </p:grpSpPr>
      <p:sp>
        <p:nvSpPr>
          <p:cNvPr id="112" name="Google Shape;112;p65"/>
          <p:cNvSpPr txBox="1"/>
          <p:nvPr>
            <p:ph type="title"/>
          </p:nvPr>
        </p:nvSpPr>
        <p:spPr>
          <a:xfrm>
            <a:off x="6988233" y="874148"/>
            <a:ext cx="3748000" cy="9784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3600"/>
              <a:buFont typeface="Poppins Medium"/>
              <a:buNone/>
              <a:defRPr sz="4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
        <p:nvSpPr>
          <p:cNvPr id="113" name="Google Shape;113;p65"/>
          <p:cNvSpPr txBox="1"/>
          <p:nvPr>
            <p:ph idx="1" type="body"/>
          </p:nvPr>
        </p:nvSpPr>
        <p:spPr>
          <a:xfrm>
            <a:off x="6988233" y="3385833"/>
            <a:ext cx="4301600" cy="2589600"/>
          </a:xfrm>
          <a:prstGeom prst="rect">
            <a:avLst/>
          </a:prstGeom>
          <a:noFill/>
          <a:ln>
            <a:noFill/>
          </a:ln>
        </p:spPr>
        <p:txBody>
          <a:bodyPr anchorCtr="0" anchor="t" bIns="91425" lIns="91425" spcFirstLastPara="1" rIns="91425" wrap="square" tIns="91425">
            <a:noAutofit/>
          </a:bodyPr>
          <a:lstStyle>
            <a:lvl1pPr indent="-317500" lvl="0" marL="457200" algn="l">
              <a:lnSpc>
                <a:spcPct val="90000"/>
              </a:lnSpc>
              <a:spcBef>
                <a:spcPts val="0"/>
              </a:spcBef>
              <a:spcAft>
                <a:spcPts val="0"/>
              </a:spcAft>
              <a:buClr>
                <a:schemeClr val="dk1"/>
              </a:buClr>
              <a:buSzPts val="1400"/>
              <a:buChar char="●"/>
              <a:defRPr sz="1867"/>
            </a:lvl1pPr>
            <a:lvl2pPr indent="-317500" lvl="1" marL="914400" algn="l">
              <a:lnSpc>
                <a:spcPct val="90000"/>
              </a:lnSpc>
              <a:spcBef>
                <a:spcPts val="2133"/>
              </a:spcBef>
              <a:spcAft>
                <a:spcPts val="0"/>
              </a:spcAft>
              <a:buClr>
                <a:schemeClr val="dk1"/>
              </a:buClr>
              <a:buSzPts val="1400"/>
              <a:buChar char="○"/>
              <a:defRPr/>
            </a:lvl2pPr>
            <a:lvl3pPr indent="-317500" lvl="2" marL="1371600" algn="l">
              <a:lnSpc>
                <a:spcPct val="90000"/>
              </a:lnSpc>
              <a:spcBef>
                <a:spcPts val="2133"/>
              </a:spcBef>
              <a:spcAft>
                <a:spcPts val="0"/>
              </a:spcAft>
              <a:buClr>
                <a:schemeClr val="dk1"/>
              </a:buClr>
              <a:buSzPts val="1400"/>
              <a:buChar char="■"/>
              <a:defRPr/>
            </a:lvl3pPr>
            <a:lvl4pPr indent="-317500" lvl="3" marL="1828800" algn="l">
              <a:lnSpc>
                <a:spcPct val="90000"/>
              </a:lnSpc>
              <a:spcBef>
                <a:spcPts val="2133"/>
              </a:spcBef>
              <a:spcAft>
                <a:spcPts val="0"/>
              </a:spcAft>
              <a:buClr>
                <a:schemeClr val="dk1"/>
              </a:buClr>
              <a:buSzPts val="1400"/>
              <a:buChar char="●"/>
              <a:defRPr/>
            </a:lvl4pPr>
            <a:lvl5pPr indent="-317500" lvl="4" marL="2286000" algn="l">
              <a:lnSpc>
                <a:spcPct val="90000"/>
              </a:lnSpc>
              <a:spcBef>
                <a:spcPts val="2133"/>
              </a:spcBef>
              <a:spcAft>
                <a:spcPts val="0"/>
              </a:spcAft>
              <a:buClr>
                <a:schemeClr val="dk1"/>
              </a:buClr>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8"/>
          <p:cNvSpPr/>
          <p:nvPr/>
        </p:nvSpPr>
        <p:spPr>
          <a:xfrm>
            <a:off x="0" y="483326"/>
            <a:ext cx="12239897" cy="1058091"/>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 name="Google Shape;27;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Calibri"/>
                <a:ea typeface="Calibri"/>
                <a:cs typeface="Calibri"/>
                <a:sym typeface="Calibri"/>
              </a:defRPr>
            </a:lvl1pPr>
            <a:lvl2pPr indent="-406400" lvl="1" marL="914400" algn="l">
              <a:lnSpc>
                <a:spcPct val="90000"/>
              </a:lnSpc>
              <a:spcBef>
                <a:spcPts val="500"/>
              </a:spcBef>
              <a:spcAft>
                <a:spcPts val="0"/>
              </a:spcAft>
              <a:buClr>
                <a:schemeClr val="dk1"/>
              </a:buClr>
              <a:buSzPts val="2800"/>
              <a:buChar char="•"/>
              <a:defRPr sz="2800">
                <a:latin typeface="Calibri"/>
                <a:ea typeface="Calibri"/>
                <a:cs typeface="Calibri"/>
                <a:sym typeface="Calibri"/>
              </a:defRPr>
            </a:lvl2pPr>
            <a:lvl3pPr indent="-381000" lvl="2" marL="1371600" algn="l">
              <a:lnSpc>
                <a:spcPct val="90000"/>
              </a:lnSpc>
              <a:spcBef>
                <a:spcPts val="500"/>
              </a:spcBef>
              <a:spcAft>
                <a:spcPts val="0"/>
              </a:spcAft>
              <a:buClr>
                <a:schemeClr val="dk1"/>
              </a:buClr>
              <a:buSzPts val="2400"/>
              <a:buChar char="•"/>
              <a:defRPr sz="2400">
                <a:latin typeface="Calibri"/>
                <a:ea typeface="Calibri"/>
                <a:cs typeface="Calibri"/>
                <a:sym typeface="Calibri"/>
              </a:defRPr>
            </a:lvl3pPr>
            <a:lvl4pPr indent="-355600" lvl="3" marL="1828800" algn="l">
              <a:lnSpc>
                <a:spcPct val="90000"/>
              </a:lnSpc>
              <a:spcBef>
                <a:spcPts val="500"/>
              </a:spcBef>
              <a:spcAft>
                <a:spcPts val="0"/>
              </a:spcAft>
              <a:buClr>
                <a:schemeClr val="dk1"/>
              </a:buClr>
              <a:buSzPts val="2000"/>
              <a:buChar char="•"/>
              <a:defRPr sz="2000">
                <a:latin typeface="Calibri"/>
                <a:ea typeface="Calibri"/>
                <a:cs typeface="Calibri"/>
                <a:sym typeface="Calibri"/>
              </a:defRPr>
            </a:lvl4pPr>
            <a:lvl5pPr indent="-355600" lvl="4" marL="2286000" algn="l">
              <a:lnSpc>
                <a:spcPct val="90000"/>
              </a:lnSpc>
              <a:spcBef>
                <a:spcPts val="500"/>
              </a:spcBef>
              <a:spcAft>
                <a:spcPts val="0"/>
              </a:spcAft>
              <a:buClr>
                <a:schemeClr val="dk1"/>
              </a:buClr>
              <a:buSzPts val="2000"/>
              <a:buChar char="•"/>
              <a:defRPr sz="20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 name="Shape 29"/>
        <p:cNvGrpSpPr/>
        <p:nvPr/>
      </p:nvGrpSpPr>
      <p:grpSpPr>
        <a:xfrm>
          <a:off x="0" y="0"/>
          <a:ext cx="0" cy="0"/>
          <a:chOff x="0" y="0"/>
          <a:chExt cx="0" cy="0"/>
        </a:xfrm>
      </p:grpSpPr>
      <p:sp>
        <p:nvSpPr>
          <p:cNvPr id="30" name="Google Shape;30;p49"/>
          <p:cNvSpPr/>
          <p:nvPr/>
        </p:nvSpPr>
        <p:spPr>
          <a:xfrm>
            <a:off x="204537" y="216568"/>
            <a:ext cx="11682663" cy="6412832"/>
          </a:xfrm>
          <a:prstGeom prst="rect">
            <a:avLst/>
          </a:prstGeom>
          <a:noFill/>
          <a:ln cap="flat" cmpd="sng" w="28575">
            <a:solidFill>
              <a:srgbClr val="7E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49"/>
          <p:cNvSpPr/>
          <p:nvPr/>
        </p:nvSpPr>
        <p:spPr>
          <a:xfrm>
            <a:off x="0" y="0"/>
            <a:ext cx="5017168" cy="6858000"/>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oppins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51"/>
          <p:cNvSpPr/>
          <p:nvPr/>
        </p:nvSpPr>
        <p:spPr>
          <a:xfrm>
            <a:off x="0" y="483326"/>
            <a:ext cx="12239897" cy="1058091"/>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52"/>
          <p:cNvSpPr/>
          <p:nvPr/>
        </p:nvSpPr>
        <p:spPr>
          <a:xfrm>
            <a:off x="204537" y="216568"/>
            <a:ext cx="11682663" cy="6412832"/>
          </a:xfrm>
          <a:prstGeom prst="rect">
            <a:avLst/>
          </a:prstGeom>
          <a:noFill/>
          <a:ln cap="flat" cmpd="sng" w="28575">
            <a:solidFill>
              <a:srgbClr val="7E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52"/>
          <p:cNvSpPr/>
          <p:nvPr/>
        </p:nvSpPr>
        <p:spPr>
          <a:xfrm>
            <a:off x="-47897" y="2764294"/>
            <a:ext cx="12239897" cy="2852736"/>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53"/>
          <p:cNvSpPr/>
          <p:nvPr/>
        </p:nvSpPr>
        <p:spPr>
          <a:xfrm>
            <a:off x="0" y="483326"/>
            <a:ext cx="12239897" cy="1058091"/>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Poppins Medium"/>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4"/>
          <p:cNvSpPr/>
          <p:nvPr/>
        </p:nvSpPr>
        <p:spPr>
          <a:xfrm>
            <a:off x="0" y="483326"/>
            <a:ext cx="12239897" cy="1058091"/>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s to Consider">
  <p:cSld name="Qs to Consider">
    <p:spTree>
      <p:nvGrpSpPr>
        <p:cNvPr id="56" name="Shape 56"/>
        <p:cNvGrpSpPr/>
        <p:nvPr/>
      </p:nvGrpSpPr>
      <p:grpSpPr>
        <a:xfrm>
          <a:off x="0" y="0"/>
          <a:ext cx="0" cy="0"/>
          <a:chOff x="0" y="0"/>
          <a:chExt cx="0" cy="0"/>
        </a:xfrm>
      </p:grpSpPr>
      <p:sp>
        <p:nvSpPr>
          <p:cNvPr id="57" name="Google Shape;57;p55"/>
          <p:cNvSpPr/>
          <p:nvPr/>
        </p:nvSpPr>
        <p:spPr>
          <a:xfrm>
            <a:off x="204537" y="216568"/>
            <a:ext cx="11682663" cy="6412832"/>
          </a:xfrm>
          <a:prstGeom prst="rect">
            <a:avLst/>
          </a:prstGeom>
          <a:noFill/>
          <a:ln cap="flat" cmpd="sng" w="28575">
            <a:solidFill>
              <a:srgbClr val="7E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55"/>
          <p:cNvSpPr/>
          <p:nvPr/>
        </p:nvSpPr>
        <p:spPr>
          <a:xfrm>
            <a:off x="2103120" y="0"/>
            <a:ext cx="7178040" cy="6858000"/>
          </a:xfrm>
          <a:prstGeom prst="rect">
            <a:avLst/>
          </a:prstGeom>
          <a:solidFill>
            <a:schemeClr val="accent1"/>
          </a:solidFill>
          <a:ln cap="flat" cmpd="sng" w="12700">
            <a:solidFill>
              <a:srgbClr val="216F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55"/>
          <p:cNvSpPr txBox="1"/>
          <p:nvPr/>
        </p:nvSpPr>
        <p:spPr>
          <a:xfrm>
            <a:off x="3174998" y="901337"/>
            <a:ext cx="5435601"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800">
                <a:solidFill>
                  <a:schemeClr val="dk1"/>
                </a:solidFill>
                <a:latin typeface="Poppins Medium"/>
                <a:ea typeface="Poppins Medium"/>
                <a:cs typeface="Poppins Medium"/>
                <a:sym typeface="Poppins Medium"/>
              </a:rPr>
              <a:t>QUESTIONS TO CONSOIDER:</a:t>
            </a:r>
            <a:endParaRPr b="0" i="0" sz="4800">
              <a:solidFill>
                <a:schemeClr val="dk1"/>
              </a:solidFill>
              <a:latin typeface="Poppins Medium"/>
              <a:ea typeface="Poppins Medium"/>
              <a:cs typeface="Poppins Medium"/>
              <a:sym typeface="Poppins Medium"/>
            </a:endParaRPr>
          </a:p>
        </p:txBody>
      </p:sp>
      <p:sp>
        <p:nvSpPr>
          <p:cNvPr id="60" name="Google Shape;60;p55"/>
          <p:cNvSpPr txBox="1"/>
          <p:nvPr>
            <p:ph idx="1" type="body"/>
          </p:nvPr>
        </p:nvSpPr>
        <p:spPr>
          <a:xfrm>
            <a:off x="2592888" y="2678113"/>
            <a:ext cx="6350696" cy="3330575"/>
          </a:xfrm>
          <a:prstGeom prst="rect">
            <a:avLst/>
          </a:prstGeom>
          <a:noFill/>
          <a:ln>
            <a:noFill/>
          </a:ln>
        </p:spPr>
        <p:txBody>
          <a:bodyPr anchorCtr="0" anchor="ctr"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a:solidFill>
                  <a:schemeClr val="lt1"/>
                </a:solidFill>
              </a:defRPr>
            </a:lvl1pPr>
            <a:lvl2pPr indent="-406400" lvl="1" marL="914400" algn="l">
              <a:lnSpc>
                <a:spcPct val="90000"/>
              </a:lnSpc>
              <a:spcBef>
                <a:spcPts val="500"/>
              </a:spcBef>
              <a:spcAft>
                <a:spcPts val="0"/>
              </a:spcAft>
              <a:buClr>
                <a:schemeClr val="lt1"/>
              </a:buClr>
              <a:buSzPts val="2800"/>
              <a:buChar char="•"/>
              <a:defRPr>
                <a:solidFill>
                  <a:schemeClr val="lt1"/>
                </a:solidFill>
              </a:defRPr>
            </a:lvl2pPr>
            <a:lvl3pPr indent="-381000" lvl="2" marL="1371600" algn="l">
              <a:lnSpc>
                <a:spcPct val="90000"/>
              </a:lnSpc>
              <a:spcBef>
                <a:spcPts val="500"/>
              </a:spcBef>
              <a:spcAft>
                <a:spcPts val="0"/>
              </a:spcAft>
              <a:buClr>
                <a:schemeClr val="lt1"/>
              </a:buClr>
              <a:buSzPts val="2400"/>
              <a:buChar char="•"/>
              <a:defRPr>
                <a:solidFill>
                  <a:schemeClr val="lt1"/>
                </a:solidFill>
              </a:defRPr>
            </a:lvl3pPr>
            <a:lvl4pPr indent="-355600" lvl="3" marL="1828800" algn="l">
              <a:lnSpc>
                <a:spcPct val="90000"/>
              </a:lnSpc>
              <a:spcBef>
                <a:spcPts val="500"/>
              </a:spcBef>
              <a:spcAft>
                <a:spcPts val="0"/>
              </a:spcAft>
              <a:buClr>
                <a:schemeClr val="lt1"/>
              </a:buClr>
              <a:buSzPts val="2000"/>
              <a:buChar char="•"/>
              <a:defRPr>
                <a:solidFill>
                  <a:schemeClr val="lt1"/>
                </a:solidFill>
              </a:defRPr>
            </a:lvl4pPr>
            <a:lvl5pPr indent="-355600" lvl="4" marL="2286000" algn="l">
              <a:lnSpc>
                <a:spcPct val="90000"/>
              </a:lnSpc>
              <a:spcBef>
                <a:spcPts val="500"/>
              </a:spcBef>
              <a:spcAft>
                <a:spcPts val="0"/>
              </a:spcAft>
              <a:buClr>
                <a:schemeClr val="lt1"/>
              </a:buClr>
              <a:buSzPts val="20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Medium"/>
              <a:buNone/>
              <a:defRPr b="0" i="0" sz="4400" u="none" cap="none" strike="noStrike">
                <a:solidFill>
                  <a:schemeClr val="dk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chemeClr val="dk1"/>
              </a:buClr>
              <a:buSzPts val="3200"/>
              <a:buFont typeface="Arial"/>
              <a:buChar char="•"/>
              <a:defRPr b="1"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 Id="rId3" Type="http://schemas.openxmlformats.org/officeDocument/2006/relationships/image" Target="../media/image35.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
          <p:cNvSpPr txBox="1"/>
          <p:nvPr>
            <p:ph type="ctrTitle"/>
          </p:nvPr>
        </p:nvSpPr>
        <p:spPr>
          <a:xfrm>
            <a:off x="185167" y="4686229"/>
            <a:ext cx="8297414" cy="1258265"/>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Poppins Medium"/>
              <a:buNone/>
            </a:pPr>
            <a:r>
              <a:rPr lang="en-US" sz="3200"/>
              <a:t>PREMIERE PRO BOOTCAMP PART 2</a:t>
            </a:r>
            <a:br>
              <a:rPr lang="en-US" sz="3200"/>
            </a:br>
            <a:r>
              <a:rPr lang="en-US" sz="3200"/>
              <a:t>UNDERSTAND THE ADOBE PREMIERE PRO CC INTERFACE.</a:t>
            </a:r>
            <a:endParaRPr/>
          </a:p>
        </p:txBody>
      </p:sp>
      <p:sp>
        <p:nvSpPr>
          <p:cNvPr id="119" name="Google Shape;119;p1"/>
          <p:cNvSpPr txBox="1"/>
          <p:nvPr>
            <p:ph idx="1" type="subTitle"/>
          </p:nvPr>
        </p:nvSpPr>
        <p:spPr>
          <a:xfrm>
            <a:off x="165860" y="6012757"/>
            <a:ext cx="8297411" cy="48502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1800"/>
              <a:buNone/>
            </a:pPr>
            <a:r>
              <a:rPr lang="en-US"/>
              <a:t>Objective 3.00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pic>
        <p:nvPicPr>
          <p:cNvPr id="210" name="Google Shape;210;p10"/>
          <p:cNvPicPr preferRelativeResize="0"/>
          <p:nvPr/>
        </p:nvPicPr>
        <p:blipFill rotWithShape="1">
          <a:blip r:embed="rId3">
            <a:alphaModFix/>
          </a:blip>
          <a:srcRect b="0" l="0" r="0" t="0"/>
          <a:stretch/>
        </p:blipFill>
        <p:spPr>
          <a:xfrm>
            <a:off x="1461500" y="0"/>
            <a:ext cx="8982663"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TIMELINE</a:t>
            </a:r>
            <a:endParaRPr/>
          </a:p>
        </p:txBody>
      </p:sp>
      <p:sp>
        <p:nvSpPr>
          <p:cNvPr id="216" name="Google Shape;21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Used to place and edit all media elements.</a:t>
            </a:r>
            <a:endParaRPr/>
          </a:p>
        </p:txBody>
      </p:sp>
      <p:pic>
        <p:nvPicPr>
          <p:cNvPr descr="MRScreenshotHurricanePOSPremierePro.jpg" id="217" name="Google Shape;217;p11"/>
          <p:cNvPicPr preferRelativeResize="0"/>
          <p:nvPr/>
        </p:nvPicPr>
        <p:blipFill rotWithShape="1">
          <a:blip r:embed="rId3">
            <a:alphaModFix/>
          </a:blip>
          <a:srcRect b="5047" l="30408" r="0" t="55495"/>
          <a:stretch/>
        </p:blipFill>
        <p:spPr>
          <a:xfrm>
            <a:off x="880428" y="2346960"/>
            <a:ext cx="10861994" cy="38506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12"/>
          <p:cNvSpPr txBox="1"/>
          <p:nvPr>
            <p:ph type="title"/>
          </p:nvPr>
        </p:nvSpPr>
        <p:spPr>
          <a:xfrm>
            <a:off x="838200" y="365125"/>
            <a:ext cx="10515600" cy="112885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Twentieth Century"/>
              <a:buNone/>
            </a:pPr>
            <a:r>
              <a:rPr lang="en-US">
                <a:solidFill>
                  <a:schemeClr val="dk1"/>
                </a:solidFill>
              </a:rPr>
              <a:t>TIMELINE PANEL (SHIFT + 3)</a:t>
            </a:r>
            <a:endParaRPr/>
          </a:p>
        </p:txBody>
      </p:sp>
      <p:sp>
        <p:nvSpPr>
          <p:cNvPr id="223" name="Google Shape;223;p12"/>
          <p:cNvSpPr txBox="1"/>
          <p:nvPr>
            <p:ph idx="1" type="body"/>
          </p:nvPr>
        </p:nvSpPr>
        <p:spPr>
          <a:xfrm>
            <a:off x="838200" y="1825625"/>
            <a:ext cx="5667300" cy="4351338"/>
          </a:xfrm>
          <a:prstGeom prst="rect">
            <a:avLst/>
          </a:prstGeom>
          <a:noFill/>
          <a:ln>
            <a:noFill/>
          </a:ln>
        </p:spPr>
        <p:txBody>
          <a:bodyPr anchorCtr="0" anchor="ctr"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775"/>
              <a:buChar char="•"/>
            </a:pPr>
            <a:r>
              <a:rPr lang="en-US" sz="2220">
                <a:solidFill>
                  <a:schemeClr val="dk1"/>
                </a:solidFill>
              </a:rPr>
              <a:t>CTI: Current Time Indicator – AKA your playhead</a:t>
            </a:r>
            <a:endParaRPr sz="2220">
              <a:solidFill>
                <a:schemeClr val="dk1"/>
              </a:solidFill>
            </a:endParaRPr>
          </a:p>
          <a:p>
            <a:pPr indent="-228600" lvl="0" marL="228600" rtl="0" algn="l">
              <a:lnSpc>
                <a:spcPct val="110000"/>
              </a:lnSpc>
              <a:spcBef>
                <a:spcPts val="1000"/>
              </a:spcBef>
              <a:spcAft>
                <a:spcPts val="0"/>
              </a:spcAft>
              <a:buClr>
                <a:schemeClr val="dk1"/>
              </a:buClr>
              <a:buSzPts val="2775"/>
              <a:buChar char="•"/>
            </a:pPr>
            <a:r>
              <a:rPr lang="en-US" sz="2220">
                <a:solidFill>
                  <a:schemeClr val="dk1"/>
                </a:solidFill>
              </a:rPr>
              <a:t>Sequence: series of clips, titles, effects, etc.</a:t>
            </a:r>
            <a:endParaRPr/>
          </a:p>
          <a:p>
            <a:pPr indent="-228600" lvl="0" marL="228600" rtl="0" algn="l">
              <a:lnSpc>
                <a:spcPct val="110000"/>
              </a:lnSpc>
              <a:spcBef>
                <a:spcPts val="1000"/>
              </a:spcBef>
              <a:spcAft>
                <a:spcPts val="0"/>
              </a:spcAft>
              <a:buClr>
                <a:schemeClr val="dk1"/>
              </a:buClr>
              <a:buSzPts val="2775"/>
              <a:buChar char="•"/>
            </a:pPr>
            <a:r>
              <a:rPr lang="en-US" sz="2220">
                <a:solidFill>
                  <a:schemeClr val="dk1"/>
                </a:solidFill>
              </a:rPr>
              <a:t>Shortcut to Fit All Clips: \</a:t>
            </a:r>
            <a:endParaRPr/>
          </a:p>
          <a:p>
            <a:pPr indent="-228600" lvl="0" marL="228600" rtl="0" algn="l">
              <a:lnSpc>
                <a:spcPct val="110000"/>
              </a:lnSpc>
              <a:spcBef>
                <a:spcPts val="1000"/>
              </a:spcBef>
              <a:spcAft>
                <a:spcPts val="0"/>
              </a:spcAft>
              <a:buClr>
                <a:schemeClr val="dk1"/>
              </a:buClr>
              <a:buSzPts val="2775"/>
              <a:buChar char="•"/>
            </a:pPr>
            <a:r>
              <a:rPr lang="en-US" sz="2220">
                <a:solidFill>
                  <a:schemeClr val="dk1"/>
                </a:solidFill>
              </a:rPr>
              <a:t>Tracks: Default is 3 video and 3 audio</a:t>
            </a:r>
            <a:endParaRPr/>
          </a:p>
          <a:p>
            <a:pPr indent="-228600" lvl="0" marL="228600" rtl="0" algn="l">
              <a:lnSpc>
                <a:spcPct val="110000"/>
              </a:lnSpc>
              <a:spcBef>
                <a:spcPts val="1000"/>
              </a:spcBef>
              <a:spcAft>
                <a:spcPts val="0"/>
              </a:spcAft>
              <a:buClr>
                <a:schemeClr val="dk1"/>
              </a:buClr>
              <a:buSzPts val="2775"/>
              <a:buChar char="•"/>
            </a:pPr>
            <a:r>
              <a:rPr lang="en-US" sz="2220">
                <a:solidFill>
                  <a:schemeClr val="dk1"/>
                </a:solidFill>
              </a:rPr>
              <a:t>Expanding Track: Double-click track header</a:t>
            </a:r>
            <a:endParaRPr/>
          </a:p>
          <a:p>
            <a:pPr indent="-228600" lvl="0" marL="228600" rtl="0" algn="l">
              <a:lnSpc>
                <a:spcPct val="110000"/>
              </a:lnSpc>
              <a:spcBef>
                <a:spcPts val="1000"/>
              </a:spcBef>
              <a:spcAft>
                <a:spcPts val="0"/>
              </a:spcAft>
              <a:buClr>
                <a:schemeClr val="dk1"/>
              </a:buClr>
              <a:buSzPts val="2775"/>
              <a:buChar char="•"/>
            </a:pPr>
            <a:r>
              <a:rPr lang="en-US" sz="2220">
                <a:solidFill>
                  <a:schemeClr val="dk1"/>
                </a:solidFill>
              </a:rPr>
              <a:t>Audio: Rubberband to adjust volume. Shift+Click with selection Tool or Pen for Keyframes</a:t>
            </a:r>
            <a:endParaRPr/>
          </a:p>
          <a:p>
            <a:pPr indent="0" lvl="0" marL="228600" rtl="0" algn="l">
              <a:lnSpc>
                <a:spcPct val="110000"/>
              </a:lnSpc>
              <a:spcBef>
                <a:spcPts val="1000"/>
              </a:spcBef>
              <a:spcAft>
                <a:spcPts val="0"/>
              </a:spcAft>
              <a:buClr>
                <a:schemeClr val="dk1"/>
              </a:buClr>
              <a:buSzPts val="2220"/>
              <a:buNone/>
            </a:pPr>
            <a:r>
              <a:t/>
            </a:r>
            <a:endParaRPr sz="2220">
              <a:solidFill>
                <a:schemeClr val="dk1"/>
              </a:solidFill>
            </a:endParaRPr>
          </a:p>
        </p:txBody>
      </p:sp>
      <p:sp>
        <p:nvSpPr>
          <p:cNvPr id="224" name="Google Shape;224;p12"/>
          <p:cNvSpPr txBox="1"/>
          <p:nvPr/>
        </p:nvSpPr>
        <p:spPr>
          <a:xfrm>
            <a:off x="6159500" y="571500"/>
            <a:ext cx="5667300" cy="112885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4000"/>
              <a:buFont typeface="Arial"/>
              <a:buNone/>
            </a:pPr>
            <a:r>
              <a:rPr b="1" lang="en-US" sz="2400">
                <a:solidFill>
                  <a:schemeClr val="dk1"/>
                </a:solidFill>
                <a:latin typeface="Twentieth Century"/>
                <a:ea typeface="Twentieth Century"/>
                <a:cs typeface="Twentieth Century"/>
                <a:sym typeface="Twentieth Century"/>
              </a:rPr>
              <a:t>Allows you to assemble, edit, and modify clips, add effects, titles, etc.</a:t>
            </a:r>
            <a:endParaRPr b="1" sz="1400">
              <a:solidFill>
                <a:schemeClr val="dk1"/>
              </a:solidFill>
              <a:latin typeface="Calibri"/>
              <a:ea typeface="Calibri"/>
              <a:cs typeface="Calibri"/>
              <a:sym typeface="Calibri"/>
            </a:endParaRPr>
          </a:p>
        </p:txBody>
      </p:sp>
      <p:sp>
        <p:nvSpPr>
          <p:cNvPr id="225" name="Google Shape;225;p12"/>
          <p:cNvSpPr txBox="1"/>
          <p:nvPr/>
        </p:nvSpPr>
        <p:spPr>
          <a:xfrm>
            <a:off x="6569075" y="1841500"/>
            <a:ext cx="5667300" cy="404495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110000"/>
              </a:lnSpc>
              <a:spcBef>
                <a:spcPts val="1000"/>
              </a:spcBef>
              <a:spcAft>
                <a:spcPts val="0"/>
              </a:spcAft>
              <a:buClr>
                <a:schemeClr val="dk1"/>
              </a:buClr>
              <a:buSzPts val="2775"/>
              <a:buFont typeface="Twentieth Century"/>
              <a:buChar char="•"/>
            </a:pPr>
            <a:r>
              <a:rPr lang="en-US" sz="2220">
                <a:solidFill>
                  <a:schemeClr val="dk1"/>
                </a:solidFill>
                <a:latin typeface="Twentieth Century"/>
                <a:ea typeface="Twentieth Century"/>
                <a:cs typeface="Twentieth Century"/>
                <a:sym typeface="Twentieth Century"/>
              </a:rPr>
              <a:t>Unlinking/Linking Audio Video: Right-Click and press Unlink/Link</a:t>
            </a:r>
            <a:endParaRPr sz="2400">
              <a:solidFill>
                <a:schemeClr val="lt1"/>
              </a:solidFill>
              <a:latin typeface="Twentieth Century"/>
              <a:ea typeface="Twentieth Century"/>
              <a:cs typeface="Twentieth Century"/>
              <a:sym typeface="Twentieth Century"/>
            </a:endParaRPr>
          </a:p>
          <a:p>
            <a:pPr indent="-228600" lvl="0" marL="228600" marR="0" rtl="0" algn="l">
              <a:lnSpc>
                <a:spcPct val="110000"/>
              </a:lnSpc>
              <a:spcBef>
                <a:spcPts val="1000"/>
              </a:spcBef>
              <a:spcAft>
                <a:spcPts val="0"/>
              </a:spcAft>
              <a:buClr>
                <a:schemeClr val="dk1"/>
              </a:buClr>
              <a:buSzPts val="2775"/>
              <a:buFont typeface="Twentieth Century"/>
              <a:buChar char="•"/>
            </a:pPr>
            <a:r>
              <a:rPr lang="en-US" sz="2220">
                <a:solidFill>
                  <a:schemeClr val="dk1"/>
                </a:solidFill>
                <a:latin typeface="Twentieth Century"/>
                <a:ea typeface="Twentieth Century"/>
                <a:cs typeface="Twentieth Century"/>
                <a:sym typeface="Twentieth Century"/>
              </a:rPr>
              <a:t>Clip Speed/Duration: Right-Click, Speed Duration</a:t>
            </a:r>
            <a:endParaRPr sz="2400">
              <a:solidFill>
                <a:schemeClr val="lt1"/>
              </a:solidFill>
              <a:latin typeface="Twentieth Century"/>
              <a:ea typeface="Twentieth Century"/>
              <a:cs typeface="Twentieth Century"/>
              <a:sym typeface="Twentieth Century"/>
            </a:endParaRPr>
          </a:p>
          <a:p>
            <a:pPr indent="-228600" lvl="0" marL="228600" marR="0" rtl="0" algn="l">
              <a:lnSpc>
                <a:spcPct val="110000"/>
              </a:lnSpc>
              <a:spcBef>
                <a:spcPts val="1000"/>
              </a:spcBef>
              <a:spcAft>
                <a:spcPts val="0"/>
              </a:spcAft>
              <a:buClr>
                <a:schemeClr val="dk1"/>
              </a:buClr>
              <a:buSzPts val="2775"/>
              <a:buFont typeface="Twentieth Century"/>
              <a:buChar char="•"/>
            </a:pPr>
            <a:r>
              <a:rPr lang="en-US" sz="2220">
                <a:solidFill>
                  <a:schemeClr val="dk1"/>
                </a:solidFill>
                <a:latin typeface="Twentieth Century"/>
                <a:ea typeface="Twentieth Century"/>
                <a:cs typeface="Twentieth Century"/>
                <a:sym typeface="Twentieth Century"/>
              </a:rPr>
              <a:t>Dynamic Trimming: JKL keyboard shortcuts - (They mean Dynamic Playback)</a:t>
            </a:r>
            <a:endParaRPr sz="2400">
              <a:solidFill>
                <a:schemeClr val="lt1"/>
              </a:solidFill>
              <a:latin typeface="Twentieth Century"/>
              <a:ea typeface="Twentieth Century"/>
              <a:cs typeface="Twentieth Century"/>
              <a:sym typeface="Twentieth Century"/>
            </a:endParaRPr>
          </a:p>
          <a:p>
            <a:pPr indent="-228600" lvl="0" marL="228600" marR="0" rtl="0" algn="l">
              <a:lnSpc>
                <a:spcPct val="110000"/>
              </a:lnSpc>
              <a:spcBef>
                <a:spcPts val="1000"/>
              </a:spcBef>
              <a:spcAft>
                <a:spcPts val="0"/>
              </a:spcAft>
              <a:buClr>
                <a:schemeClr val="dk1"/>
              </a:buClr>
              <a:buSzPts val="2775"/>
              <a:buFont typeface="Twentieth Century"/>
              <a:buChar char="•"/>
            </a:pPr>
            <a:r>
              <a:rPr lang="en-US" sz="2220">
                <a:solidFill>
                  <a:schemeClr val="dk1"/>
                </a:solidFill>
                <a:latin typeface="Twentieth Century"/>
                <a:ea typeface="Twentieth Century"/>
                <a:cs typeface="Twentieth Century"/>
                <a:sym typeface="Twentieth Century"/>
              </a:rPr>
              <a:t>Ripple Delete – Shift+Delete</a:t>
            </a:r>
            <a:endParaRPr sz="222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13"/>
          <p:cNvSpPr txBox="1"/>
          <p:nvPr>
            <p:ph type="title"/>
          </p:nvPr>
        </p:nvSpPr>
        <p:spPr>
          <a:xfrm>
            <a:off x="838200" y="365126"/>
            <a:ext cx="10515600" cy="122078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3500"/>
              <a:buFont typeface="Poppins Medium"/>
              <a:buNone/>
            </a:pPr>
            <a:r>
              <a:rPr b="1" lang="en-US" sz="3500">
                <a:solidFill>
                  <a:srgbClr val="000000"/>
                </a:solidFill>
              </a:rPr>
              <a:t>Every video you edit, you will create a sequence. Your sequence lives in the project panel but is edited in the timeline panel</a:t>
            </a:r>
            <a:endParaRPr b="1" sz="3500">
              <a:solidFill>
                <a:srgbClr val="000000"/>
              </a:solidFill>
            </a:endParaRPr>
          </a:p>
        </p:txBody>
      </p:sp>
      <p:sp>
        <p:nvSpPr>
          <p:cNvPr id="232" name="Google Shape;23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800"/>
              </a:spcBef>
              <a:spcAft>
                <a:spcPts val="0"/>
              </a:spcAft>
              <a:buClr>
                <a:srgbClr val="333333"/>
              </a:buClr>
              <a:buSzPts val="2300"/>
              <a:buNone/>
            </a:pPr>
            <a:r>
              <a:rPr b="0" lang="en-US" sz="2300">
                <a:solidFill>
                  <a:srgbClr val="333333"/>
                </a:solidFill>
                <a:latin typeface="Arial"/>
                <a:ea typeface="Arial"/>
                <a:cs typeface="Arial"/>
                <a:sym typeface="Arial"/>
              </a:rPr>
              <a:t>You can create a new sequence 2 ways. </a:t>
            </a:r>
            <a:endParaRPr b="0" sz="2300">
              <a:solidFill>
                <a:srgbClr val="333333"/>
              </a:solidFill>
              <a:latin typeface="Arial"/>
              <a:ea typeface="Arial"/>
              <a:cs typeface="Arial"/>
              <a:sym typeface="Arial"/>
            </a:endParaRPr>
          </a:p>
          <a:p>
            <a:pPr indent="0" lvl="0" marL="0" rtl="0" algn="l">
              <a:lnSpc>
                <a:spcPct val="115000"/>
              </a:lnSpc>
              <a:spcBef>
                <a:spcPts val="800"/>
              </a:spcBef>
              <a:spcAft>
                <a:spcPts val="0"/>
              </a:spcAft>
              <a:buClr>
                <a:srgbClr val="333333"/>
              </a:buClr>
              <a:buSzPts val="2300"/>
              <a:buNone/>
            </a:pPr>
            <a:r>
              <a:rPr b="0" lang="en-US" sz="2300">
                <a:solidFill>
                  <a:srgbClr val="333333"/>
                </a:solidFill>
                <a:latin typeface="Arial"/>
                <a:ea typeface="Arial"/>
                <a:cs typeface="Arial"/>
                <a:sym typeface="Arial"/>
              </a:rPr>
              <a:t>1) drag your media asset over to the timeline panel from the project panel and it will create a sequence for you </a:t>
            </a:r>
            <a:endParaRPr b="0" sz="2300">
              <a:solidFill>
                <a:srgbClr val="333333"/>
              </a:solidFill>
              <a:latin typeface="Arial"/>
              <a:ea typeface="Arial"/>
              <a:cs typeface="Arial"/>
              <a:sym typeface="Arial"/>
            </a:endParaRPr>
          </a:p>
          <a:p>
            <a:pPr indent="0" lvl="0" marL="0" rtl="0" algn="l">
              <a:lnSpc>
                <a:spcPct val="115000"/>
              </a:lnSpc>
              <a:spcBef>
                <a:spcPts val="800"/>
              </a:spcBef>
              <a:spcAft>
                <a:spcPts val="0"/>
              </a:spcAft>
              <a:buClr>
                <a:schemeClr val="dk1"/>
              </a:buClr>
              <a:buSzPts val="1100"/>
              <a:buFont typeface="Arial"/>
              <a:buNone/>
            </a:pPr>
            <a:r>
              <a:rPr b="0" lang="en-US" sz="2300">
                <a:solidFill>
                  <a:srgbClr val="333333"/>
                </a:solidFill>
                <a:latin typeface="Arial"/>
                <a:ea typeface="Arial"/>
                <a:cs typeface="Arial"/>
                <a:sym typeface="Arial"/>
              </a:rPr>
              <a:t>2) go to the bottom right of the project panel and click new item and select sequence</a:t>
            </a:r>
            <a:endParaRPr b="0" sz="2300">
              <a:solidFill>
                <a:srgbClr val="333333"/>
              </a:solidFill>
              <a:latin typeface="Arial"/>
              <a:ea typeface="Arial"/>
              <a:cs typeface="Arial"/>
              <a:sym typeface="Arial"/>
            </a:endParaRPr>
          </a:p>
          <a:p>
            <a:pPr indent="0" lvl="0" marL="0" rtl="0" algn="l">
              <a:lnSpc>
                <a:spcPct val="100000"/>
              </a:lnSpc>
              <a:spcBef>
                <a:spcPts val="1700"/>
              </a:spcBef>
              <a:spcAft>
                <a:spcPts val="0"/>
              </a:spcAft>
              <a:buClr>
                <a:schemeClr val="dk1"/>
              </a:buClr>
              <a:buSzPts val="1100"/>
              <a:buFont typeface="Arial"/>
              <a:buNone/>
            </a:pPr>
            <a:r>
              <a:rPr b="0" lang="en-US" sz="2300">
                <a:solidFill>
                  <a:srgbClr val="333333"/>
                </a:solidFill>
                <a:latin typeface="Arial"/>
                <a:ea typeface="Arial"/>
                <a:cs typeface="Arial"/>
                <a:sym typeface="Arial"/>
              </a:rPr>
              <a:t>(There is a third way but not used often. Going into the menu up at the top and selecting new and create new sequence from clip.)</a:t>
            </a:r>
            <a:endParaRPr b="0" sz="2300">
              <a:solidFill>
                <a:srgbClr val="333333"/>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rPr b="0" lang="en-US" sz="2300">
                <a:solidFill>
                  <a:srgbClr val="333333"/>
                </a:solidFill>
                <a:latin typeface="Arial"/>
                <a:ea typeface="Arial"/>
                <a:cs typeface="Arial"/>
                <a:sym typeface="Arial"/>
              </a:rPr>
              <a:t>You can open more than one Timeline panel if you have more than one sequence in a project. When you open a sequence, it opens in a new tab. Drag the tab into another docking area. The sequence appears in a new timeline.</a:t>
            </a:r>
            <a:endParaRPr b="0" sz="2300">
              <a:solidFill>
                <a:srgbClr val="333333"/>
              </a:solidFill>
              <a:latin typeface="Arial"/>
              <a:ea typeface="Arial"/>
              <a:cs typeface="Arial"/>
              <a:sym typeface="Arial"/>
            </a:endParaRPr>
          </a:p>
          <a:p>
            <a:pPr indent="0" lvl="0" marL="0" rtl="0" algn="l">
              <a:lnSpc>
                <a:spcPct val="90000"/>
              </a:lnSpc>
              <a:spcBef>
                <a:spcPts val="1000"/>
              </a:spcBef>
              <a:spcAft>
                <a:spcPts val="0"/>
              </a:spcAft>
              <a:buClr>
                <a:schemeClr val="dk1"/>
              </a:buClr>
              <a:buSzPts val="2300"/>
              <a:buNone/>
            </a:pPr>
            <a:r>
              <a:t/>
            </a:r>
            <a:endParaRPr b="0" sz="23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14"/>
          <p:cNvSpPr txBox="1"/>
          <p:nvPr>
            <p:ph idx="4294967295" type="body"/>
          </p:nvPr>
        </p:nvSpPr>
        <p:spPr>
          <a:xfrm>
            <a:off x="0" y="79375"/>
            <a:ext cx="11922125" cy="746125"/>
          </a:xfrm>
          <a:prstGeom prst="rect">
            <a:avLst/>
          </a:prstGeom>
          <a:noFill/>
          <a:ln>
            <a:noFill/>
          </a:ln>
        </p:spPr>
        <p:txBody>
          <a:bodyPr anchorCtr="0" anchor="t" bIns="45700" lIns="91425" spcFirstLastPara="1" rIns="91425" wrap="square" tIns="45700">
            <a:noAutofit/>
          </a:bodyPr>
          <a:lstStyle/>
          <a:p>
            <a:pPr indent="457200" lvl="0" marL="91440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A.</a:t>
            </a:r>
            <a:r>
              <a:rPr lang="en-US" sz="2100">
                <a:solidFill>
                  <a:srgbClr val="333333"/>
                </a:solidFill>
                <a:latin typeface="Arial"/>
                <a:ea typeface="Arial"/>
                <a:cs typeface="Arial"/>
                <a:sym typeface="Arial"/>
              </a:rPr>
              <a:t> Video tracks					 </a:t>
            </a:r>
            <a:r>
              <a:rPr b="1" lang="en-US" sz="2100">
                <a:solidFill>
                  <a:srgbClr val="333333"/>
                </a:solidFill>
                <a:latin typeface="Arial"/>
                <a:ea typeface="Arial"/>
                <a:cs typeface="Arial"/>
                <a:sym typeface="Arial"/>
              </a:rPr>
              <a:t>B.</a:t>
            </a:r>
            <a:r>
              <a:rPr lang="en-US" sz="2100">
                <a:solidFill>
                  <a:srgbClr val="333333"/>
                </a:solidFill>
                <a:latin typeface="Arial"/>
                <a:ea typeface="Arial"/>
                <a:cs typeface="Arial"/>
                <a:sym typeface="Arial"/>
              </a:rPr>
              <a:t> Audio tracks</a:t>
            </a:r>
            <a:endParaRPr sz="5400"/>
          </a:p>
        </p:txBody>
      </p:sp>
      <p:pic>
        <p:nvPicPr>
          <p:cNvPr id="239" name="Google Shape;239;p14"/>
          <p:cNvPicPr preferRelativeResize="0"/>
          <p:nvPr/>
        </p:nvPicPr>
        <p:blipFill rotWithShape="1">
          <a:blip r:embed="rId3">
            <a:alphaModFix/>
          </a:blip>
          <a:srcRect b="2694" l="2496" r="0" t="0"/>
          <a:stretch/>
        </p:blipFill>
        <p:spPr>
          <a:xfrm>
            <a:off x="445075" y="555625"/>
            <a:ext cx="11746924" cy="63023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5"/>
          <p:cNvSpPr txBox="1"/>
          <p:nvPr>
            <p:ph idx="4294967295" type="body"/>
          </p:nvPr>
        </p:nvSpPr>
        <p:spPr>
          <a:xfrm>
            <a:off x="0" y="714375"/>
            <a:ext cx="2270125" cy="584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A.</a:t>
            </a:r>
            <a:r>
              <a:rPr lang="en-US" sz="2100">
                <a:solidFill>
                  <a:srgbClr val="333333"/>
                </a:solidFill>
                <a:latin typeface="Arial"/>
                <a:ea typeface="Arial"/>
                <a:cs typeface="Arial"/>
                <a:sym typeface="Arial"/>
              </a:rPr>
              <a:t> Time ruler </a:t>
            </a:r>
            <a:endParaRPr sz="21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B.</a:t>
            </a:r>
            <a:r>
              <a:rPr lang="en-US" sz="2100">
                <a:solidFill>
                  <a:srgbClr val="333333"/>
                </a:solidFill>
                <a:latin typeface="Arial"/>
                <a:ea typeface="Arial"/>
                <a:cs typeface="Arial"/>
                <a:sym typeface="Arial"/>
              </a:rPr>
              <a:t> Work area bar </a:t>
            </a:r>
            <a:endParaRPr sz="21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C.</a:t>
            </a:r>
            <a:r>
              <a:rPr lang="en-US" sz="2100">
                <a:solidFill>
                  <a:srgbClr val="333333"/>
                </a:solidFill>
                <a:latin typeface="Arial"/>
                <a:ea typeface="Arial"/>
                <a:cs typeface="Arial"/>
                <a:sym typeface="Arial"/>
              </a:rPr>
              <a:t> Playhead </a:t>
            </a:r>
            <a:endParaRPr sz="21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D.</a:t>
            </a:r>
            <a:r>
              <a:rPr lang="en-US" sz="2100">
                <a:solidFill>
                  <a:srgbClr val="333333"/>
                </a:solidFill>
                <a:latin typeface="Arial"/>
                <a:ea typeface="Arial"/>
                <a:cs typeface="Arial"/>
                <a:sym typeface="Arial"/>
              </a:rPr>
              <a:t> Playhead position </a:t>
            </a:r>
            <a:endParaRPr sz="21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E.</a:t>
            </a:r>
            <a:r>
              <a:rPr lang="en-US" sz="2100">
                <a:solidFill>
                  <a:srgbClr val="333333"/>
                </a:solidFill>
                <a:latin typeface="Arial"/>
                <a:ea typeface="Arial"/>
                <a:cs typeface="Arial"/>
                <a:sym typeface="Arial"/>
              </a:rPr>
              <a:t> Zoom scroll bar </a:t>
            </a:r>
            <a:endParaRPr sz="4500"/>
          </a:p>
        </p:txBody>
      </p:sp>
      <p:pic>
        <p:nvPicPr>
          <p:cNvPr id="246" name="Google Shape;246;p15"/>
          <p:cNvPicPr preferRelativeResize="0"/>
          <p:nvPr/>
        </p:nvPicPr>
        <p:blipFill rotWithShape="1">
          <a:blip r:embed="rId3">
            <a:alphaModFix/>
          </a:blip>
          <a:srcRect b="0" l="1025" r="1347" t="0"/>
          <a:stretch/>
        </p:blipFill>
        <p:spPr>
          <a:xfrm>
            <a:off x="2270125" y="0"/>
            <a:ext cx="9921873" cy="6477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16"/>
          <p:cNvSpPr txBox="1"/>
          <p:nvPr>
            <p:ph idx="4294967295" type="body"/>
          </p:nvPr>
        </p:nvSpPr>
        <p:spPr>
          <a:xfrm>
            <a:off x="163174" y="592675"/>
            <a:ext cx="2096825" cy="596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A.</a:t>
            </a:r>
            <a:r>
              <a:rPr lang="en-US" sz="2100">
                <a:solidFill>
                  <a:srgbClr val="333333"/>
                </a:solidFill>
                <a:latin typeface="Arial"/>
                <a:ea typeface="Arial"/>
                <a:cs typeface="Arial"/>
                <a:sym typeface="Arial"/>
              </a:rPr>
              <a:t> Toggle Track Output</a:t>
            </a:r>
            <a:endParaRPr sz="21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B.</a:t>
            </a:r>
            <a:r>
              <a:rPr lang="en-US" sz="2100">
                <a:solidFill>
                  <a:srgbClr val="333333"/>
                </a:solidFill>
                <a:latin typeface="Arial"/>
                <a:ea typeface="Arial"/>
                <a:cs typeface="Arial"/>
                <a:sym typeface="Arial"/>
              </a:rPr>
              <a:t> Mute Track</a:t>
            </a:r>
            <a:endParaRPr sz="21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C.</a:t>
            </a:r>
            <a:r>
              <a:rPr lang="en-US" sz="2100">
                <a:solidFill>
                  <a:srgbClr val="333333"/>
                </a:solidFill>
                <a:latin typeface="Arial"/>
                <a:ea typeface="Arial"/>
                <a:cs typeface="Arial"/>
                <a:sym typeface="Arial"/>
              </a:rPr>
              <a:t> CTI (aka Playhead) </a:t>
            </a:r>
            <a:endParaRPr sz="21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100"/>
              <a:buNone/>
            </a:pPr>
            <a:r>
              <a:rPr b="1" lang="en-US" sz="2100">
                <a:solidFill>
                  <a:srgbClr val="333333"/>
                </a:solidFill>
                <a:latin typeface="Arial"/>
                <a:ea typeface="Arial"/>
                <a:cs typeface="Arial"/>
                <a:sym typeface="Arial"/>
              </a:rPr>
              <a:t>D.</a:t>
            </a:r>
            <a:r>
              <a:rPr lang="en-US" sz="2100">
                <a:solidFill>
                  <a:srgbClr val="333333"/>
                </a:solidFill>
                <a:latin typeface="Arial"/>
                <a:ea typeface="Arial"/>
                <a:cs typeface="Arial"/>
                <a:sym typeface="Arial"/>
              </a:rPr>
              <a:t> FX Button</a:t>
            </a:r>
            <a:endParaRPr sz="4500"/>
          </a:p>
        </p:txBody>
      </p:sp>
      <p:pic>
        <p:nvPicPr>
          <p:cNvPr id="253" name="Google Shape;253;p16"/>
          <p:cNvPicPr preferRelativeResize="0"/>
          <p:nvPr/>
        </p:nvPicPr>
        <p:blipFill rotWithShape="1">
          <a:blip r:embed="rId3">
            <a:alphaModFix/>
          </a:blip>
          <a:srcRect b="57970" l="6430" r="6438" t="7947"/>
          <a:stretch/>
        </p:blipFill>
        <p:spPr>
          <a:xfrm>
            <a:off x="2260000" y="592675"/>
            <a:ext cx="9768825" cy="4940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SOURCE MONITOR VS. PROGRAM MONITOR</a:t>
            </a:r>
            <a:endParaRPr/>
          </a:p>
        </p:txBody>
      </p:sp>
      <p:sp>
        <p:nvSpPr>
          <p:cNvPr id="259" name="Google Shape;259;p17"/>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0" lang="en-US" sz="2800"/>
              <a:t>Source Monitor - Used to edit clips before putting on timeline.</a:t>
            </a:r>
            <a:endParaRPr/>
          </a:p>
          <a:p>
            <a:pPr indent="-228600" lvl="0" marL="228600" rtl="0" algn="l">
              <a:lnSpc>
                <a:spcPct val="90000"/>
              </a:lnSpc>
              <a:spcBef>
                <a:spcPts val="1000"/>
              </a:spcBef>
              <a:spcAft>
                <a:spcPts val="0"/>
              </a:spcAft>
              <a:buClr>
                <a:schemeClr val="dk1"/>
              </a:buClr>
              <a:buSzPts val="2800"/>
              <a:buChar char="•"/>
            </a:pPr>
            <a:r>
              <a:rPr b="0" lang="en-US" sz="2800"/>
              <a:t>Program Monitor - Used to view clip sequences in timeline.</a:t>
            </a:r>
            <a:endParaRPr/>
          </a:p>
          <a:p>
            <a:pPr indent="-50800" lvl="0" marL="228600" rtl="0" algn="l">
              <a:lnSpc>
                <a:spcPct val="90000"/>
              </a:lnSpc>
              <a:spcBef>
                <a:spcPts val="1000"/>
              </a:spcBef>
              <a:spcAft>
                <a:spcPts val="0"/>
              </a:spcAft>
              <a:buClr>
                <a:schemeClr val="dk1"/>
              </a:buClr>
              <a:buSzPts val="2800"/>
              <a:buNone/>
            </a:pPr>
            <a:r>
              <a:t/>
            </a:r>
            <a:endParaRPr sz="2800"/>
          </a:p>
        </p:txBody>
      </p:sp>
      <p:sp>
        <p:nvSpPr>
          <p:cNvPr id="260" name="Google Shape;260;p17"/>
          <p:cNvSpPr txBox="1"/>
          <p:nvPr>
            <p:ph idx="4294967295" type="sldNum"/>
          </p:nvPr>
        </p:nvSpPr>
        <p:spPr>
          <a:xfrm>
            <a:off x="11420475" y="5883275"/>
            <a:ext cx="7715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pic>
        <p:nvPicPr>
          <p:cNvPr id="261" name="Google Shape;261;p17"/>
          <p:cNvPicPr preferRelativeResize="0"/>
          <p:nvPr/>
        </p:nvPicPr>
        <p:blipFill rotWithShape="1">
          <a:blip r:embed="rId3">
            <a:alphaModFix/>
          </a:blip>
          <a:srcRect b="0" l="0" r="0" t="0"/>
          <a:stretch/>
        </p:blipFill>
        <p:spPr>
          <a:xfrm>
            <a:off x="645830" y="3092052"/>
            <a:ext cx="10897161" cy="3603388"/>
          </a:xfrm>
          <a:prstGeom prst="rect">
            <a:avLst/>
          </a:prstGeom>
          <a:noFill/>
          <a:ln>
            <a:noFill/>
          </a:ln>
        </p:spPr>
      </p:pic>
      <p:sp>
        <p:nvSpPr>
          <p:cNvPr id="262" name="Google Shape;262;p17"/>
          <p:cNvSpPr txBox="1"/>
          <p:nvPr/>
        </p:nvSpPr>
        <p:spPr>
          <a:xfrm>
            <a:off x="1063625" y="2587625"/>
            <a:ext cx="4286100" cy="698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500"/>
              <a:buFont typeface="Twentieth Century"/>
              <a:buNone/>
            </a:pPr>
            <a:r>
              <a:rPr b="1" lang="en-US" sz="2500">
                <a:solidFill>
                  <a:schemeClr val="dk1"/>
                </a:solidFill>
                <a:latin typeface="Twentieth Century"/>
                <a:ea typeface="Twentieth Century"/>
                <a:cs typeface="Twentieth Century"/>
                <a:sym typeface="Twentieth Century"/>
              </a:rPr>
              <a:t>Source Monitor</a:t>
            </a:r>
            <a:endParaRPr b="1" sz="2800">
              <a:solidFill>
                <a:schemeClr val="dk1"/>
              </a:solidFill>
              <a:latin typeface="Twentieth Century"/>
              <a:ea typeface="Twentieth Century"/>
              <a:cs typeface="Twentieth Century"/>
              <a:sym typeface="Twentieth Century"/>
            </a:endParaRPr>
          </a:p>
        </p:txBody>
      </p:sp>
      <p:sp>
        <p:nvSpPr>
          <p:cNvPr id="263" name="Google Shape;263;p17"/>
          <p:cNvSpPr txBox="1"/>
          <p:nvPr/>
        </p:nvSpPr>
        <p:spPr>
          <a:xfrm>
            <a:off x="6858000" y="2650325"/>
            <a:ext cx="3603600" cy="573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300"/>
              <a:buFont typeface="Twentieth Century"/>
              <a:buNone/>
            </a:pPr>
            <a:r>
              <a:rPr b="1" lang="en-US" sz="2300">
                <a:solidFill>
                  <a:schemeClr val="dk1"/>
                </a:solidFill>
                <a:latin typeface="Twentieth Century"/>
                <a:ea typeface="Twentieth Century"/>
                <a:cs typeface="Twentieth Century"/>
                <a:sym typeface="Twentieth Century"/>
              </a:rPr>
              <a:t>Program Monitor</a:t>
            </a:r>
            <a:endParaRPr b="1" sz="23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18"/>
          <p:cNvSpPr txBox="1"/>
          <p:nvPr>
            <p:ph type="title"/>
          </p:nvPr>
        </p:nvSpPr>
        <p:spPr>
          <a:xfrm>
            <a:off x="838200" y="365125"/>
            <a:ext cx="10515600" cy="100647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Twentieth Century"/>
              <a:buNone/>
            </a:pPr>
            <a:r>
              <a:rPr lang="en-US" sz="4000">
                <a:solidFill>
                  <a:schemeClr val="dk1"/>
                </a:solidFill>
              </a:rPr>
              <a:t>SOURCE MONITOR PANEL (SHIFT +2)</a:t>
            </a:r>
            <a:endParaRPr sz="4800"/>
          </a:p>
        </p:txBody>
      </p:sp>
      <p:sp>
        <p:nvSpPr>
          <p:cNvPr id="269" name="Google Shape;26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4000"/>
              <a:buNone/>
            </a:pPr>
            <a:r>
              <a:rPr b="1" lang="en-US" sz="3200">
                <a:solidFill>
                  <a:schemeClr val="dk1"/>
                </a:solidFill>
              </a:rPr>
              <a:t>Preview clips from Project Panel</a:t>
            </a:r>
            <a:endParaRPr b="1"/>
          </a:p>
        </p:txBody>
      </p:sp>
      <p:sp>
        <p:nvSpPr>
          <p:cNvPr id="270" name="Google Shape;270;p18"/>
          <p:cNvSpPr txBox="1"/>
          <p:nvPr>
            <p:ph idx="4294967295" type="body"/>
          </p:nvPr>
        </p:nvSpPr>
        <p:spPr>
          <a:xfrm>
            <a:off x="0" y="2165350"/>
            <a:ext cx="4708525" cy="4000500"/>
          </a:xfrm>
          <a:prstGeom prst="rect">
            <a:avLst/>
          </a:prstGeom>
          <a:noFill/>
          <a:ln>
            <a:noFill/>
          </a:ln>
        </p:spPr>
        <p:txBody>
          <a:bodyPr anchorCtr="0" anchor="ctr" bIns="45700" lIns="91425" spcFirstLastPara="1" rIns="91425" wrap="square" tIns="45700">
            <a:noAutofit/>
          </a:bodyPr>
          <a:lstStyle/>
          <a:p>
            <a:pPr indent="-6350" lvl="0" marL="228600" rtl="0" algn="l">
              <a:lnSpc>
                <a:spcPct val="100000"/>
              </a:lnSpc>
              <a:spcBef>
                <a:spcPts val="0"/>
              </a:spcBef>
              <a:spcAft>
                <a:spcPts val="0"/>
              </a:spcAft>
              <a:buClr>
                <a:schemeClr val="lt1"/>
              </a:buClr>
              <a:buSzPts val="3500"/>
              <a:buNone/>
            </a:pPr>
            <a:r>
              <a:t/>
            </a:r>
            <a:endParaRPr sz="2800">
              <a:solidFill>
                <a:schemeClr val="dk1"/>
              </a:solidFill>
            </a:endParaRPr>
          </a:p>
          <a:p>
            <a:pPr indent="0" lvl="0" marL="0" rtl="0" algn="l">
              <a:lnSpc>
                <a:spcPct val="100000"/>
              </a:lnSpc>
              <a:spcBef>
                <a:spcPts val="0"/>
              </a:spcBef>
              <a:spcAft>
                <a:spcPts val="0"/>
              </a:spcAft>
              <a:buClr>
                <a:schemeClr val="dk1"/>
              </a:buClr>
              <a:buSzPts val="2800"/>
              <a:buNone/>
            </a:pPr>
            <a:r>
              <a:rPr lang="en-US" sz="2800">
                <a:solidFill>
                  <a:schemeClr val="dk1"/>
                </a:solidFill>
              </a:rPr>
              <a:t>Transport Controls:</a:t>
            </a:r>
            <a:endParaRPr/>
          </a:p>
          <a:p>
            <a:pPr indent="-228600" lvl="1" marL="685800" rtl="0" algn="l">
              <a:lnSpc>
                <a:spcPct val="100000"/>
              </a:lnSpc>
              <a:spcBef>
                <a:spcPts val="500"/>
              </a:spcBef>
              <a:spcAft>
                <a:spcPts val="0"/>
              </a:spcAft>
              <a:buClr>
                <a:schemeClr val="dk1"/>
              </a:buClr>
              <a:buSzPts val="3500"/>
              <a:buChar char="•"/>
            </a:pPr>
            <a:r>
              <a:rPr lang="en-US" sz="2800">
                <a:solidFill>
                  <a:schemeClr val="dk1"/>
                </a:solidFill>
              </a:rPr>
              <a:t>Mark In/Out</a:t>
            </a:r>
            <a:endParaRPr sz="2800">
              <a:solidFill>
                <a:schemeClr val="dk1"/>
              </a:solidFill>
            </a:endParaRPr>
          </a:p>
          <a:p>
            <a:pPr indent="-184150" lvl="1" marL="685800" rtl="0" algn="l">
              <a:lnSpc>
                <a:spcPct val="100000"/>
              </a:lnSpc>
              <a:spcBef>
                <a:spcPts val="500"/>
              </a:spcBef>
              <a:spcAft>
                <a:spcPts val="0"/>
              </a:spcAft>
              <a:buClr>
                <a:schemeClr val="dk1"/>
              </a:buClr>
              <a:buSzPts val="2800"/>
              <a:buChar char="•"/>
            </a:pPr>
            <a:r>
              <a:rPr lang="en-US" sz="2800">
                <a:solidFill>
                  <a:schemeClr val="dk1"/>
                </a:solidFill>
              </a:rPr>
              <a:t>Play</a:t>
            </a:r>
            <a:endParaRPr sz="2800">
              <a:solidFill>
                <a:schemeClr val="dk1"/>
              </a:solidFill>
            </a:endParaRPr>
          </a:p>
          <a:p>
            <a:pPr indent="-228600" lvl="1" marL="685800" rtl="0" algn="l">
              <a:lnSpc>
                <a:spcPct val="100000"/>
              </a:lnSpc>
              <a:spcBef>
                <a:spcPts val="500"/>
              </a:spcBef>
              <a:spcAft>
                <a:spcPts val="0"/>
              </a:spcAft>
              <a:buClr>
                <a:schemeClr val="dk1"/>
              </a:buClr>
              <a:buSzPts val="3500"/>
              <a:buChar char="•"/>
            </a:pPr>
            <a:r>
              <a:rPr lang="en-US" sz="2800">
                <a:solidFill>
                  <a:schemeClr val="dk1"/>
                </a:solidFill>
              </a:rPr>
              <a:t>Add Marker </a:t>
            </a:r>
            <a:endParaRPr sz="2800">
              <a:solidFill>
                <a:schemeClr val="dk1"/>
              </a:solidFill>
            </a:endParaRPr>
          </a:p>
          <a:p>
            <a:pPr indent="-228600" lvl="1" marL="685800" rtl="0" algn="l">
              <a:lnSpc>
                <a:spcPct val="100000"/>
              </a:lnSpc>
              <a:spcBef>
                <a:spcPts val="500"/>
              </a:spcBef>
              <a:spcAft>
                <a:spcPts val="0"/>
              </a:spcAft>
              <a:buClr>
                <a:schemeClr val="dk1"/>
              </a:buClr>
              <a:buSzPts val="3500"/>
              <a:buChar char="•"/>
            </a:pPr>
            <a:r>
              <a:rPr lang="en-US" sz="2800">
                <a:solidFill>
                  <a:schemeClr val="dk1"/>
                </a:solidFill>
              </a:rPr>
              <a:t>Insert</a:t>
            </a:r>
            <a:endParaRPr/>
          </a:p>
          <a:p>
            <a:pPr indent="-228600" lvl="1" marL="685800" rtl="0" algn="l">
              <a:lnSpc>
                <a:spcPct val="100000"/>
              </a:lnSpc>
              <a:spcBef>
                <a:spcPts val="500"/>
              </a:spcBef>
              <a:spcAft>
                <a:spcPts val="0"/>
              </a:spcAft>
              <a:buClr>
                <a:schemeClr val="dk1"/>
              </a:buClr>
              <a:buSzPts val="3500"/>
              <a:buChar char="•"/>
            </a:pPr>
            <a:r>
              <a:rPr lang="en-US" sz="2800">
                <a:solidFill>
                  <a:schemeClr val="dk1"/>
                </a:solidFill>
              </a:rPr>
              <a:t>Overwrite</a:t>
            </a:r>
            <a:endParaRPr/>
          </a:p>
          <a:p>
            <a:pPr indent="-228600" lvl="1" marL="685800" rtl="0" algn="l">
              <a:lnSpc>
                <a:spcPct val="100000"/>
              </a:lnSpc>
              <a:spcBef>
                <a:spcPts val="500"/>
              </a:spcBef>
              <a:spcAft>
                <a:spcPts val="0"/>
              </a:spcAft>
              <a:buClr>
                <a:schemeClr val="dk1"/>
              </a:buClr>
              <a:buSzPts val="3500"/>
              <a:buChar char="•"/>
            </a:pPr>
            <a:r>
              <a:rPr lang="en-US" sz="2800">
                <a:solidFill>
                  <a:schemeClr val="dk1"/>
                </a:solidFill>
              </a:rPr>
              <a:t>Export a still</a:t>
            </a:r>
            <a:endParaRPr/>
          </a:p>
        </p:txBody>
      </p:sp>
      <p:sp>
        <p:nvSpPr>
          <p:cNvPr id="271" name="Google Shape;271;p18"/>
          <p:cNvSpPr txBox="1"/>
          <p:nvPr/>
        </p:nvSpPr>
        <p:spPr>
          <a:xfrm>
            <a:off x="3312900" y="2404200"/>
            <a:ext cx="8955300" cy="3539400"/>
          </a:xfrm>
          <a:prstGeom prst="rect">
            <a:avLst/>
          </a:prstGeom>
          <a:noFill/>
          <a:ln>
            <a:noFill/>
          </a:ln>
        </p:spPr>
        <p:txBody>
          <a:bodyPr anchorCtr="0" anchor="t" bIns="45700" lIns="91425" spcFirstLastPara="1" rIns="91425" wrap="square" tIns="45700">
            <a:noAutofit/>
          </a:bodyPr>
          <a:lstStyle/>
          <a:p>
            <a:pPr indent="457200" lvl="0" marL="0" marR="0" rtl="0" algn="l">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Insert – Ripples							Overwrite – Replaces</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Calibri"/>
              <a:buNone/>
            </a:pPr>
            <a:r>
              <a:t/>
            </a:r>
            <a:endParaRPr sz="2800">
              <a:solidFill>
                <a:schemeClr val="dk1"/>
              </a:solidFill>
              <a:latin typeface="Twentieth Century"/>
              <a:ea typeface="Twentieth Century"/>
              <a:cs typeface="Twentieth Century"/>
              <a:sym typeface="Twentieth Century"/>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Twentieth Century"/>
                <a:ea typeface="Twentieth Century"/>
                <a:cs typeface="Twentieth Century"/>
                <a:sym typeface="Twentieth Century"/>
              </a:rPr>
              <a:t>Button Editor: + Sign. Add/Remove on Transport Controls</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Twentieth Century"/>
                <a:ea typeface="Twentieth Century"/>
                <a:cs typeface="Twentieth Century"/>
                <a:sym typeface="Twentieth Century"/>
              </a:rPr>
              <a:t>Drag Options: Audio and Video, Audio Only, Video Only (Crtl to Ripple)</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Twentieth Century"/>
                <a:ea typeface="Twentieth Century"/>
                <a:cs typeface="Twentieth Century"/>
                <a:sym typeface="Twentieth Century"/>
              </a:rPr>
              <a:t>Timecode Format: H:M:S:F</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Twentieth Century"/>
                <a:ea typeface="Twentieth Century"/>
                <a:cs typeface="Twentieth Century"/>
                <a:sym typeface="Twentieth Century"/>
              </a:rPr>
              <a:t>Safe Margins: Action Safe 90%, Title Safe 80%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Calibri"/>
              <a:buNone/>
            </a:pPr>
            <a:r>
              <a:t/>
            </a:r>
            <a:endParaRPr sz="2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19"/>
          <p:cNvSpPr txBox="1"/>
          <p:nvPr>
            <p:ph idx="4294967295" type="body"/>
          </p:nvPr>
        </p:nvSpPr>
        <p:spPr>
          <a:xfrm>
            <a:off x="-1" y="414337"/>
            <a:ext cx="3254123" cy="61420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A.</a:t>
            </a:r>
            <a:r>
              <a:rPr lang="en-US" sz="2200">
                <a:solidFill>
                  <a:srgbClr val="333333"/>
                </a:solidFill>
                <a:latin typeface="Arial"/>
                <a:ea typeface="Arial"/>
                <a:cs typeface="Arial"/>
                <a:sym typeface="Arial"/>
              </a:rPr>
              <a:t> Playhead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B.</a:t>
            </a:r>
            <a:r>
              <a:rPr lang="en-US" sz="2200">
                <a:solidFill>
                  <a:srgbClr val="333333"/>
                </a:solidFill>
                <a:latin typeface="Arial"/>
                <a:ea typeface="Arial"/>
                <a:cs typeface="Arial"/>
                <a:sym typeface="Arial"/>
              </a:rPr>
              <a:t> TimeCode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C.</a:t>
            </a:r>
            <a:r>
              <a:rPr lang="en-US" sz="2200">
                <a:solidFill>
                  <a:srgbClr val="333333"/>
                </a:solidFill>
                <a:latin typeface="Arial"/>
                <a:ea typeface="Arial"/>
                <a:cs typeface="Arial"/>
                <a:sym typeface="Arial"/>
              </a:rPr>
              <a:t> Scaling options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D.</a:t>
            </a:r>
            <a:r>
              <a:rPr lang="en-US" sz="2200">
                <a:solidFill>
                  <a:srgbClr val="333333"/>
                </a:solidFill>
                <a:latin typeface="Arial"/>
                <a:ea typeface="Arial"/>
                <a:cs typeface="Arial"/>
                <a:sym typeface="Arial"/>
              </a:rPr>
              <a:t> Zoom scroll bar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E.</a:t>
            </a:r>
            <a:r>
              <a:rPr lang="en-US" sz="2200">
                <a:solidFill>
                  <a:srgbClr val="333333"/>
                </a:solidFill>
                <a:latin typeface="Arial"/>
                <a:ea typeface="Arial"/>
                <a:cs typeface="Arial"/>
                <a:sym typeface="Arial"/>
              </a:rPr>
              <a:t> Drag video (for timeline)</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F.</a:t>
            </a:r>
            <a:r>
              <a:rPr lang="en-US" sz="2200">
                <a:solidFill>
                  <a:srgbClr val="333333"/>
                </a:solidFill>
                <a:latin typeface="Arial"/>
                <a:ea typeface="Arial"/>
                <a:cs typeface="Arial"/>
                <a:sym typeface="Arial"/>
              </a:rPr>
              <a:t> Drag audio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lang="en-US" sz="2200">
                <a:solidFill>
                  <a:srgbClr val="333333"/>
                </a:solidFill>
                <a:latin typeface="Arial"/>
                <a:ea typeface="Arial"/>
                <a:cs typeface="Arial"/>
                <a:sym typeface="Arial"/>
              </a:rPr>
              <a:t>(for timeline)</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G.</a:t>
            </a:r>
            <a:r>
              <a:rPr lang="en-US" sz="2200">
                <a:solidFill>
                  <a:srgbClr val="333333"/>
                </a:solidFill>
                <a:latin typeface="Arial"/>
                <a:ea typeface="Arial"/>
                <a:cs typeface="Arial"/>
                <a:sym typeface="Arial"/>
              </a:rPr>
              <a:t> Settings button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H.</a:t>
            </a:r>
            <a:r>
              <a:rPr lang="en-US" sz="2200">
                <a:solidFill>
                  <a:srgbClr val="333333"/>
                </a:solidFill>
                <a:latin typeface="Arial"/>
                <a:ea typeface="Arial"/>
                <a:cs typeface="Arial"/>
                <a:sym typeface="Arial"/>
              </a:rPr>
              <a:t> In/Out Duration </a:t>
            </a:r>
            <a:endParaRPr sz="3600"/>
          </a:p>
        </p:txBody>
      </p:sp>
      <p:pic>
        <p:nvPicPr>
          <p:cNvPr id="278" name="Google Shape;278;p19"/>
          <p:cNvPicPr preferRelativeResize="0"/>
          <p:nvPr/>
        </p:nvPicPr>
        <p:blipFill rotWithShape="1">
          <a:blip r:embed="rId3">
            <a:alphaModFix/>
          </a:blip>
          <a:srcRect b="0" l="0" r="0" t="0"/>
          <a:stretch/>
        </p:blipFill>
        <p:spPr>
          <a:xfrm>
            <a:off x="3254123" y="0"/>
            <a:ext cx="8842627" cy="6477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3600"/>
              <a:buFont typeface="Twentieth Century"/>
              <a:buNone/>
            </a:pPr>
            <a:r>
              <a:rPr lang="en-US" sz="3600">
                <a:solidFill>
                  <a:srgbClr val="FFFFFF"/>
                </a:solidFill>
              </a:rPr>
              <a:t>PREMIERE PRO PANEL SHORTCUTS</a:t>
            </a:r>
            <a:endParaRPr/>
          </a:p>
        </p:txBody>
      </p:sp>
      <p:grpSp>
        <p:nvGrpSpPr>
          <p:cNvPr id="125" name="Google Shape;125;p2"/>
          <p:cNvGrpSpPr/>
          <p:nvPr/>
        </p:nvGrpSpPr>
        <p:grpSpPr>
          <a:xfrm>
            <a:off x="2159794" y="1690688"/>
            <a:ext cx="7872412" cy="5003800"/>
            <a:chOff x="2358" y="2015"/>
            <a:chExt cx="6688031" cy="4250993"/>
          </a:xfrm>
        </p:grpSpPr>
        <p:sp>
          <p:nvSpPr>
            <p:cNvPr id="126" name="Google Shape;126;p2"/>
            <p:cNvSpPr/>
            <p:nvPr/>
          </p:nvSpPr>
          <p:spPr>
            <a:xfrm>
              <a:off x="3438132" y="2015"/>
              <a:ext cx="3252257" cy="504868"/>
            </a:xfrm>
            <a:prstGeom prst="rect">
              <a:avLst/>
            </a:prstGeom>
            <a:solidFill>
              <a:srgbClr val="FCE1CC">
                <a:alpha val="89411"/>
              </a:srgbClr>
            </a:solidFill>
            <a:ln cap="flat" cmpd="sng" w="9525">
              <a:solidFill>
                <a:srgbClr val="FCE1CC">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7" name="Google Shape;127;p2"/>
            <p:cNvSpPr txBox="1"/>
            <p:nvPr/>
          </p:nvSpPr>
          <p:spPr>
            <a:xfrm>
              <a:off x="3438132" y="2015"/>
              <a:ext cx="3252257" cy="504868"/>
            </a:xfrm>
            <a:prstGeom prst="rect">
              <a:avLst/>
            </a:prstGeom>
            <a:noFill/>
            <a:ln>
              <a:noFill/>
            </a:ln>
          </p:spPr>
          <p:txBody>
            <a:bodyPr anchorCtr="0" anchor="ctr" bIns="128225" lIns="63100" spcFirstLastPara="1" rIns="63100" wrap="square" tIns="128225">
              <a:noAutofit/>
            </a:bodyPr>
            <a:lstStyle/>
            <a:p>
              <a:pPr indent="0" lvl="0" marL="0" marR="0" rtl="0" algn="ctr">
                <a:lnSpc>
                  <a:spcPct val="90000"/>
                </a:lnSpc>
                <a:spcBef>
                  <a:spcPts val="0"/>
                </a:spcBef>
                <a:spcAft>
                  <a:spcPts val="0"/>
                </a:spcAft>
                <a:buClr>
                  <a:schemeClr val="lt1"/>
                </a:buClr>
                <a:buSzPts val="1900"/>
                <a:buFont typeface="Twentieth Century"/>
                <a:buNone/>
              </a:pPr>
              <a:r>
                <a:rPr b="0" i="0" lang="en-US" sz="1900" u="none" cap="none" strike="noStrike">
                  <a:solidFill>
                    <a:schemeClr val="lt1"/>
                  </a:solidFill>
                  <a:latin typeface="Twentieth Century"/>
                  <a:ea typeface="Twentieth Century"/>
                  <a:cs typeface="Twentieth Century"/>
                  <a:sym typeface="Twentieth Century"/>
                </a:rPr>
                <a:t>Shift + 1</a:t>
              </a:r>
              <a:endParaRPr sz="1800">
                <a:solidFill>
                  <a:schemeClr val="dk1"/>
                </a:solidFill>
                <a:latin typeface="Calibri"/>
                <a:ea typeface="Calibri"/>
                <a:cs typeface="Calibri"/>
                <a:sym typeface="Calibri"/>
              </a:endParaRPr>
            </a:p>
          </p:txBody>
        </p:sp>
        <p:sp>
          <p:nvSpPr>
            <p:cNvPr id="128" name="Google Shape;128;p2"/>
            <p:cNvSpPr/>
            <p:nvPr/>
          </p:nvSpPr>
          <p:spPr>
            <a:xfrm>
              <a:off x="2358" y="2015"/>
              <a:ext cx="3435773" cy="504868"/>
            </a:xfrm>
            <a:prstGeom prst="rect">
              <a:avLst/>
            </a:prstGeom>
            <a:gradFill>
              <a:gsLst>
                <a:gs pos="0">
                  <a:srgbClr val="FBB35A"/>
                </a:gs>
                <a:gs pos="100000">
                  <a:srgbClr val="EF9619"/>
                </a:gs>
              </a:gsLst>
              <a:lin ang="5400000" scaled="0"/>
            </a:gradFill>
            <a:ln cap="flat" cmpd="sng" w="9525">
              <a:solidFill>
                <a:srgbClr val="F8A9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9" name="Google Shape;129;p2"/>
            <p:cNvSpPr txBox="1"/>
            <p:nvPr/>
          </p:nvSpPr>
          <p:spPr>
            <a:xfrm>
              <a:off x="2358" y="2015"/>
              <a:ext cx="3435773" cy="504868"/>
            </a:xfrm>
            <a:prstGeom prst="rect">
              <a:avLst/>
            </a:prstGeom>
            <a:noFill/>
            <a:ln>
              <a:noFill/>
            </a:ln>
          </p:spPr>
          <p:txBody>
            <a:bodyPr anchorCtr="0" anchor="ctr" bIns="49850" lIns="43025" spcFirstLastPara="1" rIns="43025" wrap="square" tIns="49850">
              <a:noAutofit/>
            </a:bodyPr>
            <a:lstStyle/>
            <a:p>
              <a:pPr indent="0" lvl="0" marL="0" marR="0" rtl="0" algn="ctr">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Project Panel</a:t>
              </a:r>
              <a:endParaRPr sz="1800">
                <a:solidFill>
                  <a:schemeClr val="dk1"/>
                </a:solidFill>
                <a:latin typeface="Calibri"/>
                <a:ea typeface="Calibri"/>
                <a:cs typeface="Calibri"/>
                <a:sym typeface="Calibri"/>
              </a:endParaRPr>
            </a:p>
          </p:txBody>
        </p:sp>
        <p:sp>
          <p:nvSpPr>
            <p:cNvPr id="130" name="Google Shape;130;p2"/>
            <p:cNvSpPr/>
            <p:nvPr/>
          </p:nvSpPr>
          <p:spPr>
            <a:xfrm>
              <a:off x="3438132" y="537176"/>
              <a:ext cx="3252257" cy="504868"/>
            </a:xfrm>
            <a:prstGeom prst="rect">
              <a:avLst/>
            </a:prstGeom>
            <a:solidFill>
              <a:srgbClr val="FADCCB">
                <a:alpha val="89411"/>
              </a:srgbClr>
            </a:solidFill>
            <a:ln cap="flat" cmpd="sng" w="9525">
              <a:solidFill>
                <a:srgbClr val="FADCC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1" name="Google Shape;131;p2"/>
            <p:cNvSpPr txBox="1"/>
            <p:nvPr/>
          </p:nvSpPr>
          <p:spPr>
            <a:xfrm>
              <a:off x="3438132" y="537176"/>
              <a:ext cx="3252257" cy="504868"/>
            </a:xfrm>
            <a:prstGeom prst="rect">
              <a:avLst/>
            </a:prstGeom>
            <a:noFill/>
            <a:ln>
              <a:noFill/>
            </a:ln>
          </p:spPr>
          <p:txBody>
            <a:bodyPr anchorCtr="0" anchor="ctr" bIns="128225" lIns="63100" spcFirstLastPara="1" rIns="63100" wrap="square" tIns="128225">
              <a:noAutofit/>
            </a:bodyPr>
            <a:lstStyle/>
            <a:p>
              <a:pPr indent="0" lvl="0" marL="0" marR="0" rtl="0" algn="ctr">
                <a:lnSpc>
                  <a:spcPct val="90000"/>
                </a:lnSpc>
                <a:spcBef>
                  <a:spcPts val="0"/>
                </a:spcBef>
                <a:spcAft>
                  <a:spcPts val="0"/>
                </a:spcAft>
                <a:buClr>
                  <a:schemeClr val="lt1"/>
                </a:buClr>
                <a:buSzPts val="1900"/>
                <a:buFont typeface="Twentieth Century"/>
                <a:buNone/>
              </a:pPr>
              <a:r>
                <a:rPr b="0" i="0" lang="en-US" sz="1900" u="none" cap="none" strike="noStrike">
                  <a:solidFill>
                    <a:schemeClr val="lt1"/>
                  </a:solidFill>
                  <a:latin typeface="Twentieth Century"/>
                  <a:ea typeface="Twentieth Century"/>
                  <a:cs typeface="Twentieth Century"/>
                  <a:sym typeface="Twentieth Century"/>
                </a:rPr>
                <a:t>Shift + 2</a:t>
              </a:r>
              <a:endParaRPr sz="1800">
                <a:solidFill>
                  <a:schemeClr val="dk1"/>
                </a:solidFill>
                <a:latin typeface="Calibri"/>
                <a:ea typeface="Calibri"/>
                <a:cs typeface="Calibri"/>
                <a:sym typeface="Calibri"/>
              </a:endParaRPr>
            </a:p>
          </p:txBody>
        </p:sp>
        <p:sp>
          <p:nvSpPr>
            <p:cNvPr id="132" name="Google Shape;132;p2"/>
            <p:cNvSpPr/>
            <p:nvPr/>
          </p:nvSpPr>
          <p:spPr>
            <a:xfrm>
              <a:off x="2358" y="537176"/>
              <a:ext cx="3435773" cy="504868"/>
            </a:xfrm>
            <a:prstGeom prst="rect">
              <a:avLst/>
            </a:prstGeom>
            <a:gradFill>
              <a:gsLst>
                <a:gs pos="0">
                  <a:srgbClr val="F7A359"/>
                </a:gs>
                <a:gs pos="100000">
                  <a:srgbClr val="E98519"/>
                </a:gs>
              </a:gsLst>
              <a:lin ang="5400000" scaled="0"/>
            </a:gradFill>
            <a:ln cap="flat" cmpd="sng" w="9525">
              <a:solidFill>
                <a:srgbClr val="F399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3" name="Google Shape;133;p2"/>
            <p:cNvSpPr txBox="1"/>
            <p:nvPr/>
          </p:nvSpPr>
          <p:spPr>
            <a:xfrm>
              <a:off x="2358" y="537176"/>
              <a:ext cx="3435773" cy="504868"/>
            </a:xfrm>
            <a:prstGeom prst="rect">
              <a:avLst/>
            </a:prstGeom>
            <a:noFill/>
            <a:ln>
              <a:noFill/>
            </a:ln>
          </p:spPr>
          <p:txBody>
            <a:bodyPr anchorCtr="0" anchor="ctr" bIns="49850" lIns="43025" spcFirstLastPara="1" rIns="43025" wrap="square" tIns="49850">
              <a:noAutofit/>
            </a:bodyPr>
            <a:lstStyle/>
            <a:p>
              <a:pPr indent="0" lvl="0" marL="0" marR="0" rtl="0" algn="ctr">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Source Monitor</a:t>
              </a:r>
              <a:endParaRPr sz="1800">
                <a:solidFill>
                  <a:schemeClr val="dk1"/>
                </a:solidFill>
                <a:latin typeface="Calibri"/>
                <a:ea typeface="Calibri"/>
                <a:cs typeface="Calibri"/>
                <a:sym typeface="Calibri"/>
              </a:endParaRPr>
            </a:p>
          </p:txBody>
        </p:sp>
        <p:sp>
          <p:nvSpPr>
            <p:cNvPr id="134" name="Google Shape;134;p2"/>
            <p:cNvSpPr/>
            <p:nvPr/>
          </p:nvSpPr>
          <p:spPr>
            <a:xfrm>
              <a:off x="3438132" y="1072336"/>
              <a:ext cx="3252257" cy="504868"/>
            </a:xfrm>
            <a:prstGeom prst="rect">
              <a:avLst/>
            </a:prstGeom>
            <a:solidFill>
              <a:srgbClr val="F8DACB">
                <a:alpha val="89411"/>
              </a:srgbClr>
            </a:solidFill>
            <a:ln cap="flat" cmpd="sng" w="9525">
              <a:solidFill>
                <a:srgbClr val="F8DAC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5" name="Google Shape;135;p2"/>
            <p:cNvSpPr txBox="1"/>
            <p:nvPr/>
          </p:nvSpPr>
          <p:spPr>
            <a:xfrm>
              <a:off x="3438132" y="1072336"/>
              <a:ext cx="3252257" cy="504868"/>
            </a:xfrm>
            <a:prstGeom prst="rect">
              <a:avLst/>
            </a:prstGeom>
            <a:noFill/>
            <a:ln>
              <a:noFill/>
            </a:ln>
          </p:spPr>
          <p:txBody>
            <a:bodyPr anchorCtr="0" anchor="ctr" bIns="128225" lIns="63100" spcFirstLastPara="1" rIns="63100" wrap="square" tIns="128225">
              <a:noAutofit/>
            </a:bodyPr>
            <a:lstStyle/>
            <a:p>
              <a:pPr indent="0" lvl="0" marL="0" marR="0" rtl="0" algn="ctr">
                <a:lnSpc>
                  <a:spcPct val="90000"/>
                </a:lnSpc>
                <a:spcBef>
                  <a:spcPts val="0"/>
                </a:spcBef>
                <a:spcAft>
                  <a:spcPts val="0"/>
                </a:spcAft>
                <a:buClr>
                  <a:schemeClr val="lt1"/>
                </a:buClr>
                <a:buSzPts val="1900"/>
                <a:buFont typeface="Twentieth Century"/>
                <a:buNone/>
              </a:pPr>
              <a:r>
                <a:rPr b="0" i="0" lang="en-US" sz="1900" u="none" cap="none" strike="noStrike">
                  <a:solidFill>
                    <a:schemeClr val="lt1"/>
                  </a:solidFill>
                  <a:latin typeface="Twentieth Century"/>
                  <a:ea typeface="Twentieth Century"/>
                  <a:cs typeface="Twentieth Century"/>
                  <a:sym typeface="Twentieth Century"/>
                </a:rPr>
                <a:t>Shift + 3</a:t>
              </a:r>
              <a:endParaRPr sz="1800">
                <a:solidFill>
                  <a:schemeClr val="dk1"/>
                </a:solidFill>
                <a:latin typeface="Calibri"/>
                <a:ea typeface="Calibri"/>
                <a:cs typeface="Calibri"/>
                <a:sym typeface="Calibri"/>
              </a:endParaRPr>
            </a:p>
          </p:txBody>
        </p:sp>
        <p:sp>
          <p:nvSpPr>
            <p:cNvPr id="136" name="Google Shape;136;p2"/>
            <p:cNvSpPr/>
            <p:nvPr/>
          </p:nvSpPr>
          <p:spPr>
            <a:xfrm>
              <a:off x="2358" y="1072336"/>
              <a:ext cx="3435773" cy="504868"/>
            </a:xfrm>
            <a:prstGeom prst="rect">
              <a:avLst/>
            </a:prstGeom>
            <a:gradFill>
              <a:gsLst>
                <a:gs pos="0">
                  <a:srgbClr val="F2985A"/>
                </a:gs>
                <a:gs pos="100000">
                  <a:srgbClr val="E4781B"/>
                </a:gs>
              </a:gsLst>
              <a:lin ang="5400000" scaled="0"/>
            </a:gradFill>
            <a:ln cap="flat" cmpd="sng" w="9525">
              <a:solidFill>
                <a:srgbClr val="EE8C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7" name="Google Shape;137;p2"/>
            <p:cNvSpPr txBox="1"/>
            <p:nvPr/>
          </p:nvSpPr>
          <p:spPr>
            <a:xfrm>
              <a:off x="2358" y="1072336"/>
              <a:ext cx="3435773" cy="504868"/>
            </a:xfrm>
            <a:prstGeom prst="rect">
              <a:avLst/>
            </a:prstGeom>
            <a:noFill/>
            <a:ln>
              <a:noFill/>
            </a:ln>
          </p:spPr>
          <p:txBody>
            <a:bodyPr anchorCtr="0" anchor="ctr" bIns="49850" lIns="43025" spcFirstLastPara="1" rIns="43025" wrap="square" tIns="49850">
              <a:noAutofit/>
            </a:bodyPr>
            <a:lstStyle/>
            <a:p>
              <a:pPr indent="0" lvl="0" marL="0" marR="0" rtl="0" algn="ctr">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Timeline Panel</a:t>
              </a:r>
              <a:endParaRPr sz="1800">
                <a:solidFill>
                  <a:schemeClr val="dk1"/>
                </a:solidFill>
                <a:latin typeface="Calibri"/>
                <a:ea typeface="Calibri"/>
                <a:cs typeface="Calibri"/>
                <a:sym typeface="Calibri"/>
              </a:endParaRPr>
            </a:p>
          </p:txBody>
        </p:sp>
        <p:sp>
          <p:nvSpPr>
            <p:cNvPr id="138" name="Google Shape;138;p2"/>
            <p:cNvSpPr/>
            <p:nvPr/>
          </p:nvSpPr>
          <p:spPr>
            <a:xfrm>
              <a:off x="3438132" y="1607497"/>
              <a:ext cx="3252257" cy="504868"/>
            </a:xfrm>
            <a:prstGeom prst="rect">
              <a:avLst/>
            </a:prstGeom>
            <a:solidFill>
              <a:srgbClr val="F7D8CA">
                <a:alpha val="89411"/>
              </a:srgbClr>
            </a:solidFill>
            <a:ln cap="flat" cmpd="sng" w="9525">
              <a:solidFill>
                <a:srgbClr val="F7D8C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9" name="Google Shape;139;p2"/>
            <p:cNvSpPr txBox="1"/>
            <p:nvPr/>
          </p:nvSpPr>
          <p:spPr>
            <a:xfrm>
              <a:off x="3438132" y="1607497"/>
              <a:ext cx="3252257" cy="504868"/>
            </a:xfrm>
            <a:prstGeom prst="rect">
              <a:avLst/>
            </a:prstGeom>
            <a:noFill/>
            <a:ln>
              <a:noFill/>
            </a:ln>
          </p:spPr>
          <p:txBody>
            <a:bodyPr anchorCtr="0" anchor="ctr" bIns="128225" lIns="63100" spcFirstLastPara="1" rIns="63100" wrap="square" tIns="128225">
              <a:noAutofit/>
            </a:bodyPr>
            <a:lstStyle/>
            <a:p>
              <a:pPr indent="0" lvl="0" marL="0" marR="0" rtl="0" algn="ctr">
                <a:lnSpc>
                  <a:spcPct val="90000"/>
                </a:lnSpc>
                <a:spcBef>
                  <a:spcPts val="0"/>
                </a:spcBef>
                <a:spcAft>
                  <a:spcPts val="0"/>
                </a:spcAft>
                <a:buClr>
                  <a:schemeClr val="lt1"/>
                </a:buClr>
                <a:buSzPts val="1900"/>
                <a:buFont typeface="Twentieth Century"/>
                <a:buNone/>
              </a:pPr>
              <a:r>
                <a:rPr b="0" i="0" lang="en-US" sz="1900" u="none" cap="none" strike="noStrike">
                  <a:solidFill>
                    <a:schemeClr val="lt1"/>
                  </a:solidFill>
                  <a:latin typeface="Twentieth Century"/>
                  <a:ea typeface="Twentieth Century"/>
                  <a:cs typeface="Twentieth Century"/>
                  <a:sym typeface="Twentieth Century"/>
                </a:rPr>
                <a:t>Shift + 4</a:t>
              </a:r>
              <a:endParaRPr sz="1800">
                <a:solidFill>
                  <a:schemeClr val="dk1"/>
                </a:solidFill>
                <a:latin typeface="Calibri"/>
                <a:ea typeface="Calibri"/>
                <a:cs typeface="Calibri"/>
                <a:sym typeface="Calibri"/>
              </a:endParaRPr>
            </a:p>
          </p:txBody>
        </p:sp>
        <p:sp>
          <p:nvSpPr>
            <p:cNvPr id="140" name="Google Shape;140;p2"/>
            <p:cNvSpPr/>
            <p:nvPr/>
          </p:nvSpPr>
          <p:spPr>
            <a:xfrm>
              <a:off x="2358" y="1607497"/>
              <a:ext cx="3435773" cy="504868"/>
            </a:xfrm>
            <a:prstGeom prst="rect">
              <a:avLst/>
            </a:prstGeom>
            <a:gradFill>
              <a:gsLst>
                <a:gs pos="0">
                  <a:srgbClr val="EC8D5A"/>
                </a:gs>
                <a:gs pos="100000">
                  <a:srgbClr val="DF691C"/>
                </a:gs>
              </a:gsLst>
              <a:lin ang="5400000" scaled="0"/>
            </a:gradFill>
            <a:ln cap="flat" cmpd="sng" w="9525">
              <a:solidFill>
                <a:srgbClr val="E8803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1" name="Google Shape;141;p2"/>
            <p:cNvSpPr txBox="1"/>
            <p:nvPr/>
          </p:nvSpPr>
          <p:spPr>
            <a:xfrm>
              <a:off x="2358" y="1607497"/>
              <a:ext cx="3435773" cy="504868"/>
            </a:xfrm>
            <a:prstGeom prst="rect">
              <a:avLst/>
            </a:prstGeom>
            <a:noFill/>
            <a:ln>
              <a:noFill/>
            </a:ln>
          </p:spPr>
          <p:txBody>
            <a:bodyPr anchorCtr="0" anchor="ctr" bIns="49850" lIns="43025" spcFirstLastPara="1" rIns="43025" wrap="square" tIns="49850">
              <a:noAutofit/>
            </a:bodyPr>
            <a:lstStyle/>
            <a:p>
              <a:pPr indent="0" lvl="0" marL="0" marR="0" rtl="0" algn="ctr">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Program Monitor</a:t>
              </a:r>
              <a:endParaRPr sz="1800">
                <a:solidFill>
                  <a:schemeClr val="dk1"/>
                </a:solidFill>
                <a:latin typeface="Calibri"/>
                <a:ea typeface="Calibri"/>
                <a:cs typeface="Calibri"/>
                <a:sym typeface="Calibri"/>
              </a:endParaRPr>
            </a:p>
          </p:txBody>
        </p:sp>
        <p:sp>
          <p:nvSpPr>
            <p:cNvPr id="142" name="Google Shape;142;p2"/>
            <p:cNvSpPr/>
            <p:nvPr/>
          </p:nvSpPr>
          <p:spPr>
            <a:xfrm>
              <a:off x="3438132" y="2142658"/>
              <a:ext cx="3252257" cy="504868"/>
            </a:xfrm>
            <a:prstGeom prst="rect">
              <a:avLst/>
            </a:prstGeom>
            <a:solidFill>
              <a:srgbClr val="F4D4CB">
                <a:alpha val="89411"/>
              </a:srgbClr>
            </a:solidFill>
            <a:ln cap="flat" cmpd="sng" w="9525">
              <a:solidFill>
                <a:srgbClr val="F4D4C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3" name="Google Shape;143;p2"/>
            <p:cNvSpPr txBox="1"/>
            <p:nvPr/>
          </p:nvSpPr>
          <p:spPr>
            <a:xfrm>
              <a:off x="3438132" y="2142658"/>
              <a:ext cx="3252257" cy="504868"/>
            </a:xfrm>
            <a:prstGeom prst="rect">
              <a:avLst/>
            </a:prstGeom>
            <a:noFill/>
            <a:ln>
              <a:noFill/>
            </a:ln>
          </p:spPr>
          <p:txBody>
            <a:bodyPr anchorCtr="0" anchor="ctr" bIns="128225" lIns="63100" spcFirstLastPara="1" rIns="63100" wrap="square" tIns="128225">
              <a:noAutofit/>
            </a:bodyPr>
            <a:lstStyle/>
            <a:p>
              <a:pPr indent="0" lvl="0" marL="0" marR="0" rtl="0" algn="ctr">
                <a:lnSpc>
                  <a:spcPct val="90000"/>
                </a:lnSpc>
                <a:spcBef>
                  <a:spcPts val="0"/>
                </a:spcBef>
                <a:spcAft>
                  <a:spcPts val="0"/>
                </a:spcAft>
                <a:buClr>
                  <a:schemeClr val="lt1"/>
                </a:buClr>
                <a:buSzPts val="1900"/>
                <a:buFont typeface="Twentieth Century"/>
                <a:buNone/>
              </a:pPr>
              <a:r>
                <a:rPr b="0" i="0" lang="en-US" sz="1900" u="none" cap="none" strike="noStrike">
                  <a:solidFill>
                    <a:schemeClr val="lt1"/>
                  </a:solidFill>
                  <a:latin typeface="Twentieth Century"/>
                  <a:ea typeface="Twentieth Century"/>
                  <a:cs typeface="Twentieth Century"/>
                  <a:sym typeface="Twentieth Century"/>
                </a:rPr>
                <a:t>Shift + 5</a:t>
              </a:r>
              <a:endParaRPr sz="1800">
                <a:solidFill>
                  <a:schemeClr val="dk1"/>
                </a:solidFill>
                <a:latin typeface="Calibri"/>
                <a:ea typeface="Calibri"/>
                <a:cs typeface="Calibri"/>
                <a:sym typeface="Calibri"/>
              </a:endParaRPr>
            </a:p>
          </p:txBody>
        </p:sp>
        <p:sp>
          <p:nvSpPr>
            <p:cNvPr id="144" name="Google Shape;144;p2"/>
            <p:cNvSpPr/>
            <p:nvPr/>
          </p:nvSpPr>
          <p:spPr>
            <a:xfrm>
              <a:off x="2358" y="2142658"/>
              <a:ext cx="3435773" cy="504868"/>
            </a:xfrm>
            <a:prstGeom prst="rect">
              <a:avLst/>
            </a:prstGeom>
            <a:gradFill>
              <a:gsLst>
                <a:gs pos="0">
                  <a:srgbClr val="E8855A"/>
                </a:gs>
                <a:gs pos="100000">
                  <a:srgbClr val="D95F1D"/>
                </a:gs>
              </a:gsLst>
              <a:lin ang="5400000" scaled="0"/>
            </a:gradFill>
            <a:ln cap="flat" cmpd="sng" w="9525">
              <a:solidFill>
                <a:srgbClr val="E3753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5" name="Google Shape;145;p2"/>
            <p:cNvSpPr txBox="1"/>
            <p:nvPr/>
          </p:nvSpPr>
          <p:spPr>
            <a:xfrm>
              <a:off x="2358" y="2142658"/>
              <a:ext cx="3435773" cy="504868"/>
            </a:xfrm>
            <a:prstGeom prst="rect">
              <a:avLst/>
            </a:prstGeom>
            <a:noFill/>
            <a:ln>
              <a:noFill/>
            </a:ln>
          </p:spPr>
          <p:txBody>
            <a:bodyPr anchorCtr="0" anchor="ctr" bIns="49850" lIns="43025" spcFirstLastPara="1" rIns="43025" wrap="square" tIns="49850">
              <a:noAutofit/>
            </a:bodyPr>
            <a:lstStyle/>
            <a:p>
              <a:pPr indent="0" lvl="0" marL="0" marR="0" rtl="0" algn="ctr">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Effect Controls</a:t>
              </a:r>
              <a:endParaRPr sz="1800">
                <a:solidFill>
                  <a:schemeClr val="dk1"/>
                </a:solidFill>
                <a:latin typeface="Calibri"/>
                <a:ea typeface="Calibri"/>
                <a:cs typeface="Calibri"/>
                <a:sym typeface="Calibri"/>
              </a:endParaRPr>
            </a:p>
          </p:txBody>
        </p:sp>
        <p:sp>
          <p:nvSpPr>
            <p:cNvPr id="146" name="Google Shape;146;p2"/>
            <p:cNvSpPr/>
            <p:nvPr/>
          </p:nvSpPr>
          <p:spPr>
            <a:xfrm>
              <a:off x="3438132" y="2677818"/>
              <a:ext cx="3252257" cy="504868"/>
            </a:xfrm>
            <a:prstGeom prst="rect">
              <a:avLst/>
            </a:prstGeom>
            <a:solidFill>
              <a:srgbClr val="F1D3CC">
                <a:alpha val="89411"/>
              </a:srgbClr>
            </a:solidFill>
            <a:ln cap="flat" cmpd="sng" w="9525">
              <a:solidFill>
                <a:srgbClr val="F1D3CC">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7" name="Google Shape;147;p2"/>
            <p:cNvSpPr txBox="1"/>
            <p:nvPr/>
          </p:nvSpPr>
          <p:spPr>
            <a:xfrm>
              <a:off x="3438132" y="2677818"/>
              <a:ext cx="3252257" cy="504868"/>
            </a:xfrm>
            <a:prstGeom prst="rect">
              <a:avLst/>
            </a:prstGeom>
            <a:noFill/>
            <a:ln>
              <a:noFill/>
            </a:ln>
          </p:spPr>
          <p:txBody>
            <a:bodyPr anchorCtr="0" anchor="ctr" bIns="128225" lIns="63100" spcFirstLastPara="1" rIns="63100" wrap="square" tIns="128225">
              <a:noAutofit/>
            </a:bodyPr>
            <a:lstStyle/>
            <a:p>
              <a:pPr indent="0" lvl="0" marL="0" marR="0" rtl="0" algn="ctr">
                <a:lnSpc>
                  <a:spcPct val="90000"/>
                </a:lnSpc>
                <a:spcBef>
                  <a:spcPts val="0"/>
                </a:spcBef>
                <a:spcAft>
                  <a:spcPts val="0"/>
                </a:spcAft>
                <a:buClr>
                  <a:schemeClr val="lt1"/>
                </a:buClr>
                <a:buSzPts val="1900"/>
                <a:buFont typeface="Twentieth Century"/>
                <a:buNone/>
              </a:pPr>
              <a:r>
                <a:rPr b="0" i="0" lang="en-US" sz="1900" u="none" cap="none" strike="noStrike">
                  <a:solidFill>
                    <a:schemeClr val="lt1"/>
                  </a:solidFill>
                  <a:latin typeface="Twentieth Century"/>
                  <a:ea typeface="Twentieth Century"/>
                  <a:cs typeface="Twentieth Century"/>
                  <a:sym typeface="Twentieth Century"/>
                </a:rPr>
                <a:t>Shift + 6</a:t>
              </a:r>
              <a:endParaRPr sz="1800">
                <a:solidFill>
                  <a:schemeClr val="dk1"/>
                </a:solidFill>
                <a:latin typeface="Calibri"/>
                <a:ea typeface="Calibri"/>
                <a:cs typeface="Calibri"/>
                <a:sym typeface="Calibri"/>
              </a:endParaRPr>
            </a:p>
          </p:txBody>
        </p:sp>
        <p:sp>
          <p:nvSpPr>
            <p:cNvPr id="148" name="Google Shape;148;p2"/>
            <p:cNvSpPr/>
            <p:nvPr/>
          </p:nvSpPr>
          <p:spPr>
            <a:xfrm>
              <a:off x="2358" y="2677818"/>
              <a:ext cx="3435773" cy="504868"/>
            </a:xfrm>
            <a:prstGeom prst="rect">
              <a:avLst/>
            </a:prstGeom>
            <a:gradFill>
              <a:gsLst>
                <a:gs pos="0">
                  <a:srgbClr val="E27C5A"/>
                </a:gs>
                <a:gs pos="100000">
                  <a:srgbClr val="D3521F"/>
                </a:gs>
              </a:gsLst>
              <a:lin ang="5400000" scaled="0"/>
            </a:gradFill>
            <a:ln cap="flat" cmpd="sng" w="9525">
              <a:solidFill>
                <a:srgbClr val="DD6A3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9" name="Google Shape;149;p2"/>
            <p:cNvSpPr txBox="1"/>
            <p:nvPr/>
          </p:nvSpPr>
          <p:spPr>
            <a:xfrm>
              <a:off x="2358" y="2677818"/>
              <a:ext cx="3435773" cy="504868"/>
            </a:xfrm>
            <a:prstGeom prst="rect">
              <a:avLst/>
            </a:prstGeom>
            <a:noFill/>
            <a:ln>
              <a:noFill/>
            </a:ln>
          </p:spPr>
          <p:txBody>
            <a:bodyPr anchorCtr="0" anchor="ctr" bIns="49850" lIns="43025" spcFirstLastPara="1" rIns="43025" wrap="square" tIns="49850">
              <a:noAutofit/>
            </a:bodyPr>
            <a:lstStyle/>
            <a:p>
              <a:pPr indent="0" lvl="0" marL="0" marR="0" rtl="0" algn="ctr">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Audio Track Mixer</a:t>
              </a:r>
              <a:endParaRPr sz="1800">
                <a:solidFill>
                  <a:schemeClr val="dk1"/>
                </a:solidFill>
                <a:latin typeface="Calibri"/>
                <a:ea typeface="Calibri"/>
                <a:cs typeface="Calibri"/>
                <a:sym typeface="Calibri"/>
              </a:endParaRPr>
            </a:p>
          </p:txBody>
        </p:sp>
        <p:sp>
          <p:nvSpPr>
            <p:cNvPr id="150" name="Google Shape;150;p2"/>
            <p:cNvSpPr/>
            <p:nvPr/>
          </p:nvSpPr>
          <p:spPr>
            <a:xfrm>
              <a:off x="3438132" y="3212979"/>
              <a:ext cx="3252257" cy="504868"/>
            </a:xfrm>
            <a:prstGeom prst="rect">
              <a:avLst/>
            </a:prstGeom>
            <a:solidFill>
              <a:srgbClr val="F0D0CB">
                <a:alpha val="89411"/>
              </a:srgbClr>
            </a:solidFill>
            <a:ln cap="flat" cmpd="sng" w="9525">
              <a:solidFill>
                <a:srgbClr val="F0D0C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1" name="Google Shape;151;p2"/>
            <p:cNvSpPr txBox="1"/>
            <p:nvPr/>
          </p:nvSpPr>
          <p:spPr>
            <a:xfrm>
              <a:off x="3438132" y="3212979"/>
              <a:ext cx="3252257" cy="504868"/>
            </a:xfrm>
            <a:prstGeom prst="rect">
              <a:avLst/>
            </a:prstGeom>
            <a:noFill/>
            <a:ln>
              <a:noFill/>
            </a:ln>
          </p:spPr>
          <p:txBody>
            <a:bodyPr anchorCtr="0" anchor="ctr" bIns="128225" lIns="63100" spcFirstLastPara="1" rIns="63100" wrap="square" tIns="128225">
              <a:noAutofit/>
            </a:bodyPr>
            <a:lstStyle/>
            <a:p>
              <a:pPr indent="0" lvl="0" marL="0" marR="0" rtl="0" algn="ctr">
                <a:lnSpc>
                  <a:spcPct val="90000"/>
                </a:lnSpc>
                <a:spcBef>
                  <a:spcPts val="0"/>
                </a:spcBef>
                <a:spcAft>
                  <a:spcPts val="0"/>
                </a:spcAft>
                <a:buClr>
                  <a:schemeClr val="lt1"/>
                </a:buClr>
                <a:buSzPts val="1900"/>
                <a:buFont typeface="Twentieth Century"/>
                <a:buNone/>
              </a:pPr>
              <a:r>
                <a:rPr b="0" i="0" lang="en-US" sz="1900" u="none" cap="none" strike="noStrike">
                  <a:solidFill>
                    <a:schemeClr val="lt1"/>
                  </a:solidFill>
                  <a:latin typeface="Twentieth Century"/>
                  <a:ea typeface="Twentieth Century"/>
                  <a:cs typeface="Twentieth Century"/>
                  <a:sym typeface="Twentieth Century"/>
                </a:rPr>
                <a:t>Shift + 7</a:t>
              </a:r>
              <a:endParaRPr sz="1800">
                <a:solidFill>
                  <a:schemeClr val="dk1"/>
                </a:solidFill>
                <a:latin typeface="Calibri"/>
                <a:ea typeface="Calibri"/>
                <a:cs typeface="Calibri"/>
                <a:sym typeface="Calibri"/>
              </a:endParaRPr>
            </a:p>
          </p:txBody>
        </p:sp>
        <p:sp>
          <p:nvSpPr>
            <p:cNvPr id="152" name="Google Shape;152;p2"/>
            <p:cNvSpPr/>
            <p:nvPr/>
          </p:nvSpPr>
          <p:spPr>
            <a:xfrm>
              <a:off x="2358" y="3212979"/>
              <a:ext cx="3435773" cy="504868"/>
            </a:xfrm>
            <a:prstGeom prst="rect">
              <a:avLst/>
            </a:prstGeom>
            <a:gradFill>
              <a:gsLst>
                <a:gs pos="0">
                  <a:srgbClr val="DE745B"/>
                </a:gs>
                <a:gs pos="100000">
                  <a:srgbClr val="CD4722"/>
                </a:gs>
              </a:gsLst>
              <a:lin ang="5400000" scaled="0"/>
            </a:gradFill>
            <a:ln cap="flat" cmpd="sng" w="9525">
              <a:solidFill>
                <a:srgbClr val="D7603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3" name="Google Shape;153;p2"/>
            <p:cNvSpPr txBox="1"/>
            <p:nvPr/>
          </p:nvSpPr>
          <p:spPr>
            <a:xfrm>
              <a:off x="2358" y="3212979"/>
              <a:ext cx="3435773" cy="504868"/>
            </a:xfrm>
            <a:prstGeom prst="rect">
              <a:avLst/>
            </a:prstGeom>
            <a:noFill/>
            <a:ln>
              <a:noFill/>
            </a:ln>
          </p:spPr>
          <p:txBody>
            <a:bodyPr anchorCtr="0" anchor="ctr" bIns="49850" lIns="43025" spcFirstLastPara="1" rIns="43025" wrap="square" tIns="49850">
              <a:noAutofit/>
            </a:bodyPr>
            <a:lstStyle/>
            <a:p>
              <a:pPr indent="0" lvl="0" marL="0" marR="0" rtl="0" algn="ctr">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Effects</a:t>
              </a:r>
              <a:endParaRPr sz="1800">
                <a:solidFill>
                  <a:schemeClr val="dk1"/>
                </a:solidFill>
                <a:latin typeface="Calibri"/>
                <a:ea typeface="Calibri"/>
                <a:cs typeface="Calibri"/>
                <a:sym typeface="Calibri"/>
              </a:endParaRPr>
            </a:p>
          </p:txBody>
        </p:sp>
        <p:sp>
          <p:nvSpPr>
            <p:cNvPr id="154" name="Google Shape;154;p2"/>
            <p:cNvSpPr/>
            <p:nvPr/>
          </p:nvSpPr>
          <p:spPr>
            <a:xfrm>
              <a:off x="3438132" y="3748140"/>
              <a:ext cx="3252257" cy="504868"/>
            </a:xfrm>
            <a:prstGeom prst="rect">
              <a:avLst/>
            </a:prstGeom>
            <a:solidFill>
              <a:srgbClr val="EDCFCC">
                <a:alpha val="89411"/>
              </a:srgbClr>
            </a:solidFill>
            <a:ln cap="flat" cmpd="sng" w="9525">
              <a:solidFill>
                <a:srgbClr val="EDCFCC">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5" name="Google Shape;155;p2"/>
            <p:cNvSpPr txBox="1"/>
            <p:nvPr/>
          </p:nvSpPr>
          <p:spPr>
            <a:xfrm>
              <a:off x="3438132" y="3748140"/>
              <a:ext cx="3252257" cy="504868"/>
            </a:xfrm>
            <a:prstGeom prst="rect">
              <a:avLst/>
            </a:prstGeom>
            <a:noFill/>
            <a:ln>
              <a:noFill/>
            </a:ln>
          </p:spPr>
          <p:txBody>
            <a:bodyPr anchorCtr="0" anchor="ctr" bIns="128225" lIns="63100" spcFirstLastPara="1" rIns="63100" wrap="square" tIns="128225">
              <a:noAutofit/>
            </a:bodyPr>
            <a:lstStyle/>
            <a:p>
              <a:pPr indent="0" lvl="0" marL="0" marR="0" rtl="0" algn="ctr">
                <a:lnSpc>
                  <a:spcPct val="90000"/>
                </a:lnSpc>
                <a:spcBef>
                  <a:spcPts val="0"/>
                </a:spcBef>
                <a:spcAft>
                  <a:spcPts val="0"/>
                </a:spcAft>
                <a:buClr>
                  <a:schemeClr val="lt1"/>
                </a:buClr>
                <a:buSzPts val="1900"/>
                <a:buFont typeface="Twentieth Century"/>
                <a:buNone/>
              </a:pPr>
              <a:r>
                <a:rPr b="0" i="0" lang="en-US" sz="1900" u="none" cap="none" strike="noStrike">
                  <a:solidFill>
                    <a:schemeClr val="lt1"/>
                  </a:solidFill>
                  <a:latin typeface="Twentieth Century"/>
                  <a:ea typeface="Twentieth Century"/>
                  <a:cs typeface="Twentieth Century"/>
                  <a:sym typeface="Twentieth Century"/>
                </a:rPr>
                <a:t>Shift + 9</a:t>
              </a:r>
              <a:endParaRPr sz="1800">
                <a:solidFill>
                  <a:schemeClr val="dk1"/>
                </a:solidFill>
                <a:latin typeface="Calibri"/>
                <a:ea typeface="Calibri"/>
                <a:cs typeface="Calibri"/>
                <a:sym typeface="Calibri"/>
              </a:endParaRPr>
            </a:p>
          </p:txBody>
        </p:sp>
        <p:sp>
          <p:nvSpPr>
            <p:cNvPr id="156" name="Google Shape;156;p2"/>
            <p:cNvSpPr/>
            <p:nvPr/>
          </p:nvSpPr>
          <p:spPr>
            <a:xfrm>
              <a:off x="2358" y="3748140"/>
              <a:ext cx="3435773" cy="504868"/>
            </a:xfrm>
            <a:prstGeom prst="rect">
              <a:avLst/>
            </a:prstGeom>
            <a:gradFill>
              <a:gsLst>
                <a:gs pos="0">
                  <a:srgbClr val="D86C5B"/>
                </a:gs>
                <a:gs pos="100000">
                  <a:srgbClr val="C73D23"/>
                </a:gs>
              </a:gsLst>
              <a:lin ang="5400000" scaled="0"/>
            </a:gradFill>
            <a:ln cap="flat" cmpd="sng" w="9525">
              <a:solidFill>
                <a:srgbClr val="D157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 name="Google Shape;157;p2"/>
            <p:cNvSpPr txBox="1"/>
            <p:nvPr/>
          </p:nvSpPr>
          <p:spPr>
            <a:xfrm>
              <a:off x="2358" y="3748140"/>
              <a:ext cx="3435773" cy="504868"/>
            </a:xfrm>
            <a:prstGeom prst="rect">
              <a:avLst/>
            </a:prstGeom>
            <a:noFill/>
            <a:ln>
              <a:noFill/>
            </a:ln>
          </p:spPr>
          <p:txBody>
            <a:bodyPr anchorCtr="0" anchor="ctr" bIns="49850" lIns="43025" spcFirstLastPara="1" rIns="43025" wrap="square" tIns="49850">
              <a:noAutofit/>
            </a:bodyPr>
            <a:lstStyle/>
            <a:p>
              <a:pPr indent="0" lvl="0" marL="0" marR="0" rtl="0" algn="ctr">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Audio Clip Mixer</a:t>
              </a:r>
              <a:endParaRPr sz="18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20"/>
          <p:cNvSpPr txBox="1"/>
          <p:nvPr>
            <p:ph type="title"/>
          </p:nvPr>
        </p:nvSpPr>
        <p:spPr>
          <a:xfrm>
            <a:off x="839789" y="457200"/>
            <a:ext cx="2118624" cy="4000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oppins Medium"/>
              <a:buNone/>
            </a:pPr>
            <a:r>
              <a:rPr lang="en-US"/>
              <a:t>When you are done with a clip in the source monitor, you can clear it out</a:t>
            </a:r>
            <a:endParaRPr/>
          </a:p>
        </p:txBody>
      </p:sp>
      <p:sp>
        <p:nvSpPr>
          <p:cNvPr id="285" name="Google Shape;285;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p>
            <a:pPr indent="-25400" lvl="0" marL="228600" rtl="0" algn="l">
              <a:lnSpc>
                <a:spcPct val="90000"/>
              </a:lnSpc>
              <a:spcBef>
                <a:spcPts val="0"/>
              </a:spcBef>
              <a:spcAft>
                <a:spcPts val="0"/>
              </a:spcAft>
              <a:buClr>
                <a:schemeClr val="dk1"/>
              </a:buClr>
              <a:buSzPts val="3200"/>
              <a:buNone/>
            </a:pPr>
            <a:r>
              <a:t/>
            </a:r>
            <a:endParaRPr/>
          </a:p>
        </p:txBody>
      </p:sp>
      <p:pic>
        <p:nvPicPr>
          <p:cNvPr id="286" name="Google Shape;286;p20"/>
          <p:cNvPicPr preferRelativeResize="0"/>
          <p:nvPr/>
        </p:nvPicPr>
        <p:blipFill rotWithShape="1">
          <a:blip r:embed="rId3">
            <a:alphaModFix/>
          </a:blip>
          <a:srcRect b="0" l="0" r="0" t="0"/>
          <a:stretch/>
        </p:blipFill>
        <p:spPr>
          <a:xfrm>
            <a:off x="3098112" y="669088"/>
            <a:ext cx="8743975" cy="55198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21"/>
          <p:cNvSpPr txBox="1"/>
          <p:nvPr>
            <p:ph idx="4294967295" type="body"/>
          </p:nvPr>
        </p:nvSpPr>
        <p:spPr>
          <a:xfrm>
            <a:off x="0" y="98425"/>
            <a:ext cx="11607800" cy="28416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rgbClr val="000000"/>
              </a:buClr>
              <a:buSzPts val="2700"/>
              <a:buNone/>
            </a:pPr>
            <a:r>
              <a:rPr lang="en-US" sz="2700">
                <a:solidFill>
                  <a:srgbClr val="000000"/>
                </a:solidFill>
              </a:rPr>
              <a:t>We use the source monitor to select portions of our clip to move into the timeline panel for editing</a:t>
            </a:r>
            <a:endParaRPr sz="2700">
              <a:solidFill>
                <a:srgbClr val="000000"/>
              </a:solidFill>
            </a:endParaRPr>
          </a:p>
          <a:p>
            <a:pPr indent="0" lvl="0" marL="0" rtl="0" algn="l">
              <a:lnSpc>
                <a:spcPct val="90000"/>
              </a:lnSpc>
              <a:spcBef>
                <a:spcPts val="1000"/>
              </a:spcBef>
              <a:spcAft>
                <a:spcPts val="0"/>
              </a:spcAft>
              <a:buClr>
                <a:schemeClr val="dk1"/>
              </a:buClr>
              <a:buSzPts val="1000"/>
              <a:buNone/>
            </a:pPr>
            <a:r>
              <a:t/>
            </a:r>
            <a:endParaRPr sz="1000">
              <a:solidFill>
                <a:srgbClr val="000000"/>
              </a:solidFill>
            </a:endParaRPr>
          </a:p>
          <a:p>
            <a:pPr indent="0" lvl="0" marL="0" rtl="0" algn="l">
              <a:lnSpc>
                <a:spcPct val="90000"/>
              </a:lnSpc>
              <a:spcBef>
                <a:spcPts val="1000"/>
              </a:spcBef>
              <a:spcAft>
                <a:spcPts val="0"/>
              </a:spcAft>
              <a:buClr>
                <a:srgbClr val="000000"/>
              </a:buClr>
              <a:buSzPts val="2700"/>
              <a:buNone/>
            </a:pPr>
            <a:r>
              <a:rPr lang="en-US" sz="2700">
                <a:solidFill>
                  <a:srgbClr val="000000"/>
                </a:solidFill>
              </a:rPr>
              <a:t>To select only a portion of your clip, you would set an in point and an out point</a:t>
            </a:r>
            <a:endParaRPr sz="2700">
              <a:solidFill>
                <a:srgbClr val="000000"/>
              </a:solidFill>
            </a:endParaRPr>
          </a:p>
        </p:txBody>
      </p:sp>
      <p:pic>
        <p:nvPicPr>
          <p:cNvPr id="293" name="Google Shape;293;p21"/>
          <p:cNvPicPr preferRelativeResize="0"/>
          <p:nvPr/>
        </p:nvPicPr>
        <p:blipFill rotWithShape="1">
          <a:blip r:embed="rId3">
            <a:alphaModFix/>
          </a:blip>
          <a:srcRect b="0" l="0" r="0" t="0"/>
          <a:stretch/>
        </p:blipFill>
        <p:spPr>
          <a:xfrm>
            <a:off x="2202100" y="2569525"/>
            <a:ext cx="7941626" cy="4109424"/>
          </a:xfrm>
          <a:prstGeom prst="rect">
            <a:avLst/>
          </a:prstGeom>
          <a:noFill/>
          <a:ln>
            <a:noFill/>
          </a:ln>
        </p:spPr>
      </p:pic>
      <p:sp>
        <p:nvSpPr>
          <p:cNvPr id="294" name="Google Shape;294;p21"/>
          <p:cNvSpPr/>
          <p:nvPr/>
        </p:nvSpPr>
        <p:spPr>
          <a:xfrm>
            <a:off x="4324275" y="6213400"/>
            <a:ext cx="868500" cy="420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5" name="Google Shape;295;p21"/>
          <p:cNvSpPr/>
          <p:nvPr/>
        </p:nvSpPr>
        <p:spPr>
          <a:xfrm>
            <a:off x="1763750" y="6338725"/>
            <a:ext cx="2444100" cy="241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6" name="Google Shape;296;p21"/>
          <p:cNvSpPr/>
          <p:nvPr/>
        </p:nvSpPr>
        <p:spPr>
          <a:xfrm flipH="1">
            <a:off x="8737875" y="5461300"/>
            <a:ext cx="2220600" cy="752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7" name="Google Shape;297;p21"/>
          <p:cNvSpPr txBox="1"/>
          <p:nvPr/>
        </p:nvSpPr>
        <p:spPr>
          <a:xfrm>
            <a:off x="483450" y="4718150"/>
            <a:ext cx="1808400" cy="1960800"/>
          </a:xfrm>
          <a:prstGeom prst="rect">
            <a:avLst/>
          </a:prstGeom>
          <a:noFill/>
          <a:ln>
            <a:noFill/>
          </a:ln>
        </p:spPr>
        <p:txBody>
          <a:bodyPr anchorCtr="0" anchor="b"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rPr lang="en-US" sz="1800">
                <a:solidFill>
                  <a:schemeClr val="dk1"/>
                </a:solidFill>
                <a:latin typeface="Twentieth Century"/>
                <a:ea typeface="Twentieth Century"/>
                <a:cs typeface="Twentieth Century"/>
                <a:sym typeface="Twentieth Century"/>
              </a:rPr>
              <a:t>How to set in and out</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Clr>
                <a:schemeClr val="dk1"/>
              </a:buClr>
              <a:buSzPts val="1800"/>
              <a:buFont typeface="Twentieth Century"/>
              <a:buNone/>
            </a:pPr>
            <a:r>
              <a:rPr lang="en-US" sz="1800">
                <a:solidFill>
                  <a:schemeClr val="dk1"/>
                </a:solidFill>
                <a:latin typeface="Twentieth Century"/>
                <a:ea typeface="Twentieth Century"/>
                <a:cs typeface="Twentieth Century"/>
                <a:sym typeface="Twentieth Century"/>
              </a:rPr>
              <a:t>You can also select I and O on your computer</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Clr>
                <a:schemeClr val="dk1"/>
              </a:buClr>
              <a:buSzPts val="1800"/>
              <a:buFont typeface="Twentieth Century"/>
              <a:buNone/>
            </a:pPr>
            <a:r>
              <a:rPr lang="en-US" sz="1800">
                <a:solidFill>
                  <a:schemeClr val="dk1"/>
                </a:solidFill>
                <a:latin typeface="Twentieth Century"/>
                <a:ea typeface="Twentieth Century"/>
                <a:cs typeface="Twentieth Century"/>
                <a:sym typeface="Twentieth Century"/>
              </a:rPr>
              <a:t>I= in</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Clr>
                <a:schemeClr val="dk1"/>
              </a:buClr>
              <a:buSzPts val="1800"/>
              <a:buFont typeface="Twentieth Century"/>
              <a:buNone/>
            </a:pPr>
            <a:r>
              <a:rPr lang="en-US" sz="1800">
                <a:solidFill>
                  <a:schemeClr val="dk1"/>
                </a:solidFill>
                <a:latin typeface="Twentieth Century"/>
                <a:ea typeface="Twentieth Century"/>
                <a:cs typeface="Twentieth Century"/>
                <a:sym typeface="Twentieth Century"/>
              </a:rPr>
              <a:t>O= out</a:t>
            </a:r>
            <a:endParaRPr sz="1800">
              <a:solidFill>
                <a:schemeClr val="dk1"/>
              </a:solidFill>
              <a:latin typeface="Twentieth Century"/>
              <a:ea typeface="Twentieth Century"/>
              <a:cs typeface="Twentieth Century"/>
              <a:sym typeface="Twentieth Century"/>
            </a:endParaRPr>
          </a:p>
        </p:txBody>
      </p:sp>
      <p:sp>
        <p:nvSpPr>
          <p:cNvPr id="298" name="Google Shape;298;p21"/>
          <p:cNvSpPr txBox="1"/>
          <p:nvPr/>
        </p:nvSpPr>
        <p:spPr>
          <a:xfrm>
            <a:off x="10412350" y="3464800"/>
            <a:ext cx="1647300" cy="1951800"/>
          </a:xfrm>
          <a:prstGeom prst="rect">
            <a:avLst/>
          </a:prstGeom>
          <a:noFill/>
          <a:ln>
            <a:noFill/>
          </a:ln>
        </p:spPr>
        <p:txBody>
          <a:bodyPr anchorCtr="0" anchor="b"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rPr lang="en-US" sz="1800">
                <a:solidFill>
                  <a:schemeClr val="dk1"/>
                </a:solidFill>
                <a:latin typeface="Twentieth Century"/>
                <a:ea typeface="Twentieth Century"/>
                <a:cs typeface="Twentieth Century"/>
                <a:sym typeface="Twentieth Century"/>
              </a:rPr>
              <a:t>This is what selecting a portion of the clip looks like in the source monitor</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22"/>
          <p:cNvSpPr txBox="1"/>
          <p:nvPr>
            <p:ph type="title"/>
          </p:nvPr>
        </p:nvSpPr>
        <p:spPr>
          <a:xfrm>
            <a:off x="838200" y="100823"/>
            <a:ext cx="10515600" cy="151842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3800"/>
              <a:buFont typeface="Poppins Medium"/>
              <a:buNone/>
            </a:pPr>
            <a:r>
              <a:rPr lang="en-US" sz="3800">
                <a:solidFill>
                  <a:srgbClr val="000000"/>
                </a:solidFill>
              </a:rPr>
              <a:t>You can hover over the clip and view what is happening in icon view in the project panel and set in’s and out’s as well.</a:t>
            </a:r>
            <a:endParaRPr sz="3800">
              <a:solidFill>
                <a:srgbClr val="000000"/>
              </a:solidFill>
            </a:endParaRPr>
          </a:p>
        </p:txBody>
      </p:sp>
      <p:pic>
        <p:nvPicPr>
          <p:cNvPr id="305" name="Google Shape;305;p22"/>
          <p:cNvPicPr preferRelativeResize="0"/>
          <p:nvPr/>
        </p:nvPicPr>
        <p:blipFill rotWithShape="1">
          <a:blip r:embed="rId3">
            <a:alphaModFix/>
          </a:blip>
          <a:srcRect b="0" l="0" r="0" t="0"/>
          <a:stretch/>
        </p:blipFill>
        <p:spPr>
          <a:xfrm>
            <a:off x="1809750" y="1761313"/>
            <a:ext cx="8572500" cy="4924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23"/>
          <p:cNvSpPr txBox="1"/>
          <p:nvPr>
            <p:ph type="title"/>
          </p:nvPr>
        </p:nvSpPr>
        <p:spPr>
          <a:xfrm>
            <a:off x="838200" y="365126"/>
            <a:ext cx="10515600" cy="10493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Twentieth Century"/>
              <a:buNone/>
            </a:pPr>
            <a:r>
              <a:rPr lang="en-US">
                <a:solidFill>
                  <a:schemeClr val="dk1"/>
                </a:solidFill>
              </a:rPr>
              <a:t>PROGRAM MONITOR (SHIFT + 4)</a:t>
            </a:r>
            <a:endParaRPr/>
          </a:p>
        </p:txBody>
      </p:sp>
      <p:sp>
        <p:nvSpPr>
          <p:cNvPr id="312" name="Google Shape;312;p23"/>
          <p:cNvSpPr txBox="1"/>
          <p:nvPr/>
        </p:nvSpPr>
        <p:spPr>
          <a:xfrm>
            <a:off x="528638" y="1690688"/>
            <a:ext cx="3606387" cy="421005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4000"/>
              <a:buFont typeface="Arial"/>
              <a:buNone/>
            </a:pPr>
            <a:r>
              <a:rPr b="1" lang="en-US" sz="2400">
                <a:solidFill>
                  <a:schemeClr val="dk1"/>
                </a:solidFill>
                <a:latin typeface="Twentieth Century"/>
                <a:ea typeface="Twentieth Century"/>
                <a:cs typeface="Twentieth Century"/>
                <a:sym typeface="Twentieth Century"/>
              </a:rPr>
              <a:t>Preview video being created. Play back sequences.</a:t>
            </a:r>
            <a:endParaRPr b="1" sz="1400">
              <a:solidFill>
                <a:schemeClr val="dk1"/>
              </a:solidFill>
              <a:latin typeface="Calibri"/>
              <a:ea typeface="Calibri"/>
              <a:cs typeface="Calibri"/>
              <a:sym typeface="Calibri"/>
            </a:endParaRPr>
          </a:p>
          <a:p>
            <a:pPr indent="0" lvl="0" marL="0" marR="0" rtl="0" algn="l">
              <a:lnSpc>
                <a:spcPct val="120000"/>
              </a:lnSpc>
              <a:spcBef>
                <a:spcPts val="1000"/>
              </a:spcBef>
              <a:spcAft>
                <a:spcPts val="0"/>
              </a:spcAft>
              <a:buClr>
                <a:schemeClr val="dk1"/>
              </a:buClr>
              <a:buSzPts val="4000"/>
              <a:buFont typeface="Arial"/>
              <a:buNone/>
            </a:pPr>
            <a:r>
              <a:rPr b="1" lang="en-US" sz="2400">
                <a:solidFill>
                  <a:schemeClr val="dk1"/>
                </a:solidFill>
                <a:latin typeface="Twentieth Century"/>
                <a:ea typeface="Twentieth Century"/>
                <a:cs typeface="Twentieth Century"/>
                <a:sym typeface="Twentieth Century"/>
              </a:rPr>
              <a:t>Displays frame based on CTI in Timeline. </a:t>
            </a:r>
            <a:endParaRPr b="1" sz="1600">
              <a:solidFill>
                <a:schemeClr val="dk1"/>
              </a:solidFill>
              <a:latin typeface="Twentieth Century"/>
              <a:ea typeface="Twentieth Century"/>
              <a:cs typeface="Twentieth Century"/>
              <a:sym typeface="Twentieth Century"/>
            </a:endParaRPr>
          </a:p>
          <a:p>
            <a:pPr indent="0" lvl="0" marL="0" marR="0" rtl="0" algn="l">
              <a:lnSpc>
                <a:spcPct val="120000"/>
              </a:lnSpc>
              <a:spcBef>
                <a:spcPts val="1000"/>
              </a:spcBef>
              <a:spcAft>
                <a:spcPts val="0"/>
              </a:spcAft>
              <a:buClr>
                <a:schemeClr val="dk1"/>
              </a:buClr>
              <a:buSzPts val="4000"/>
              <a:buFont typeface="Arial"/>
              <a:buNone/>
            </a:pPr>
            <a:r>
              <a:rPr lang="en-US" sz="2000">
                <a:solidFill>
                  <a:schemeClr val="dk1"/>
                </a:solidFill>
                <a:latin typeface="Twentieth Century"/>
                <a:ea typeface="Twentieth Century"/>
                <a:cs typeface="Twentieth Century"/>
                <a:sym typeface="Twentieth Century"/>
              </a:rPr>
              <a:t>CTI/the playhead (this is located on the timeline)</a:t>
            </a:r>
            <a:endParaRPr sz="2000">
              <a:solidFill>
                <a:schemeClr val="dk1"/>
              </a:solidFill>
              <a:latin typeface="Twentieth Century"/>
              <a:ea typeface="Twentieth Century"/>
              <a:cs typeface="Twentieth Century"/>
              <a:sym typeface="Twentieth Century"/>
            </a:endParaRPr>
          </a:p>
          <a:p>
            <a:pPr indent="0" lvl="0" marL="0" marR="0" rtl="0" algn="l">
              <a:lnSpc>
                <a:spcPct val="120000"/>
              </a:lnSpc>
              <a:spcBef>
                <a:spcPts val="1000"/>
              </a:spcBef>
              <a:spcAft>
                <a:spcPts val="0"/>
              </a:spcAft>
              <a:buClr>
                <a:schemeClr val="dk1"/>
              </a:buClr>
              <a:buSzPts val="4000"/>
              <a:buFont typeface="Arial"/>
              <a:buNone/>
            </a:pPr>
            <a:r>
              <a:rPr lang="en-US" sz="2000">
                <a:solidFill>
                  <a:schemeClr val="dk1"/>
                </a:solidFill>
                <a:latin typeface="Twentieth Century"/>
                <a:ea typeface="Twentieth Century"/>
                <a:cs typeface="Twentieth Century"/>
                <a:sym typeface="Twentieth Century"/>
              </a:rPr>
              <a:t>This monitor shows us exactly where our line is placed and what frame of video shows at that moment</a:t>
            </a:r>
            <a:endParaRPr sz="700">
              <a:solidFill>
                <a:schemeClr val="dk1"/>
              </a:solidFill>
              <a:latin typeface="Calibri"/>
              <a:ea typeface="Calibri"/>
              <a:cs typeface="Calibri"/>
              <a:sym typeface="Calibri"/>
            </a:endParaRPr>
          </a:p>
        </p:txBody>
      </p:sp>
      <p:pic>
        <p:nvPicPr>
          <p:cNvPr id="313" name="Google Shape;313;p23"/>
          <p:cNvPicPr preferRelativeResize="0"/>
          <p:nvPr/>
        </p:nvPicPr>
        <p:blipFill rotWithShape="1">
          <a:blip r:embed="rId3">
            <a:alphaModFix/>
          </a:blip>
          <a:srcRect b="23540" l="0" r="0" t="9483"/>
          <a:stretch/>
        </p:blipFill>
        <p:spPr>
          <a:xfrm>
            <a:off x="4135025" y="1690688"/>
            <a:ext cx="7922448" cy="29846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t/>
            </a:r>
            <a:endParaRPr/>
          </a:p>
        </p:txBody>
      </p:sp>
      <p:sp>
        <p:nvSpPr>
          <p:cNvPr id="320" name="Google Shape;320;p24"/>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3250"/>
              <a:buChar char="•"/>
            </a:pPr>
            <a:r>
              <a:rPr lang="en-US" sz="2600">
                <a:solidFill>
                  <a:schemeClr val="dk1"/>
                </a:solidFill>
              </a:rPr>
              <a:t>Transport Controls: Similar to Source Monitor, except:</a:t>
            </a:r>
            <a:endParaRPr/>
          </a:p>
          <a:p>
            <a:pPr indent="0" lvl="0" marL="228600" rtl="0" algn="l">
              <a:lnSpc>
                <a:spcPct val="120000"/>
              </a:lnSpc>
              <a:spcBef>
                <a:spcPts val="1000"/>
              </a:spcBef>
              <a:spcAft>
                <a:spcPts val="0"/>
              </a:spcAft>
              <a:buClr>
                <a:schemeClr val="dk1"/>
              </a:buClr>
              <a:buSzPts val="2600"/>
              <a:buNone/>
            </a:pPr>
            <a:r>
              <a:rPr lang="en-US" sz="2600">
                <a:solidFill>
                  <a:schemeClr val="dk1"/>
                </a:solidFill>
              </a:rPr>
              <a:t>*Lift – Leaves a Gap</a:t>
            </a:r>
            <a:r>
              <a:rPr lang="en-US"/>
              <a:t>       </a:t>
            </a:r>
            <a:r>
              <a:rPr lang="en-US">
                <a:solidFill>
                  <a:srgbClr val="000000"/>
                </a:solidFill>
              </a:rPr>
              <a:t>*</a:t>
            </a:r>
            <a:r>
              <a:rPr lang="en-US" sz="2600">
                <a:solidFill>
                  <a:schemeClr val="dk1"/>
                </a:solidFill>
              </a:rPr>
              <a:t>Extract – Ripples, no gap</a:t>
            </a:r>
            <a:endParaRPr/>
          </a:p>
          <a:p>
            <a:pPr indent="0" lvl="0" marL="228600" rtl="0" algn="l">
              <a:lnSpc>
                <a:spcPct val="120000"/>
              </a:lnSpc>
              <a:spcBef>
                <a:spcPts val="1000"/>
              </a:spcBef>
              <a:spcAft>
                <a:spcPts val="0"/>
              </a:spcAft>
              <a:buClr>
                <a:schemeClr val="dk1"/>
              </a:buClr>
              <a:buSzPts val="2600"/>
              <a:buNone/>
            </a:pPr>
            <a:r>
              <a:rPr lang="en-US" sz="2600">
                <a:solidFill>
                  <a:schemeClr val="dk1"/>
                </a:solidFill>
              </a:rPr>
              <a:t>*Safe Margins – Similar to Source Monitor</a:t>
            </a:r>
            <a:endParaRPr/>
          </a:p>
          <a:p>
            <a:pPr indent="-228600" lvl="0" marL="228600" rtl="0" algn="l">
              <a:lnSpc>
                <a:spcPct val="120000"/>
              </a:lnSpc>
              <a:spcBef>
                <a:spcPts val="1000"/>
              </a:spcBef>
              <a:spcAft>
                <a:spcPts val="0"/>
              </a:spcAft>
              <a:buClr>
                <a:schemeClr val="dk1"/>
              </a:buClr>
              <a:buSzPts val="3250"/>
              <a:buChar char="•"/>
            </a:pPr>
            <a:r>
              <a:rPr lang="en-US" sz="2600">
                <a:solidFill>
                  <a:schemeClr val="dk1"/>
                </a:solidFill>
              </a:rPr>
              <a:t>Source Monitor vs. Program Monitor</a:t>
            </a:r>
            <a:endParaRPr/>
          </a:p>
          <a:p>
            <a:pPr indent="-228600" lvl="1" marL="685800" rtl="0" algn="l">
              <a:lnSpc>
                <a:spcPct val="120000"/>
              </a:lnSpc>
              <a:spcBef>
                <a:spcPts val="500"/>
              </a:spcBef>
              <a:spcAft>
                <a:spcPts val="0"/>
              </a:spcAft>
              <a:buClr>
                <a:schemeClr val="dk1"/>
              </a:buClr>
              <a:buSzPts val="3250"/>
              <a:buChar char="•"/>
            </a:pPr>
            <a:r>
              <a:rPr lang="en-US" sz="2600">
                <a:solidFill>
                  <a:schemeClr val="dk1"/>
                </a:solidFill>
              </a:rPr>
              <a:t>Source – previews clips in project panel</a:t>
            </a:r>
            <a:endParaRPr/>
          </a:p>
          <a:p>
            <a:pPr indent="-228600" lvl="1" marL="685800" rtl="0" algn="l">
              <a:lnSpc>
                <a:spcPct val="120000"/>
              </a:lnSpc>
              <a:spcBef>
                <a:spcPts val="500"/>
              </a:spcBef>
              <a:spcAft>
                <a:spcPts val="0"/>
              </a:spcAft>
              <a:buClr>
                <a:schemeClr val="dk1"/>
              </a:buClr>
              <a:buSzPts val="3250"/>
              <a:buChar char="•"/>
            </a:pPr>
            <a:r>
              <a:rPr lang="en-US" sz="2600">
                <a:solidFill>
                  <a:schemeClr val="dk1"/>
                </a:solidFill>
              </a:rPr>
              <a:t>Program – previews clips assembled in timeline</a:t>
            </a:r>
            <a:endParaRPr/>
          </a:p>
          <a:p>
            <a:pPr indent="-228600" lvl="0" marL="228600" rtl="0" algn="l">
              <a:lnSpc>
                <a:spcPct val="120000"/>
              </a:lnSpc>
              <a:spcBef>
                <a:spcPts val="1000"/>
              </a:spcBef>
              <a:spcAft>
                <a:spcPts val="0"/>
              </a:spcAft>
              <a:buClr>
                <a:schemeClr val="dk1"/>
              </a:buClr>
              <a:buSzPts val="3250"/>
              <a:buChar char="•"/>
            </a:pPr>
            <a:r>
              <a:rPr lang="en-US" sz="2600">
                <a:solidFill>
                  <a:schemeClr val="dk1"/>
                </a:solidFill>
              </a:rPr>
              <a:t>Markers – mark a location in a clip for future use, can add comments.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25"/>
          <p:cNvSpPr txBox="1"/>
          <p:nvPr>
            <p:ph idx="4294967295" type="body"/>
          </p:nvPr>
        </p:nvSpPr>
        <p:spPr>
          <a:xfrm>
            <a:off x="228600" y="571499"/>
            <a:ext cx="2276475" cy="59848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333333"/>
              </a:buClr>
              <a:buSzPts val="2300"/>
              <a:buNone/>
            </a:pPr>
            <a:r>
              <a:rPr b="1" lang="en-US" sz="2300">
                <a:solidFill>
                  <a:srgbClr val="333333"/>
                </a:solidFill>
                <a:latin typeface="Arial"/>
                <a:ea typeface="Arial"/>
                <a:cs typeface="Arial"/>
                <a:sym typeface="Arial"/>
              </a:rPr>
              <a:t>A.</a:t>
            </a:r>
            <a:r>
              <a:rPr lang="en-US" sz="2300">
                <a:solidFill>
                  <a:srgbClr val="333333"/>
                </a:solidFill>
                <a:latin typeface="Arial"/>
                <a:ea typeface="Arial"/>
                <a:cs typeface="Arial"/>
                <a:sym typeface="Arial"/>
              </a:rPr>
              <a:t> Timecode </a:t>
            </a:r>
            <a:endParaRPr sz="23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300"/>
              <a:buNone/>
            </a:pPr>
            <a:r>
              <a:rPr b="1" lang="en-US" sz="2300">
                <a:solidFill>
                  <a:srgbClr val="333333"/>
                </a:solidFill>
                <a:latin typeface="Arial"/>
                <a:ea typeface="Arial"/>
                <a:cs typeface="Arial"/>
                <a:sym typeface="Arial"/>
              </a:rPr>
              <a:t>B.</a:t>
            </a:r>
            <a:r>
              <a:rPr lang="en-US" sz="2300">
                <a:solidFill>
                  <a:srgbClr val="333333"/>
                </a:solidFill>
                <a:latin typeface="Arial"/>
                <a:ea typeface="Arial"/>
                <a:cs typeface="Arial"/>
                <a:sym typeface="Arial"/>
              </a:rPr>
              <a:t> Scaling options </a:t>
            </a:r>
            <a:endParaRPr sz="23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300"/>
              <a:buNone/>
            </a:pPr>
            <a:r>
              <a:rPr b="1" lang="en-US" sz="2300">
                <a:solidFill>
                  <a:srgbClr val="333333"/>
                </a:solidFill>
                <a:latin typeface="Arial"/>
                <a:ea typeface="Arial"/>
                <a:cs typeface="Arial"/>
                <a:sym typeface="Arial"/>
              </a:rPr>
              <a:t>C.</a:t>
            </a:r>
            <a:r>
              <a:rPr lang="en-US" sz="2300">
                <a:solidFill>
                  <a:srgbClr val="333333"/>
                </a:solidFill>
                <a:latin typeface="Arial"/>
                <a:ea typeface="Arial"/>
                <a:cs typeface="Arial"/>
                <a:sym typeface="Arial"/>
              </a:rPr>
              <a:t> Playhead </a:t>
            </a:r>
            <a:endParaRPr sz="23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300"/>
              <a:buNone/>
            </a:pPr>
            <a:r>
              <a:rPr b="1" lang="en-US" sz="2300">
                <a:solidFill>
                  <a:srgbClr val="333333"/>
                </a:solidFill>
                <a:latin typeface="Arial"/>
                <a:ea typeface="Arial"/>
                <a:cs typeface="Arial"/>
                <a:sym typeface="Arial"/>
              </a:rPr>
              <a:t>D.</a:t>
            </a:r>
            <a:r>
              <a:rPr lang="en-US" sz="2300">
                <a:solidFill>
                  <a:srgbClr val="333333"/>
                </a:solidFill>
                <a:latin typeface="Arial"/>
                <a:ea typeface="Arial"/>
                <a:cs typeface="Arial"/>
                <a:sym typeface="Arial"/>
              </a:rPr>
              <a:t> Resolution </a:t>
            </a:r>
            <a:endParaRPr sz="23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300"/>
              <a:buNone/>
            </a:pPr>
            <a:r>
              <a:rPr b="1" lang="en-US" sz="2300">
                <a:solidFill>
                  <a:srgbClr val="333333"/>
                </a:solidFill>
                <a:latin typeface="Arial"/>
                <a:ea typeface="Arial"/>
                <a:cs typeface="Arial"/>
                <a:sym typeface="Arial"/>
              </a:rPr>
              <a:t>E.</a:t>
            </a:r>
            <a:r>
              <a:rPr lang="en-US" sz="2300">
                <a:solidFill>
                  <a:srgbClr val="333333"/>
                </a:solidFill>
                <a:latin typeface="Arial"/>
                <a:ea typeface="Arial"/>
                <a:cs typeface="Arial"/>
                <a:sym typeface="Arial"/>
              </a:rPr>
              <a:t> Settings button </a:t>
            </a:r>
            <a:endParaRPr sz="23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300"/>
              <a:buNone/>
            </a:pPr>
            <a:r>
              <a:rPr b="1" lang="en-US" sz="2300">
                <a:solidFill>
                  <a:srgbClr val="333333"/>
                </a:solidFill>
                <a:latin typeface="Arial"/>
                <a:ea typeface="Arial"/>
                <a:cs typeface="Arial"/>
                <a:sym typeface="Arial"/>
              </a:rPr>
              <a:t>F.</a:t>
            </a:r>
            <a:r>
              <a:rPr lang="en-US" sz="2300">
                <a:solidFill>
                  <a:srgbClr val="333333"/>
                </a:solidFill>
                <a:latin typeface="Arial"/>
                <a:ea typeface="Arial"/>
                <a:cs typeface="Arial"/>
                <a:sym typeface="Arial"/>
              </a:rPr>
              <a:t> Button editor </a:t>
            </a:r>
            <a:endParaRPr sz="4700"/>
          </a:p>
        </p:txBody>
      </p:sp>
      <p:pic>
        <p:nvPicPr>
          <p:cNvPr id="327" name="Google Shape;327;p25"/>
          <p:cNvPicPr preferRelativeResize="0"/>
          <p:nvPr/>
        </p:nvPicPr>
        <p:blipFill rotWithShape="1">
          <a:blip r:embed="rId3">
            <a:alphaModFix/>
          </a:blip>
          <a:srcRect b="0" l="1497" r="0" t="0"/>
          <a:stretch/>
        </p:blipFill>
        <p:spPr>
          <a:xfrm>
            <a:off x="2600325" y="152400"/>
            <a:ext cx="9590225" cy="64771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26"/>
          <p:cNvSpPr txBox="1"/>
          <p:nvPr>
            <p:ph idx="4294967295" type="body"/>
          </p:nvPr>
        </p:nvSpPr>
        <p:spPr>
          <a:xfrm>
            <a:off x="6096001" y="4168675"/>
            <a:ext cx="5699124" cy="222487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rgbClr val="000000"/>
              </a:buClr>
              <a:buSzPts val="2400"/>
              <a:buNone/>
            </a:pPr>
            <a:r>
              <a:rPr b="0" lang="en-US" sz="2000">
                <a:solidFill>
                  <a:srgbClr val="000000"/>
                </a:solidFill>
              </a:rPr>
              <a:t>F - This is your play Button</a:t>
            </a:r>
            <a:endParaRPr sz="2000"/>
          </a:p>
          <a:p>
            <a:pPr indent="0" lvl="0" marL="0" rtl="0" algn="l">
              <a:lnSpc>
                <a:spcPct val="90000"/>
              </a:lnSpc>
              <a:spcBef>
                <a:spcPts val="1000"/>
              </a:spcBef>
              <a:spcAft>
                <a:spcPts val="0"/>
              </a:spcAft>
              <a:buClr>
                <a:srgbClr val="000000"/>
              </a:buClr>
              <a:buSzPts val="2400"/>
              <a:buNone/>
            </a:pPr>
            <a:r>
              <a:rPr b="0" lang="en-US" sz="2000">
                <a:solidFill>
                  <a:srgbClr val="000000"/>
                </a:solidFill>
              </a:rPr>
              <a:t>I - Lifts (this means you can lift a clip *like deleting* and it will leave a space on your timeline</a:t>
            </a:r>
            <a:endParaRPr b="0" sz="2000">
              <a:solidFill>
                <a:srgbClr val="000000"/>
              </a:solidFill>
            </a:endParaRPr>
          </a:p>
          <a:p>
            <a:pPr indent="0" lvl="0" marL="0" rtl="0" algn="l">
              <a:lnSpc>
                <a:spcPct val="90000"/>
              </a:lnSpc>
              <a:spcBef>
                <a:spcPts val="1000"/>
              </a:spcBef>
              <a:spcAft>
                <a:spcPts val="0"/>
              </a:spcAft>
              <a:buClr>
                <a:srgbClr val="000000"/>
              </a:buClr>
              <a:buSzPts val="2400"/>
              <a:buNone/>
            </a:pPr>
            <a:r>
              <a:rPr b="0" lang="en-US" sz="2000">
                <a:solidFill>
                  <a:srgbClr val="000000"/>
                </a:solidFill>
              </a:rPr>
              <a:t>J - Extracts (deleting a clip and it combines the surrounding clips *so no space*)</a:t>
            </a:r>
            <a:endParaRPr b="0" sz="2000">
              <a:solidFill>
                <a:srgbClr val="000000"/>
              </a:solidFill>
            </a:endParaRPr>
          </a:p>
          <a:p>
            <a:pPr indent="0" lvl="0" marL="0" rtl="0" algn="l">
              <a:lnSpc>
                <a:spcPct val="90000"/>
              </a:lnSpc>
              <a:spcBef>
                <a:spcPts val="1000"/>
              </a:spcBef>
              <a:spcAft>
                <a:spcPts val="0"/>
              </a:spcAft>
              <a:buClr>
                <a:srgbClr val="000000"/>
              </a:buClr>
              <a:buSzPts val="2400"/>
              <a:buNone/>
            </a:pPr>
            <a:r>
              <a:rPr b="0" lang="en-US" sz="2000">
                <a:solidFill>
                  <a:srgbClr val="000000"/>
                </a:solidFill>
              </a:rPr>
              <a:t>K- Export Frame (allows you to take a single frame and save it as an image)</a:t>
            </a:r>
            <a:endParaRPr b="0" sz="2000">
              <a:solidFill>
                <a:srgbClr val="000000"/>
              </a:solidFill>
            </a:endParaRPr>
          </a:p>
        </p:txBody>
      </p:sp>
      <p:sp>
        <p:nvSpPr>
          <p:cNvPr id="334" name="Google Shape;334;p26"/>
          <p:cNvSpPr txBox="1"/>
          <p:nvPr>
            <p:ph idx="4294967295" type="body"/>
          </p:nvPr>
        </p:nvSpPr>
        <p:spPr>
          <a:xfrm>
            <a:off x="396875" y="3822700"/>
            <a:ext cx="5394325" cy="285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rgbClr val="000000"/>
              </a:buClr>
              <a:buSzPts val="2400"/>
              <a:buNone/>
            </a:pPr>
            <a:r>
              <a:rPr b="0" lang="en-US" sz="2000">
                <a:solidFill>
                  <a:srgbClr val="000000"/>
                </a:solidFill>
              </a:rPr>
              <a:t>A - Marker (this allows you to mark something to go back and look at it *you can also name each marker*)</a:t>
            </a:r>
            <a:endParaRPr b="0" sz="2000">
              <a:solidFill>
                <a:srgbClr val="000000"/>
              </a:solidFill>
            </a:endParaRPr>
          </a:p>
          <a:p>
            <a:pPr indent="0" lvl="0" marL="0" rtl="0" algn="l">
              <a:lnSpc>
                <a:spcPct val="90000"/>
              </a:lnSpc>
              <a:spcBef>
                <a:spcPts val="1000"/>
              </a:spcBef>
              <a:spcAft>
                <a:spcPts val="0"/>
              </a:spcAft>
              <a:buClr>
                <a:srgbClr val="000000"/>
              </a:buClr>
              <a:buSzPts val="2400"/>
              <a:buNone/>
            </a:pPr>
            <a:r>
              <a:rPr b="0" lang="en-US" sz="2000">
                <a:solidFill>
                  <a:srgbClr val="000000"/>
                </a:solidFill>
              </a:rPr>
              <a:t>B &amp; C - You can set In &amp; Out points of a portion of the timeline</a:t>
            </a:r>
            <a:endParaRPr b="0" sz="2000">
              <a:solidFill>
                <a:srgbClr val="000000"/>
              </a:solidFill>
            </a:endParaRPr>
          </a:p>
          <a:p>
            <a:pPr indent="0" lvl="0" marL="0" rtl="0" algn="l">
              <a:lnSpc>
                <a:spcPct val="90000"/>
              </a:lnSpc>
              <a:spcBef>
                <a:spcPts val="1000"/>
              </a:spcBef>
              <a:spcAft>
                <a:spcPts val="0"/>
              </a:spcAft>
              <a:buClr>
                <a:srgbClr val="000000"/>
              </a:buClr>
              <a:buSzPts val="2400"/>
              <a:buNone/>
            </a:pPr>
            <a:r>
              <a:rPr b="0" lang="en-US" sz="2000">
                <a:solidFill>
                  <a:srgbClr val="000000"/>
                </a:solidFill>
              </a:rPr>
              <a:t>D &amp; H - Allows you to go directly to the In &amp; Out points</a:t>
            </a:r>
            <a:endParaRPr b="0" sz="2000">
              <a:solidFill>
                <a:srgbClr val="000000"/>
              </a:solidFill>
            </a:endParaRPr>
          </a:p>
          <a:p>
            <a:pPr indent="0" lvl="0" marL="0" rtl="0" algn="l">
              <a:spcBef>
                <a:spcPts val="1000"/>
              </a:spcBef>
              <a:spcAft>
                <a:spcPts val="0"/>
              </a:spcAft>
              <a:buClr>
                <a:schemeClr val="dk1"/>
              </a:buClr>
              <a:buSzPts val="2400"/>
              <a:buNone/>
            </a:pPr>
            <a:r>
              <a:rPr b="0" lang="en-US" sz="2000"/>
              <a:t>E &amp; G - Allows you to go forward or backwards</a:t>
            </a:r>
            <a:endParaRPr b="0" sz="2000">
              <a:solidFill>
                <a:srgbClr val="000000"/>
              </a:solidFill>
            </a:endParaRPr>
          </a:p>
        </p:txBody>
      </p:sp>
      <p:pic>
        <p:nvPicPr>
          <p:cNvPr id="335" name="Google Shape;335;p26"/>
          <p:cNvPicPr preferRelativeResize="0"/>
          <p:nvPr/>
        </p:nvPicPr>
        <p:blipFill rotWithShape="1">
          <a:blip r:embed="rId3">
            <a:alphaModFix/>
          </a:blip>
          <a:srcRect b="15196" l="22851" r="21871" t="66174"/>
          <a:stretch/>
        </p:blipFill>
        <p:spPr>
          <a:xfrm>
            <a:off x="412750" y="127000"/>
            <a:ext cx="11382375" cy="2551799"/>
          </a:xfrm>
          <a:prstGeom prst="rect">
            <a:avLst/>
          </a:prstGeom>
          <a:noFill/>
          <a:ln>
            <a:noFill/>
          </a:ln>
        </p:spPr>
      </p:pic>
      <p:sp>
        <p:nvSpPr>
          <p:cNvPr id="336" name="Google Shape;336;p26"/>
          <p:cNvSpPr/>
          <p:nvPr/>
        </p:nvSpPr>
        <p:spPr>
          <a:xfrm>
            <a:off x="2016125"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37" name="Google Shape;337;p26"/>
          <p:cNvSpPr/>
          <p:nvPr/>
        </p:nvSpPr>
        <p:spPr>
          <a:xfrm>
            <a:off x="4375150"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38" name="Google Shape;338;p26"/>
          <p:cNvSpPr/>
          <p:nvPr/>
        </p:nvSpPr>
        <p:spPr>
          <a:xfrm>
            <a:off x="5116513"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39" name="Google Shape;339;p26"/>
          <p:cNvSpPr/>
          <p:nvPr/>
        </p:nvSpPr>
        <p:spPr>
          <a:xfrm>
            <a:off x="5791200"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0" name="Google Shape;340;p26"/>
          <p:cNvSpPr/>
          <p:nvPr/>
        </p:nvSpPr>
        <p:spPr>
          <a:xfrm>
            <a:off x="6546850"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1" name="Google Shape;341;p26"/>
          <p:cNvSpPr/>
          <p:nvPr/>
        </p:nvSpPr>
        <p:spPr>
          <a:xfrm>
            <a:off x="7381875"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2" name="Google Shape;342;p26"/>
          <p:cNvSpPr/>
          <p:nvPr/>
        </p:nvSpPr>
        <p:spPr>
          <a:xfrm>
            <a:off x="8216900"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3" name="Google Shape;343;p26"/>
          <p:cNvSpPr/>
          <p:nvPr/>
        </p:nvSpPr>
        <p:spPr>
          <a:xfrm>
            <a:off x="8972550"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4" name="Google Shape;344;p26"/>
          <p:cNvSpPr/>
          <p:nvPr/>
        </p:nvSpPr>
        <p:spPr>
          <a:xfrm>
            <a:off x="9728200"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5" name="Google Shape;345;p26"/>
          <p:cNvSpPr/>
          <p:nvPr/>
        </p:nvSpPr>
        <p:spPr>
          <a:xfrm>
            <a:off x="2701925"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6" name="Google Shape;346;p26"/>
          <p:cNvSpPr/>
          <p:nvPr/>
        </p:nvSpPr>
        <p:spPr>
          <a:xfrm>
            <a:off x="3387725" y="2514725"/>
            <a:ext cx="381000" cy="682500"/>
          </a:xfrm>
          <a:prstGeom prst="up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7" name="Google Shape;347;p26"/>
          <p:cNvSpPr txBox="1"/>
          <p:nvPr/>
        </p:nvSpPr>
        <p:spPr>
          <a:xfrm>
            <a:off x="1190625" y="3238500"/>
            <a:ext cx="9856800" cy="888900"/>
          </a:xfrm>
          <a:prstGeom prst="rect">
            <a:avLst/>
          </a:prstGeom>
          <a:noFill/>
          <a:ln>
            <a:noFill/>
          </a:ln>
        </p:spPr>
        <p:txBody>
          <a:bodyPr anchorCtr="0" anchor="t" bIns="91425" lIns="91425" spcFirstLastPara="1" rIns="91425" wrap="square" tIns="91425">
            <a:noAutofit/>
          </a:bodyPr>
          <a:lstStyle/>
          <a:p>
            <a:pPr indent="0" lvl="0" marL="457200" marR="0" rtl="0" algn="l">
              <a:spcBef>
                <a:spcPts val="0"/>
              </a:spcBef>
              <a:spcAft>
                <a:spcPts val="0"/>
              </a:spcAft>
              <a:buClr>
                <a:schemeClr val="dk1"/>
              </a:buClr>
              <a:buSzPts val="2500"/>
              <a:buFont typeface="Twentieth Century"/>
              <a:buNone/>
            </a:pPr>
            <a:r>
              <a:rPr lang="en-US" sz="2500">
                <a:solidFill>
                  <a:schemeClr val="dk1"/>
                </a:solidFill>
                <a:latin typeface="Twentieth Century"/>
                <a:ea typeface="Twentieth Century"/>
                <a:cs typeface="Twentieth Century"/>
                <a:sym typeface="Twentieth Century"/>
              </a:rPr>
              <a:t>    A 	  B 	    C 		D 	   E 	 F 	   G 	   H 	   I 		J  	    K</a:t>
            </a:r>
            <a:endParaRPr sz="25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27"/>
          <p:cNvSpPr txBox="1"/>
          <p:nvPr>
            <p:ph idx="4294967295" type="title"/>
          </p:nvPr>
        </p:nvSpPr>
        <p:spPr>
          <a:xfrm>
            <a:off x="539750" y="165099"/>
            <a:ext cx="11652250" cy="241342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400"/>
              <a:buFont typeface="Poppins Medium"/>
              <a:buNone/>
            </a:pPr>
            <a:r>
              <a:rPr lang="en-US">
                <a:solidFill>
                  <a:srgbClr val="000000"/>
                </a:solidFill>
              </a:rPr>
              <a:t>You can also compare two clips in the program monitor to help editing - we will take a look at this when we get into multi-cam editing</a:t>
            </a:r>
            <a:endParaRPr>
              <a:solidFill>
                <a:srgbClr val="000000"/>
              </a:solidFill>
            </a:endParaRPr>
          </a:p>
          <a:p>
            <a:pPr indent="0" lvl="0" marL="0" rtl="0" algn="l">
              <a:lnSpc>
                <a:spcPct val="90000"/>
              </a:lnSpc>
              <a:spcBef>
                <a:spcPts val="0"/>
              </a:spcBef>
              <a:spcAft>
                <a:spcPts val="0"/>
              </a:spcAft>
              <a:buClr>
                <a:schemeClr val="dk1"/>
              </a:buClr>
              <a:buSzPts val="4400"/>
              <a:buFont typeface="Poppins Medium"/>
              <a:buNone/>
            </a:pPr>
            <a:r>
              <a:t/>
            </a:r>
            <a:endParaRPr>
              <a:solidFill>
                <a:srgbClr val="000000"/>
              </a:solidFill>
            </a:endParaRPr>
          </a:p>
        </p:txBody>
      </p:sp>
      <p:pic>
        <p:nvPicPr>
          <p:cNvPr id="354" name="Google Shape;354;p27"/>
          <p:cNvPicPr preferRelativeResize="0"/>
          <p:nvPr/>
        </p:nvPicPr>
        <p:blipFill rotWithShape="1">
          <a:blip r:embed="rId3">
            <a:alphaModFix/>
          </a:blip>
          <a:srcRect b="0" l="0" r="0" t="0"/>
          <a:stretch/>
        </p:blipFill>
        <p:spPr>
          <a:xfrm>
            <a:off x="4905375" y="2578525"/>
            <a:ext cx="7286625" cy="3603200"/>
          </a:xfrm>
          <a:prstGeom prst="rect">
            <a:avLst/>
          </a:prstGeom>
          <a:noFill/>
          <a:ln>
            <a:noFill/>
          </a:ln>
        </p:spPr>
      </p:pic>
      <p:pic>
        <p:nvPicPr>
          <p:cNvPr id="355" name="Google Shape;355;p27"/>
          <p:cNvPicPr preferRelativeResize="0"/>
          <p:nvPr/>
        </p:nvPicPr>
        <p:blipFill rotWithShape="1">
          <a:blip r:embed="rId4">
            <a:alphaModFix/>
          </a:blip>
          <a:srcRect b="0" l="25948" r="20657" t="44177"/>
          <a:stretch/>
        </p:blipFill>
        <p:spPr>
          <a:xfrm>
            <a:off x="158750" y="2063750"/>
            <a:ext cx="4968875" cy="2892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28"/>
          <p:cNvSpPr txBox="1"/>
          <p:nvPr>
            <p:ph type="title"/>
          </p:nvPr>
        </p:nvSpPr>
        <p:spPr>
          <a:xfrm>
            <a:off x="1288945" y="489813"/>
            <a:ext cx="3856037" cy="62388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Twentieth Century"/>
              <a:buNone/>
            </a:pPr>
            <a:r>
              <a:rPr lang="en-US" sz="3600"/>
              <a:t>EFFECT CONTROLS</a:t>
            </a:r>
            <a:endParaRPr/>
          </a:p>
        </p:txBody>
      </p:sp>
      <p:sp>
        <p:nvSpPr>
          <p:cNvPr id="361" name="Google Shape;361;p28"/>
          <p:cNvSpPr txBox="1"/>
          <p:nvPr>
            <p:ph idx="2" type="body"/>
          </p:nvPr>
        </p:nvSpPr>
        <p:spPr>
          <a:xfrm>
            <a:off x="6546300" y="727075"/>
            <a:ext cx="5407500" cy="5844000"/>
          </a:xfrm>
          <a:prstGeom prst="rect">
            <a:avLst/>
          </a:prstGeom>
          <a:noFill/>
          <a:ln>
            <a:noFill/>
          </a:ln>
        </p:spPr>
        <p:txBody>
          <a:bodyPr anchorCtr="0" anchor="ctr" bIns="45700" lIns="91425" spcFirstLastPara="1" rIns="91425" wrap="square" tIns="45700">
            <a:noAutofit/>
          </a:bodyPr>
          <a:lstStyle/>
          <a:p>
            <a:pPr indent="0" lvl="0" marL="228600" rtl="0" algn="l">
              <a:lnSpc>
                <a:spcPct val="120000"/>
              </a:lnSpc>
              <a:spcBef>
                <a:spcPts val="0"/>
              </a:spcBef>
              <a:spcAft>
                <a:spcPts val="0"/>
              </a:spcAft>
              <a:buClr>
                <a:schemeClr val="dk1"/>
              </a:buClr>
              <a:buSzPts val="3200"/>
              <a:buNone/>
            </a:pPr>
            <a:r>
              <a:rPr lang="en-US" sz="3200"/>
              <a:t>Lists all the effects that are applied to the currently selected clip. </a:t>
            </a:r>
            <a:endParaRPr/>
          </a:p>
          <a:p>
            <a:pPr indent="0" lvl="0" marL="228600" rtl="0" algn="l">
              <a:lnSpc>
                <a:spcPct val="120000"/>
              </a:lnSpc>
              <a:spcBef>
                <a:spcPts val="1000"/>
              </a:spcBef>
              <a:spcAft>
                <a:spcPts val="0"/>
              </a:spcAft>
              <a:buClr>
                <a:schemeClr val="dk1"/>
              </a:buClr>
              <a:buSzPts val="3200"/>
              <a:buNone/>
            </a:pPr>
            <a:r>
              <a:rPr lang="en-US" sz="3200"/>
              <a:t>Fixed effects are included with every clip: </a:t>
            </a:r>
            <a:endParaRPr/>
          </a:p>
          <a:p>
            <a:pPr indent="-254000" lvl="1" marL="685800" rtl="0" algn="l">
              <a:lnSpc>
                <a:spcPct val="120000"/>
              </a:lnSpc>
              <a:spcBef>
                <a:spcPts val="500"/>
              </a:spcBef>
              <a:spcAft>
                <a:spcPts val="0"/>
              </a:spcAft>
              <a:buClr>
                <a:schemeClr val="lt1"/>
              </a:buClr>
              <a:buSzPts val="4000"/>
              <a:buChar char="•"/>
            </a:pPr>
            <a:r>
              <a:rPr lang="en-US" sz="3200"/>
              <a:t>Motion, Opacity, and Time Remapping for Video Effects.</a:t>
            </a:r>
            <a:endParaRPr/>
          </a:p>
          <a:p>
            <a:pPr indent="-254000" lvl="1" marL="685800" rtl="0" algn="l">
              <a:lnSpc>
                <a:spcPct val="120000"/>
              </a:lnSpc>
              <a:spcBef>
                <a:spcPts val="500"/>
              </a:spcBef>
              <a:spcAft>
                <a:spcPts val="0"/>
              </a:spcAft>
              <a:buClr>
                <a:schemeClr val="lt1"/>
              </a:buClr>
              <a:buSzPts val="4000"/>
              <a:buChar char="•"/>
            </a:pPr>
            <a:r>
              <a:rPr lang="en-US" sz="3200"/>
              <a:t>Volume effect is listed in the Audio Effects section.</a:t>
            </a:r>
            <a:endParaRPr/>
          </a:p>
          <a:p>
            <a:pPr indent="0" lvl="0" marL="228600" rtl="0" algn="l">
              <a:lnSpc>
                <a:spcPct val="120000"/>
              </a:lnSpc>
              <a:spcBef>
                <a:spcPts val="1000"/>
              </a:spcBef>
              <a:spcAft>
                <a:spcPts val="0"/>
              </a:spcAft>
              <a:buClr>
                <a:schemeClr val="lt1"/>
              </a:buClr>
              <a:buSzPts val="4000"/>
              <a:buNone/>
            </a:pPr>
            <a:r>
              <a:t/>
            </a:r>
            <a:endParaRPr sz="3200"/>
          </a:p>
        </p:txBody>
      </p:sp>
      <p:sp>
        <p:nvSpPr>
          <p:cNvPr id="362" name="Google Shape;362;p28"/>
          <p:cNvSpPr txBox="1"/>
          <p:nvPr/>
        </p:nvSpPr>
        <p:spPr>
          <a:xfrm>
            <a:off x="2092188" y="2893945"/>
            <a:ext cx="3884543" cy="3162299"/>
          </a:xfrm>
          <a:prstGeom prst="rect">
            <a:avLst/>
          </a:prstGeom>
          <a:noFill/>
          <a:ln>
            <a:noFill/>
          </a:ln>
        </p:spPr>
        <p:txBody>
          <a:bodyPr anchorCtr="0" anchor="t" bIns="45700" lIns="91425" spcFirstLastPara="1" rIns="91425" wrap="square" tIns="45700">
            <a:noAutofit/>
          </a:bodyPr>
          <a:lstStyle/>
          <a:p>
            <a:pPr indent="-76200" lvl="1" marL="68580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Avenir"/>
              <a:ea typeface="Avenir"/>
              <a:cs typeface="Avenir"/>
              <a:sym typeface="Avenir"/>
            </a:endParaRPr>
          </a:p>
        </p:txBody>
      </p:sp>
      <p:pic>
        <p:nvPicPr>
          <p:cNvPr id="363" name="Google Shape;363;p28"/>
          <p:cNvPicPr preferRelativeResize="0"/>
          <p:nvPr/>
        </p:nvPicPr>
        <p:blipFill rotWithShape="1">
          <a:blip r:embed="rId3">
            <a:alphaModFix/>
          </a:blip>
          <a:srcRect b="0" l="0" r="0" t="3035"/>
          <a:stretch/>
        </p:blipFill>
        <p:spPr>
          <a:xfrm>
            <a:off x="179092" y="1523365"/>
            <a:ext cx="6432383" cy="414591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EFFECTS CONTROLS PANEL (SHIFT + 5)</a:t>
            </a:r>
            <a:endParaRPr/>
          </a:p>
        </p:txBody>
      </p:sp>
      <p:sp>
        <p:nvSpPr>
          <p:cNvPr id="370" name="Google Shape;37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By default – </a:t>
            </a:r>
            <a:endParaRPr/>
          </a:p>
          <a:p>
            <a:pPr indent="-228600" lvl="1" marL="685800" rtl="0" algn="l">
              <a:lnSpc>
                <a:spcPct val="90000"/>
              </a:lnSpc>
              <a:spcBef>
                <a:spcPts val="500"/>
              </a:spcBef>
              <a:spcAft>
                <a:spcPts val="0"/>
              </a:spcAft>
              <a:buClr>
                <a:schemeClr val="dk1"/>
              </a:buClr>
              <a:buSzPts val="2800"/>
              <a:buChar char="•"/>
            </a:pPr>
            <a:r>
              <a:rPr lang="en-US"/>
              <a:t>Video: Motion (Position, Scale), Opacity</a:t>
            </a:r>
            <a:endParaRPr/>
          </a:p>
          <a:p>
            <a:pPr indent="-228600" lvl="1" marL="685800" rtl="0" algn="l">
              <a:lnSpc>
                <a:spcPct val="90000"/>
              </a:lnSpc>
              <a:spcBef>
                <a:spcPts val="500"/>
              </a:spcBef>
              <a:spcAft>
                <a:spcPts val="0"/>
              </a:spcAft>
              <a:buClr>
                <a:schemeClr val="dk1"/>
              </a:buClr>
              <a:buSzPts val="2800"/>
              <a:buChar char="•"/>
            </a:pPr>
            <a:r>
              <a:rPr lang="en-US"/>
              <a:t>Audio: Volume</a:t>
            </a:r>
            <a:endParaRPr/>
          </a:p>
          <a:p>
            <a:pPr indent="-50800" lvl="1" marL="685800" rtl="0" algn="l">
              <a:lnSpc>
                <a:spcPct val="90000"/>
              </a:lnSpc>
              <a:spcBef>
                <a:spcPts val="5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3200"/>
              <a:buChar char="•"/>
            </a:pPr>
            <a:r>
              <a:rPr lang="en-US"/>
              <a:t>Keyframes: Marks a point in time with a specific value</a:t>
            </a:r>
            <a:endParaRPr/>
          </a:p>
        </p:txBody>
      </p:sp>
      <p:sp>
        <p:nvSpPr>
          <p:cNvPr id="371" name="Google Shape;371;p29"/>
          <p:cNvSpPr txBox="1"/>
          <p:nvPr/>
        </p:nvSpPr>
        <p:spPr>
          <a:xfrm>
            <a:off x="7615238" y="675821"/>
            <a:ext cx="4300537" cy="12593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rPr lang="en-US" sz="2400">
                <a:solidFill>
                  <a:schemeClr val="dk1"/>
                </a:solidFill>
                <a:latin typeface="Twentieth Century"/>
                <a:ea typeface="Twentieth Century"/>
                <a:cs typeface="Twentieth Century"/>
                <a:sym typeface="Twentieth Century"/>
              </a:rPr>
              <a:t>Allows you to edit any effects applied to an audio/video clip</a:t>
            </a:r>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Clip vs Shot</a:t>
            </a:r>
            <a:endParaRPr/>
          </a:p>
        </p:txBody>
      </p:sp>
      <p:sp>
        <p:nvSpPr>
          <p:cNvPr id="164" name="Google Shape;16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Video Shots are what you record on your device.</a:t>
            </a:r>
            <a:endParaRPr/>
          </a:p>
          <a:p>
            <a:pPr indent="-228600" lvl="0" marL="228600" rtl="0" algn="l">
              <a:lnSpc>
                <a:spcPct val="90000"/>
              </a:lnSpc>
              <a:spcBef>
                <a:spcPts val="1000"/>
              </a:spcBef>
              <a:spcAft>
                <a:spcPts val="0"/>
              </a:spcAft>
              <a:buClr>
                <a:schemeClr val="dk1"/>
              </a:buClr>
              <a:buSzPts val="3200"/>
              <a:buChar char="•"/>
            </a:pPr>
            <a:r>
              <a:rPr lang="en-US"/>
              <a:t>A clip is a section or portion of your shot that you use in editing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wentieth Century"/>
              <a:buNone/>
            </a:pPr>
            <a:r>
              <a:rPr lang="en-US" sz="4400"/>
              <a:t>EFFECTS PANEL</a:t>
            </a:r>
            <a:endParaRPr/>
          </a:p>
        </p:txBody>
      </p:sp>
      <p:sp>
        <p:nvSpPr>
          <p:cNvPr id="377" name="Google Shape;377;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lt1"/>
              </a:buClr>
              <a:buSzPts val="4000"/>
              <a:buChar char="•"/>
            </a:pPr>
            <a:r>
              <a:rPr lang="en-US" sz="3200"/>
              <a:t>Contains bins with a variety of audio and video effects, as well as transitions which can be applied to clips.</a:t>
            </a:r>
            <a:endParaRPr/>
          </a:p>
        </p:txBody>
      </p:sp>
      <p:pic>
        <p:nvPicPr>
          <p:cNvPr id="378" name="Google Shape;378;p30"/>
          <p:cNvPicPr preferRelativeResize="0"/>
          <p:nvPr>
            <p:ph idx="2" type="body"/>
          </p:nvPr>
        </p:nvPicPr>
        <p:blipFill rotWithShape="1">
          <a:blip r:embed="rId3">
            <a:alphaModFix/>
          </a:blip>
          <a:srcRect b="0" l="0" r="0" t="0"/>
          <a:stretch/>
        </p:blipFill>
        <p:spPr>
          <a:xfrm>
            <a:off x="7285296" y="550773"/>
            <a:ext cx="3951664" cy="602722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EFFECTS PANEL (SHIFT + 7)</a:t>
            </a:r>
            <a:endParaRPr/>
          </a:p>
        </p:txBody>
      </p:sp>
      <p:sp>
        <p:nvSpPr>
          <p:cNvPr id="385" name="Google Shape;385;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How to apply: </a:t>
            </a:r>
            <a:endParaRPr/>
          </a:p>
          <a:p>
            <a:pPr indent="-228600" lvl="1" marL="685800" rtl="0" algn="l">
              <a:lnSpc>
                <a:spcPct val="90000"/>
              </a:lnSpc>
              <a:spcBef>
                <a:spcPts val="500"/>
              </a:spcBef>
              <a:spcAft>
                <a:spcPts val="0"/>
              </a:spcAft>
              <a:buClr>
                <a:schemeClr val="dk1"/>
              </a:buClr>
              <a:buSzPts val="2800"/>
              <a:buChar char="•"/>
            </a:pPr>
            <a:r>
              <a:rPr lang="en-US"/>
              <a:t>1) Select clip, double click effect</a:t>
            </a:r>
            <a:endParaRPr/>
          </a:p>
          <a:p>
            <a:pPr indent="-228600" lvl="1" marL="685800" rtl="0" algn="l">
              <a:lnSpc>
                <a:spcPct val="90000"/>
              </a:lnSpc>
              <a:spcBef>
                <a:spcPts val="500"/>
              </a:spcBef>
              <a:spcAft>
                <a:spcPts val="0"/>
              </a:spcAft>
              <a:buClr>
                <a:schemeClr val="dk1"/>
              </a:buClr>
              <a:buSzPts val="2800"/>
              <a:buChar char="•"/>
            </a:pPr>
            <a:r>
              <a:rPr lang="en-US"/>
              <a:t>2) Drag onto clip</a:t>
            </a:r>
            <a:endParaRPr/>
          </a:p>
          <a:p>
            <a:pPr indent="-228600" lvl="0" marL="228600" rtl="0" algn="l">
              <a:lnSpc>
                <a:spcPct val="90000"/>
              </a:lnSpc>
              <a:spcBef>
                <a:spcPts val="1000"/>
              </a:spcBef>
              <a:spcAft>
                <a:spcPts val="0"/>
              </a:spcAft>
              <a:buClr>
                <a:schemeClr val="dk1"/>
              </a:buClr>
              <a:buSzPts val="3200"/>
              <a:buChar char="•"/>
            </a:pPr>
            <a:r>
              <a:rPr lang="en-US"/>
              <a:t>Default Video Transition – Cross Dissolve</a:t>
            </a:r>
            <a:endParaRPr/>
          </a:p>
          <a:p>
            <a:pPr indent="-228600" lvl="0" marL="228600" rtl="0" algn="l">
              <a:lnSpc>
                <a:spcPct val="90000"/>
              </a:lnSpc>
              <a:spcBef>
                <a:spcPts val="1000"/>
              </a:spcBef>
              <a:spcAft>
                <a:spcPts val="0"/>
              </a:spcAft>
              <a:buClr>
                <a:schemeClr val="dk1"/>
              </a:buClr>
              <a:buSzPts val="3200"/>
              <a:buChar char="•"/>
            </a:pPr>
            <a:r>
              <a:rPr lang="en-US"/>
              <a:t>Default Audio Transition – Cross Fade (Constant Power)</a:t>
            </a:r>
            <a:endParaRPr/>
          </a:p>
          <a:p>
            <a:pPr indent="-228600" lvl="0" marL="228600" rtl="0" algn="l">
              <a:lnSpc>
                <a:spcPct val="90000"/>
              </a:lnSpc>
              <a:spcBef>
                <a:spcPts val="1000"/>
              </a:spcBef>
              <a:spcAft>
                <a:spcPts val="0"/>
              </a:spcAft>
              <a:buClr>
                <a:schemeClr val="dk1"/>
              </a:buClr>
              <a:buSzPts val="3200"/>
              <a:buChar char="•"/>
            </a:pPr>
            <a:r>
              <a:rPr lang="en-US"/>
              <a:t>Shortcut to apply Default Transition: Ctrl+D</a:t>
            </a:r>
            <a:endParaRPr/>
          </a:p>
          <a:p>
            <a:pPr indent="-228600" lvl="0" marL="228600" rtl="0" algn="l">
              <a:lnSpc>
                <a:spcPct val="90000"/>
              </a:lnSpc>
              <a:spcBef>
                <a:spcPts val="1000"/>
              </a:spcBef>
              <a:spcAft>
                <a:spcPts val="0"/>
              </a:spcAft>
              <a:buClr>
                <a:schemeClr val="dk1"/>
              </a:buClr>
              <a:buSzPts val="3200"/>
              <a:buChar char="•"/>
            </a:pPr>
            <a:r>
              <a:rPr lang="en-US"/>
              <a:t>Dip to Black – Change in time or location</a:t>
            </a:r>
            <a:endParaRPr/>
          </a:p>
        </p:txBody>
      </p:sp>
      <p:sp>
        <p:nvSpPr>
          <p:cNvPr id="386" name="Google Shape;386;p31"/>
          <p:cNvSpPr txBox="1"/>
          <p:nvPr/>
        </p:nvSpPr>
        <p:spPr>
          <a:xfrm>
            <a:off x="7500937" y="571499"/>
            <a:ext cx="3668811" cy="9207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rPr lang="en-US" sz="2400">
                <a:solidFill>
                  <a:schemeClr val="dk1"/>
                </a:solidFill>
                <a:latin typeface="Twentieth Century"/>
                <a:ea typeface="Twentieth Century"/>
                <a:cs typeface="Twentieth Century"/>
                <a:sym typeface="Twentieth Century"/>
              </a:rPr>
              <a:t>Provides Video and Audio effects and transitions</a:t>
            </a:r>
            <a:endParaRPr sz="14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Twentieth Century"/>
              <a:buNone/>
            </a:pPr>
            <a:r>
              <a:rPr lang="en-US"/>
              <a:t>AUDIO LEVELS</a:t>
            </a:r>
            <a:endParaRPr/>
          </a:p>
        </p:txBody>
      </p:sp>
      <p:sp>
        <p:nvSpPr>
          <p:cNvPr id="392" name="Google Shape;392;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lt1"/>
              </a:buClr>
              <a:buSzPts val="3000"/>
              <a:buChar char="•"/>
            </a:pPr>
            <a:r>
              <a:rPr lang="en-US"/>
              <a:t>Can view the audio level while playing clip sequence.</a:t>
            </a:r>
            <a:endParaRPr/>
          </a:p>
        </p:txBody>
      </p:sp>
      <p:pic>
        <p:nvPicPr>
          <p:cNvPr id="393" name="Google Shape;393;p32"/>
          <p:cNvPicPr preferRelativeResize="0"/>
          <p:nvPr>
            <p:ph idx="2" type="body"/>
          </p:nvPr>
        </p:nvPicPr>
        <p:blipFill rotWithShape="1">
          <a:blip r:embed="rId3">
            <a:alphaModFix/>
          </a:blip>
          <a:srcRect b="0" l="54423" r="0" t="0"/>
          <a:stretch/>
        </p:blipFill>
        <p:spPr>
          <a:xfrm>
            <a:off x="7196056" y="1409701"/>
            <a:ext cx="1800389" cy="47672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AUDIO TRACK MIXER (SHIFT + 6)</a:t>
            </a:r>
            <a:endParaRPr/>
          </a:p>
        </p:txBody>
      </p:sp>
      <p:sp>
        <p:nvSpPr>
          <p:cNvPr id="400" name="Google Shape;400;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Sliders – One for each track, plus a Master Slider</a:t>
            </a:r>
            <a:endParaRPr/>
          </a:p>
        </p:txBody>
      </p:sp>
      <p:sp>
        <p:nvSpPr>
          <p:cNvPr id="401" name="Google Shape;401;p33"/>
          <p:cNvSpPr txBox="1"/>
          <p:nvPr/>
        </p:nvSpPr>
        <p:spPr>
          <a:xfrm>
            <a:off x="6958013" y="681037"/>
            <a:ext cx="4511522" cy="12593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rPr lang="en-US" sz="2400">
                <a:solidFill>
                  <a:schemeClr val="dk1"/>
                </a:solidFill>
                <a:latin typeface="Twentieth Century"/>
                <a:ea typeface="Twentieth Century"/>
                <a:cs typeface="Twentieth Century"/>
                <a:sym typeface="Twentieth Century"/>
              </a:rPr>
              <a:t>Allows you to adjust audio for entire tracks</a:t>
            </a:r>
            <a:endParaRPr sz="1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AUDIO CLIP MIXER (SHIFT + 9)</a:t>
            </a:r>
            <a:endParaRPr/>
          </a:p>
        </p:txBody>
      </p:sp>
      <p:sp>
        <p:nvSpPr>
          <p:cNvPr id="408" name="Google Shape;408;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Sliders – One for each track</a:t>
            </a:r>
            <a:endParaRPr/>
          </a:p>
        </p:txBody>
      </p:sp>
      <p:sp>
        <p:nvSpPr>
          <p:cNvPr id="409" name="Google Shape;409;p34"/>
          <p:cNvSpPr txBox="1"/>
          <p:nvPr/>
        </p:nvSpPr>
        <p:spPr>
          <a:xfrm>
            <a:off x="6657975" y="628650"/>
            <a:ext cx="5114926" cy="125934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4000"/>
              <a:buFont typeface="Arial"/>
              <a:buNone/>
            </a:pPr>
            <a:r>
              <a:rPr lang="en-US" sz="2400">
                <a:solidFill>
                  <a:schemeClr val="dk1"/>
                </a:solidFill>
                <a:latin typeface="Twentieth Century"/>
                <a:ea typeface="Twentieth Century"/>
                <a:cs typeface="Twentieth Century"/>
                <a:sym typeface="Twentieth Century"/>
              </a:rPr>
              <a:t>Allows you to adjust audio for each clip</a:t>
            </a:r>
            <a:endParaRPr sz="14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3" name="Shape 413"/>
        <p:cNvGrpSpPr/>
        <p:nvPr/>
      </p:nvGrpSpPr>
      <p:grpSpPr>
        <a:xfrm>
          <a:off x="0" y="0"/>
          <a:ext cx="0" cy="0"/>
          <a:chOff x="0" y="0"/>
          <a:chExt cx="0" cy="0"/>
        </a:xfrm>
      </p:grpSpPr>
      <p:sp>
        <p:nvSpPr>
          <p:cNvPr id="414" name="Google Shape;41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CUSTOMIZE WORKSPACE</a:t>
            </a:r>
            <a:endParaRPr/>
          </a:p>
        </p:txBody>
      </p:sp>
      <p:sp>
        <p:nvSpPr>
          <p:cNvPr id="415" name="Google Shape;415;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Your Premiere workspace can be changed to best meet your needs as a video editor.</a:t>
            </a:r>
            <a:endParaRPr/>
          </a:p>
          <a:p>
            <a:pPr indent="-228600" lvl="1" marL="685800" rtl="0" algn="l">
              <a:lnSpc>
                <a:spcPct val="90000"/>
              </a:lnSpc>
              <a:spcBef>
                <a:spcPts val="500"/>
              </a:spcBef>
              <a:spcAft>
                <a:spcPts val="0"/>
              </a:spcAft>
              <a:buClr>
                <a:schemeClr val="dk1"/>
              </a:buClr>
              <a:buSzPts val="2800"/>
              <a:buChar char="•"/>
            </a:pPr>
            <a:r>
              <a:rPr lang="en-US"/>
              <a:t>Change document views</a:t>
            </a:r>
            <a:endParaRPr/>
          </a:p>
          <a:p>
            <a:pPr indent="-228600" lvl="1" marL="685800" rtl="0" algn="l">
              <a:lnSpc>
                <a:spcPct val="90000"/>
              </a:lnSpc>
              <a:spcBef>
                <a:spcPts val="500"/>
              </a:spcBef>
              <a:spcAft>
                <a:spcPts val="0"/>
              </a:spcAft>
              <a:buClr>
                <a:schemeClr val="dk1"/>
              </a:buClr>
              <a:buSzPts val="2800"/>
              <a:buChar char="•"/>
            </a:pPr>
            <a:r>
              <a:rPr lang="en-US"/>
              <a:t>Rearrange/resize windows and panels</a:t>
            </a:r>
            <a:endParaRPr/>
          </a:p>
          <a:p>
            <a:pPr indent="-228600" lvl="1" marL="685800" rtl="0" algn="l">
              <a:lnSpc>
                <a:spcPct val="90000"/>
              </a:lnSpc>
              <a:spcBef>
                <a:spcPts val="500"/>
              </a:spcBef>
              <a:spcAft>
                <a:spcPts val="0"/>
              </a:spcAft>
              <a:buClr>
                <a:schemeClr val="dk1"/>
              </a:buClr>
              <a:buSzPts val="2800"/>
              <a:buChar char="•"/>
            </a:pPr>
            <a:r>
              <a:rPr lang="en-US"/>
              <a:t>Add or remove tools on toolbar</a:t>
            </a:r>
            <a:endParaRPr/>
          </a:p>
          <a:p>
            <a:pPr indent="-228600" lvl="1" marL="685800" rtl="0" algn="l">
              <a:lnSpc>
                <a:spcPct val="90000"/>
              </a:lnSpc>
              <a:spcBef>
                <a:spcPts val="500"/>
              </a:spcBef>
              <a:spcAft>
                <a:spcPts val="0"/>
              </a:spcAft>
              <a:buClr>
                <a:schemeClr val="dk1"/>
              </a:buClr>
              <a:buSzPts val="2800"/>
              <a:buChar char="•"/>
            </a:pPr>
            <a:r>
              <a:rPr lang="en-US"/>
              <a:t>Create and save custom workspace</a:t>
            </a:r>
            <a:endParaRPr/>
          </a:p>
          <a:p>
            <a:pPr indent="-228600" lvl="0" marL="228600" rtl="0" algn="l">
              <a:lnSpc>
                <a:spcPct val="90000"/>
              </a:lnSpc>
              <a:spcBef>
                <a:spcPts val="1000"/>
              </a:spcBef>
              <a:spcAft>
                <a:spcPts val="0"/>
              </a:spcAft>
              <a:buClr>
                <a:schemeClr val="dk1"/>
              </a:buClr>
              <a:buSzPts val="3200"/>
              <a:buChar char="•"/>
            </a:pPr>
            <a:r>
              <a:rPr lang="en-US"/>
              <a:t>These same techniques can be used to customize other Adobe software.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p36"/>
          <p:cNvSpPr txBox="1"/>
          <p:nvPr>
            <p:ph type="title"/>
          </p:nvPr>
        </p:nvSpPr>
        <p:spPr>
          <a:xfrm>
            <a:off x="831850" y="2586037"/>
            <a:ext cx="10515600" cy="19764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Twentieth Century"/>
              <a:buNone/>
            </a:pPr>
            <a:r>
              <a:rPr b="1" lang="en-US" sz="5400"/>
              <a:t>OBJECTIVE 5.00</a:t>
            </a:r>
            <a:endParaRPr sz="5400"/>
          </a:p>
        </p:txBody>
      </p:sp>
      <p:sp>
        <p:nvSpPr>
          <p:cNvPr id="421" name="Google Shape;421;p36"/>
          <p:cNvSpPr txBox="1"/>
          <p:nvPr>
            <p:ph idx="1" type="body"/>
          </p:nvPr>
        </p:nvSpPr>
        <p:spPr>
          <a:xfrm>
            <a:off x="831850" y="4271963"/>
            <a:ext cx="10515600" cy="181768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5500"/>
              <a:buNone/>
            </a:pPr>
            <a:r>
              <a:rPr lang="en-US" sz="3200"/>
              <a:t>Apply procedures for exporting video with Adobe Premiere Pro CC.</a:t>
            </a:r>
            <a:endParaRPr sz="1600"/>
          </a:p>
          <a:p>
            <a:pPr indent="0" lvl="0" marL="228600" rtl="0" algn="l">
              <a:lnSpc>
                <a:spcPct val="120000"/>
              </a:lnSpc>
              <a:spcBef>
                <a:spcPts val="1000"/>
              </a:spcBef>
              <a:spcAft>
                <a:spcPts val="0"/>
              </a:spcAft>
              <a:buClr>
                <a:schemeClr val="lt1"/>
              </a:buClr>
              <a:buSzPts val="4500"/>
              <a:buNone/>
            </a:pPr>
            <a:r>
              <a:t/>
            </a:r>
            <a:endParaRPr sz="3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EXPORT VIDEO - we will walk through this together friday</a:t>
            </a:r>
            <a:endParaRPr/>
          </a:p>
        </p:txBody>
      </p:sp>
      <p:sp>
        <p:nvSpPr>
          <p:cNvPr id="427" name="Google Shape;42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0" lang="en-US"/>
              <a:t>To export a video in Premiere Pro go to File&gt;Export&gt;Media. This will bring up your export settings window,</a:t>
            </a:r>
            <a:endParaRPr/>
          </a:p>
          <a:p>
            <a:pPr indent="-228600" lvl="0" marL="228600" rtl="0" algn="l">
              <a:lnSpc>
                <a:spcPct val="90000"/>
              </a:lnSpc>
              <a:spcBef>
                <a:spcPts val="1000"/>
              </a:spcBef>
              <a:spcAft>
                <a:spcPts val="0"/>
              </a:spcAft>
              <a:buClr>
                <a:schemeClr val="dk1"/>
              </a:buClr>
              <a:buSzPts val="3200"/>
              <a:buChar char="•"/>
            </a:pPr>
            <a:r>
              <a:rPr b="0" lang="en-US"/>
              <a:t>Choose format, file name and other settings.</a:t>
            </a:r>
            <a:endParaRPr/>
          </a:p>
          <a:p>
            <a:pPr indent="-228600" lvl="0" marL="228600" rtl="0" algn="l">
              <a:lnSpc>
                <a:spcPct val="90000"/>
              </a:lnSpc>
              <a:spcBef>
                <a:spcPts val="1000"/>
              </a:spcBef>
              <a:spcAft>
                <a:spcPts val="0"/>
              </a:spcAft>
              <a:buClr>
                <a:schemeClr val="dk1"/>
              </a:buClr>
              <a:buSzPts val="3200"/>
              <a:buChar char="•"/>
            </a:pPr>
            <a:r>
              <a:rPr b="0" lang="en-US"/>
              <a:t>May export entire or selected sequence, audio or video. </a:t>
            </a:r>
            <a:endParaRPr/>
          </a:p>
          <a:p>
            <a:pPr indent="-228600" lvl="0" marL="228600" rtl="0" algn="l">
              <a:lnSpc>
                <a:spcPct val="90000"/>
              </a:lnSpc>
              <a:spcBef>
                <a:spcPts val="1000"/>
              </a:spcBef>
              <a:spcAft>
                <a:spcPts val="0"/>
              </a:spcAft>
              <a:buClr>
                <a:schemeClr val="dk1"/>
              </a:buClr>
              <a:buSzPts val="3200"/>
              <a:buChar char="•"/>
            </a:pPr>
            <a:r>
              <a:rPr b="0" lang="en-US"/>
              <a:t>Make sure your sequence that you want to export is selected when you do this.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EXPORTING</a:t>
            </a:r>
            <a:endParaRPr/>
          </a:p>
        </p:txBody>
      </p:sp>
      <p:sp>
        <p:nvSpPr>
          <p:cNvPr id="433" name="Google Shape;433;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0" lang="en-US"/>
              <a:t>Converting a project to a standard file format</a:t>
            </a:r>
            <a:endParaRPr/>
          </a:p>
          <a:p>
            <a:pPr indent="-228600" lvl="0" marL="228600" rtl="0" algn="l">
              <a:lnSpc>
                <a:spcPct val="90000"/>
              </a:lnSpc>
              <a:spcBef>
                <a:spcPts val="1000"/>
              </a:spcBef>
              <a:spcAft>
                <a:spcPts val="0"/>
              </a:spcAft>
              <a:buClr>
                <a:schemeClr val="dk1"/>
              </a:buClr>
              <a:buSzPts val="3200"/>
              <a:buChar char="•"/>
            </a:pPr>
            <a:r>
              <a:rPr b="0" lang="en-US"/>
              <a:t>Shortcut = Ctrl + M</a:t>
            </a:r>
            <a:endParaRPr/>
          </a:p>
          <a:p>
            <a:pPr indent="-228600" lvl="0" marL="228600" rtl="0" algn="l">
              <a:lnSpc>
                <a:spcPct val="90000"/>
              </a:lnSpc>
              <a:spcBef>
                <a:spcPts val="1000"/>
              </a:spcBef>
              <a:spcAft>
                <a:spcPts val="0"/>
              </a:spcAft>
              <a:buClr>
                <a:schemeClr val="dk1"/>
              </a:buClr>
              <a:buSzPts val="3200"/>
              <a:buChar char="•"/>
            </a:pPr>
            <a:r>
              <a:rPr b="0" lang="en-US"/>
              <a:t>You can export: Audio and Video, Audio Only and Video Only</a:t>
            </a:r>
            <a:endParaRPr/>
          </a:p>
          <a:p>
            <a:pPr indent="-228600" lvl="0" marL="228600" rtl="0" algn="l">
              <a:lnSpc>
                <a:spcPct val="90000"/>
              </a:lnSpc>
              <a:spcBef>
                <a:spcPts val="1000"/>
              </a:spcBef>
              <a:spcAft>
                <a:spcPts val="0"/>
              </a:spcAft>
              <a:buClr>
                <a:schemeClr val="dk1"/>
              </a:buClr>
              <a:buSzPts val="3200"/>
              <a:buChar char="•"/>
            </a:pPr>
            <a:r>
              <a:rPr b="0" lang="en-US"/>
              <a:t>Source Range: Entire Sequence, In/Out, Work Area, Custom.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oppins Medium"/>
              <a:buNone/>
            </a:pPr>
            <a:r>
              <a:rPr lang="en-US"/>
              <a:t>EXPORT SETTINGS </a:t>
            </a:r>
            <a:endParaRPr/>
          </a:p>
        </p:txBody>
      </p:sp>
      <p:grpSp>
        <p:nvGrpSpPr>
          <p:cNvPr id="439" name="Google Shape;439;p39"/>
          <p:cNvGrpSpPr/>
          <p:nvPr/>
        </p:nvGrpSpPr>
        <p:grpSpPr>
          <a:xfrm>
            <a:off x="2019759" y="1690688"/>
            <a:ext cx="8383816" cy="4918700"/>
            <a:chOff x="2134059" y="1280004"/>
            <a:chExt cx="8383816" cy="4918700"/>
          </a:xfrm>
        </p:grpSpPr>
        <p:pic>
          <p:nvPicPr>
            <p:cNvPr id="440" name="Google Shape;440;p39"/>
            <p:cNvPicPr preferRelativeResize="0"/>
            <p:nvPr/>
          </p:nvPicPr>
          <p:blipFill rotWithShape="1">
            <a:blip r:embed="rId3">
              <a:alphaModFix/>
            </a:blip>
            <a:srcRect b="5745" l="36870" r="0" t="0"/>
            <a:stretch/>
          </p:blipFill>
          <p:spPr>
            <a:xfrm>
              <a:off x="2134059" y="1280004"/>
              <a:ext cx="4310742" cy="4918700"/>
            </a:xfrm>
            <a:prstGeom prst="rect">
              <a:avLst/>
            </a:prstGeom>
            <a:noFill/>
            <a:ln>
              <a:noFill/>
            </a:ln>
          </p:spPr>
        </p:pic>
        <p:sp>
          <p:nvSpPr>
            <p:cNvPr id="441" name="Google Shape;441;p39"/>
            <p:cNvSpPr txBox="1"/>
            <p:nvPr/>
          </p:nvSpPr>
          <p:spPr>
            <a:xfrm>
              <a:off x="7757137" y="1655448"/>
              <a:ext cx="262466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Format Options</a:t>
              </a:r>
              <a:endParaRPr sz="1800">
                <a:solidFill>
                  <a:schemeClr val="dk1"/>
                </a:solidFill>
                <a:latin typeface="Calibri"/>
                <a:ea typeface="Calibri"/>
                <a:cs typeface="Calibri"/>
                <a:sym typeface="Calibri"/>
              </a:endParaRPr>
            </a:p>
          </p:txBody>
        </p:sp>
        <p:cxnSp>
          <p:nvCxnSpPr>
            <p:cNvPr id="442" name="Google Shape;442;p39"/>
            <p:cNvCxnSpPr/>
            <p:nvPr/>
          </p:nvCxnSpPr>
          <p:spPr>
            <a:xfrm flipH="1">
              <a:off x="5419730" y="2021935"/>
              <a:ext cx="2249714" cy="157237"/>
            </a:xfrm>
            <a:prstGeom prst="straightConnector1">
              <a:avLst/>
            </a:prstGeom>
            <a:noFill/>
            <a:ln cap="flat" cmpd="sng" w="76200">
              <a:solidFill>
                <a:srgbClr val="C00000"/>
              </a:solidFill>
              <a:prstDash val="solid"/>
              <a:round/>
              <a:headEnd len="sm" w="sm" type="none"/>
              <a:tailEnd len="med" w="med" type="triangle"/>
            </a:ln>
          </p:spPr>
        </p:cxnSp>
        <p:sp>
          <p:nvSpPr>
            <p:cNvPr id="443" name="Google Shape;443;p39"/>
            <p:cNvSpPr txBox="1"/>
            <p:nvPr/>
          </p:nvSpPr>
          <p:spPr>
            <a:xfrm>
              <a:off x="7811566" y="2460991"/>
              <a:ext cx="2624667"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File Save As Options</a:t>
              </a:r>
              <a:endParaRPr sz="1800">
                <a:solidFill>
                  <a:schemeClr val="dk1"/>
                </a:solidFill>
                <a:latin typeface="Calibri"/>
                <a:ea typeface="Calibri"/>
                <a:cs typeface="Calibri"/>
                <a:sym typeface="Calibri"/>
              </a:endParaRPr>
            </a:p>
          </p:txBody>
        </p:sp>
        <p:cxnSp>
          <p:nvCxnSpPr>
            <p:cNvPr id="444" name="Google Shape;444;p39"/>
            <p:cNvCxnSpPr/>
            <p:nvPr/>
          </p:nvCxnSpPr>
          <p:spPr>
            <a:xfrm flipH="1">
              <a:off x="5474159" y="2827478"/>
              <a:ext cx="2249714" cy="157237"/>
            </a:xfrm>
            <a:prstGeom prst="straightConnector1">
              <a:avLst/>
            </a:prstGeom>
            <a:noFill/>
            <a:ln cap="flat" cmpd="sng" w="76200">
              <a:solidFill>
                <a:srgbClr val="C00000"/>
              </a:solidFill>
              <a:prstDash val="solid"/>
              <a:round/>
              <a:headEnd len="sm" w="sm" type="none"/>
              <a:tailEnd len="med" w="med" type="triangle"/>
            </a:ln>
          </p:spPr>
        </p:cxnSp>
        <p:sp>
          <p:nvSpPr>
            <p:cNvPr id="445" name="Google Shape;445;p39"/>
            <p:cNvSpPr txBox="1"/>
            <p:nvPr/>
          </p:nvSpPr>
          <p:spPr>
            <a:xfrm>
              <a:off x="7893208" y="4126505"/>
              <a:ext cx="262466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Other Options</a:t>
              </a:r>
              <a:endParaRPr sz="1800">
                <a:solidFill>
                  <a:schemeClr val="dk1"/>
                </a:solidFill>
                <a:latin typeface="Calibri"/>
                <a:ea typeface="Calibri"/>
                <a:cs typeface="Calibri"/>
                <a:sym typeface="Calibri"/>
              </a:endParaRPr>
            </a:p>
          </p:txBody>
        </p:sp>
        <p:cxnSp>
          <p:nvCxnSpPr>
            <p:cNvPr id="446" name="Google Shape;446;p39"/>
            <p:cNvCxnSpPr/>
            <p:nvPr/>
          </p:nvCxnSpPr>
          <p:spPr>
            <a:xfrm flipH="1">
              <a:off x="5555801" y="4492992"/>
              <a:ext cx="2249714" cy="157237"/>
            </a:xfrm>
            <a:prstGeom prst="straightConnector1">
              <a:avLst/>
            </a:prstGeom>
            <a:noFill/>
            <a:ln cap="flat" cmpd="sng" w="76200">
              <a:solidFill>
                <a:srgbClr val="C00000"/>
              </a:solidFill>
              <a:prstDash val="solid"/>
              <a:round/>
              <a:headEnd len="sm" w="sm" type="none"/>
              <a:tailEnd len="med" w="med" type="triangl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pic>
        <p:nvPicPr>
          <p:cNvPr id="170" name="Google Shape;170;p4"/>
          <p:cNvPicPr preferRelativeResize="0"/>
          <p:nvPr/>
        </p:nvPicPr>
        <p:blipFill rotWithShape="1">
          <a:blip r:embed="rId3">
            <a:alphaModFix/>
          </a:blip>
          <a:srcRect b="4051" l="4918" r="3497" t="2594"/>
          <a:stretch/>
        </p:blipFill>
        <p:spPr>
          <a:xfrm>
            <a:off x="2700338" y="624300"/>
            <a:ext cx="9252987" cy="4681413"/>
          </a:xfrm>
          <a:prstGeom prst="rect">
            <a:avLst/>
          </a:prstGeom>
          <a:noFill/>
          <a:ln>
            <a:noFill/>
          </a:ln>
        </p:spPr>
      </p:pic>
      <p:sp>
        <p:nvSpPr>
          <p:cNvPr id="171" name="Google Shape;171;p4"/>
          <p:cNvSpPr txBox="1"/>
          <p:nvPr/>
        </p:nvSpPr>
        <p:spPr>
          <a:xfrm>
            <a:off x="238675" y="624300"/>
            <a:ext cx="2590250" cy="363173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 </a:t>
            </a:r>
            <a:endParaRPr sz="20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A. Project File Address</a:t>
            </a:r>
            <a:endParaRPr sz="20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B. Menu Bar</a:t>
            </a:r>
            <a:endParaRPr sz="20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C. Workspaces</a:t>
            </a:r>
            <a:endParaRPr sz="20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D. Source Monitor</a:t>
            </a:r>
            <a:endParaRPr sz="20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E. Program monitor</a:t>
            </a:r>
            <a:endParaRPr sz="20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F. Project Panel</a:t>
            </a:r>
            <a:endParaRPr sz="20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G. Toolbar</a:t>
            </a:r>
            <a:endParaRPr sz="20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H. Timeline panel</a:t>
            </a:r>
            <a:endParaRPr sz="20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Clr>
                <a:schemeClr val="dk1"/>
              </a:buClr>
              <a:buSzPts val="1700"/>
              <a:buFont typeface="Calibri"/>
              <a:buNone/>
            </a:pPr>
            <a:r>
              <a:t/>
            </a:r>
            <a:endParaRPr sz="17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sp>
        <p:nvSpPr>
          <p:cNvPr id="451" name="Google Shape;451;p40"/>
          <p:cNvSpPr txBox="1"/>
          <p:nvPr>
            <p:ph type="title"/>
          </p:nvPr>
        </p:nvSpPr>
        <p:spPr>
          <a:xfrm>
            <a:off x="913396" y="188238"/>
            <a:ext cx="6234025" cy="147796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Twentieth Century"/>
              <a:buNone/>
            </a:pPr>
            <a:r>
              <a:rPr lang="en-US" sz="4000">
                <a:solidFill>
                  <a:srgbClr val="000000"/>
                </a:solidFill>
              </a:rPr>
              <a:t>OUTPUT NAME</a:t>
            </a:r>
            <a:endParaRPr>
              <a:solidFill>
                <a:srgbClr val="000000"/>
              </a:solidFill>
            </a:endParaRPr>
          </a:p>
        </p:txBody>
      </p:sp>
      <p:pic>
        <p:nvPicPr>
          <p:cNvPr id="452" name="Google Shape;452;p40"/>
          <p:cNvPicPr preferRelativeResize="0"/>
          <p:nvPr>
            <p:ph idx="1" type="body"/>
          </p:nvPr>
        </p:nvPicPr>
        <p:blipFill rotWithShape="1">
          <a:blip r:embed="rId3">
            <a:alphaModFix/>
          </a:blip>
          <a:srcRect b="0" l="0" r="0" t="0"/>
          <a:stretch/>
        </p:blipFill>
        <p:spPr>
          <a:xfrm>
            <a:off x="5074643" y="1310154"/>
            <a:ext cx="6234025" cy="5547846"/>
          </a:xfrm>
          <a:prstGeom prst="rect">
            <a:avLst/>
          </a:prstGeom>
          <a:noFill/>
          <a:ln>
            <a:noFill/>
          </a:ln>
        </p:spPr>
      </p:pic>
      <p:sp>
        <p:nvSpPr>
          <p:cNvPr id="453" name="Google Shape;453;p40"/>
          <p:cNvSpPr txBox="1"/>
          <p:nvPr>
            <p:ph idx="3" type="body"/>
          </p:nvPr>
        </p:nvSpPr>
        <p:spPr>
          <a:xfrm>
            <a:off x="1475239" y="2204355"/>
            <a:ext cx="3102429" cy="2717801"/>
          </a:xfrm>
          <a:prstGeom prst="rect">
            <a:avLst/>
          </a:prstGeom>
          <a:noFill/>
          <a:ln>
            <a:noFill/>
          </a:ln>
        </p:spPr>
        <p:txBody>
          <a:bodyPr anchorCtr="0" anchor="t" bIns="45700" lIns="91425" spcFirstLastPara="1" rIns="91425" wrap="square" tIns="45700">
            <a:noAutofit/>
          </a:bodyPr>
          <a:lstStyle/>
          <a:p>
            <a:pPr indent="-285750" lvl="0" marL="228600" rtl="0" algn="l">
              <a:lnSpc>
                <a:spcPct val="120000"/>
              </a:lnSpc>
              <a:spcBef>
                <a:spcPts val="0"/>
              </a:spcBef>
              <a:spcAft>
                <a:spcPts val="0"/>
              </a:spcAft>
              <a:buClr>
                <a:srgbClr val="000000"/>
              </a:buClr>
              <a:buSzPts val="4500"/>
              <a:buChar char="•"/>
            </a:pPr>
            <a:r>
              <a:rPr lang="en-US" sz="3600">
                <a:solidFill>
                  <a:srgbClr val="000000"/>
                </a:solidFill>
              </a:rPr>
              <a:t>Name and Location (Important)</a:t>
            </a:r>
            <a:endParaRPr>
              <a:solidFill>
                <a:srgbClr val="000000"/>
              </a:solidFill>
            </a:endParaRPr>
          </a:p>
        </p:txBody>
      </p:sp>
      <p:sp>
        <p:nvSpPr>
          <p:cNvPr id="454" name="Google Shape;454;p40"/>
          <p:cNvSpPr/>
          <p:nvPr/>
        </p:nvSpPr>
        <p:spPr>
          <a:xfrm flipH="1">
            <a:off x="7835987" y="3429000"/>
            <a:ext cx="2599786" cy="1052288"/>
          </a:xfrm>
          <a:prstGeom prst="rightArrow">
            <a:avLst>
              <a:gd fmla="val 50000" name="adj1"/>
              <a:gd fmla="val 50000" name="adj2"/>
            </a:avLst>
          </a:prstGeom>
          <a:solidFill>
            <a:schemeClr val="accent3"/>
          </a:solidFill>
          <a:ln cap="flat" cmpd="sng" w="15875">
            <a:solidFill>
              <a:srgbClr val="994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Twentieth Century"/>
              <a:ea typeface="Twentieth Century"/>
              <a:cs typeface="Twentieth Century"/>
              <a:sym typeface="Twentieth Century"/>
            </a:endParaRPr>
          </a:p>
        </p:txBody>
      </p:sp>
      <p:sp>
        <p:nvSpPr>
          <p:cNvPr id="455" name="Google Shape;455;p40"/>
          <p:cNvSpPr/>
          <p:nvPr/>
        </p:nvSpPr>
        <p:spPr>
          <a:xfrm>
            <a:off x="2824929" y="4611915"/>
            <a:ext cx="2913744" cy="1052288"/>
          </a:xfrm>
          <a:prstGeom prst="rightArrow">
            <a:avLst>
              <a:gd fmla="val 50000" name="adj1"/>
              <a:gd fmla="val 50000" name="adj2"/>
            </a:avLst>
          </a:prstGeom>
          <a:solidFill>
            <a:schemeClr val="accent3"/>
          </a:solidFill>
          <a:ln cap="flat" cmpd="sng" w="15875">
            <a:solidFill>
              <a:srgbClr val="994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0" name="Shape 460"/>
        <p:cNvGrpSpPr/>
        <p:nvPr/>
      </p:nvGrpSpPr>
      <p:grpSpPr>
        <a:xfrm>
          <a:off x="0" y="0"/>
          <a:ext cx="0" cy="0"/>
          <a:chOff x="0" y="0"/>
          <a:chExt cx="0" cy="0"/>
        </a:xfrm>
      </p:grpSpPr>
      <p:sp>
        <p:nvSpPr>
          <p:cNvPr id="461" name="Google Shape;461;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Formats</a:t>
            </a:r>
            <a:endParaRPr/>
          </a:p>
        </p:txBody>
      </p:sp>
      <p:sp>
        <p:nvSpPr>
          <p:cNvPr id="462" name="Google Shape;462;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Still File Formats: .</a:t>
            </a:r>
            <a:r>
              <a:rPr b="0" lang="en-US"/>
              <a:t>Jpg, .bmp, .tif, .gif, .png</a:t>
            </a:r>
            <a:endParaRPr b="0"/>
          </a:p>
          <a:p>
            <a:pPr indent="-25400" lvl="0" marL="228600" rtl="0" algn="l">
              <a:lnSpc>
                <a:spcPct val="90000"/>
              </a:lnSpc>
              <a:spcBef>
                <a:spcPts val="1000"/>
              </a:spcBef>
              <a:spcAft>
                <a:spcPts val="0"/>
              </a:spcAft>
              <a:buClr>
                <a:schemeClr val="dk1"/>
              </a:buClr>
              <a:buSzPts val="3200"/>
              <a:buNone/>
            </a:pPr>
            <a:r>
              <a:t/>
            </a:r>
            <a:endParaRPr b="0"/>
          </a:p>
          <a:p>
            <a:pPr indent="-228600" lvl="0" marL="228600" rtl="0" algn="l">
              <a:lnSpc>
                <a:spcPct val="90000"/>
              </a:lnSpc>
              <a:spcBef>
                <a:spcPts val="1000"/>
              </a:spcBef>
              <a:spcAft>
                <a:spcPts val="0"/>
              </a:spcAft>
              <a:buClr>
                <a:schemeClr val="dk1"/>
              </a:buClr>
              <a:buSzPts val="3200"/>
              <a:buChar char="•"/>
            </a:pPr>
            <a:r>
              <a:rPr lang="en-US"/>
              <a:t>Video File Formats: </a:t>
            </a:r>
            <a:r>
              <a:rPr b="0" lang="en-US"/>
              <a:t>.avi, .mpeg, .mov, .wmv, H.264/.mp4</a:t>
            </a:r>
            <a:endParaRPr/>
          </a:p>
          <a:p>
            <a:pPr indent="-25400" lvl="0" marL="228600" rtl="0" algn="l">
              <a:lnSpc>
                <a:spcPct val="90000"/>
              </a:lnSpc>
              <a:spcBef>
                <a:spcPts val="1000"/>
              </a:spcBef>
              <a:spcAft>
                <a:spcPts val="0"/>
              </a:spcAft>
              <a:buClr>
                <a:schemeClr val="dk1"/>
              </a:buClr>
              <a:buSzPts val="3200"/>
              <a:buNone/>
            </a:pPr>
            <a:r>
              <a:t/>
            </a:r>
            <a:endParaRPr/>
          </a:p>
          <a:p>
            <a:pPr indent="-228600" lvl="0" marL="228600" rtl="0" algn="l">
              <a:lnSpc>
                <a:spcPct val="90000"/>
              </a:lnSpc>
              <a:spcBef>
                <a:spcPts val="1000"/>
              </a:spcBef>
              <a:spcAft>
                <a:spcPts val="0"/>
              </a:spcAft>
              <a:buClr>
                <a:schemeClr val="dk1"/>
              </a:buClr>
              <a:buSzPts val="3200"/>
              <a:buChar char="•"/>
            </a:pPr>
            <a:r>
              <a:rPr lang="en-US"/>
              <a:t>Audio File Formats: </a:t>
            </a:r>
            <a:r>
              <a:rPr b="0" lang="en-US"/>
              <a:t>.aiff, .mp3, .wav</a:t>
            </a:r>
            <a:endParaRPr/>
          </a:p>
          <a:p>
            <a:pPr indent="-25400" lvl="0" marL="228600" rtl="0" algn="l">
              <a:lnSpc>
                <a:spcPct val="90000"/>
              </a:lnSpc>
              <a:spcBef>
                <a:spcPts val="1000"/>
              </a:spcBef>
              <a:spcAft>
                <a:spcPts val="0"/>
              </a:spcAft>
              <a:buClr>
                <a:schemeClr val="dk1"/>
              </a:buClr>
              <a:buSzPts val="3200"/>
              <a:buNone/>
            </a:pPr>
            <a:r>
              <a:t/>
            </a:r>
            <a:endParaRPr/>
          </a:p>
          <a:p>
            <a:pPr indent="-228600" lvl="0" marL="228600" rtl="0" algn="l">
              <a:lnSpc>
                <a:spcPct val="90000"/>
              </a:lnSpc>
              <a:spcBef>
                <a:spcPts val="1000"/>
              </a:spcBef>
              <a:spcAft>
                <a:spcPts val="0"/>
              </a:spcAft>
              <a:buClr>
                <a:schemeClr val="dk1"/>
              </a:buClr>
              <a:buSzPts val="3200"/>
              <a:buChar char="•"/>
            </a:pPr>
            <a:r>
              <a:rPr lang="en-US"/>
              <a:t>CODEC: </a:t>
            </a:r>
            <a:r>
              <a:rPr b="0" lang="en-US"/>
              <a:t>Encoding, Decoding</a:t>
            </a:r>
            <a:endParaRPr/>
          </a:p>
          <a:p>
            <a:pPr indent="-25400" lvl="0" marL="228600" rtl="0" algn="l">
              <a:lnSpc>
                <a:spcPct val="90000"/>
              </a:lnSpc>
              <a:spcBef>
                <a:spcPts val="1000"/>
              </a:spcBef>
              <a:spcAft>
                <a:spcPts val="0"/>
              </a:spcAft>
              <a:buClr>
                <a:schemeClr val="dk1"/>
              </a:buClr>
              <a:buSzPts val="32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6" name="Shape 466"/>
        <p:cNvGrpSpPr/>
        <p:nvPr/>
      </p:nvGrpSpPr>
      <p:grpSpPr>
        <a:xfrm>
          <a:off x="0" y="0"/>
          <a:ext cx="0" cy="0"/>
          <a:chOff x="0" y="0"/>
          <a:chExt cx="0" cy="0"/>
        </a:xfrm>
      </p:grpSpPr>
      <p:sp>
        <p:nvSpPr>
          <p:cNvPr id="467" name="Google Shape;46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H.264 VS. MP4</a:t>
            </a:r>
            <a:endParaRPr/>
          </a:p>
        </p:txBody>
      </p:sp>
      <p:sp>
        <p:nvSpPr>
          <p:cNvPr id="468" name="Google Shape;468;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0" lang="en-US"/>
              <a:t>H.264 – Video Codec</a:t>
            </a:r>
            <a:endParaRPr/>
          </a:p>
          <a:p>
            <a:pPr indent="-228600" lvl="0" marL="228600" rtl="0" algn="l">
              <a:lnSpc>
                <a:spcPct val="90000"/>
              </a:lnSpc>
              <a:spcBef>
                <a:spcPts val="1000"/>
              </a:spcBef>
              <a:spcAft>
                <a:spcPts val="0"/>
              </a:spcAft>
              <a:buClr>
                <a:schemeClr val="dk1"/>
              </a:buClr>
              <a:buSzPts val="3200"/>
              <a:buChar char="•"/>
            </a:pPr>
            <a:r>
              <a:rPr b="0" lang="en-US"/>
              <a:t>Most frequently-used video codec</a:t>
            </a:r>
            <a:endParaRPr/>
          </a:p>
          <a:p>
            <a:pPr indent="-228600" lvl="0" marL="228600" rtl="0" algn="l">
              <a:lnSpc>
                <a:spcPct val="90000"/>
              </a:lnSpc>
              <a:spcBef>
                <a:spcPts val="1000"/>
              </a:spcBef>
              <a:spcAft>
                <a:spcPts val="0"/>
              </a:spcAft>
              <a:buClr>
                <a:schemeClr val="dk1"/>
              </a:buClr>
              <a:buSzPts val="3200"/>
              <a:buChar char="•"/>
            </a:pPr>
            <a:r>
              <a:rPr b="0" lang="en-US"/>
              <a:t>requires a video container to host the encoded video</a:t>
            </a:r>
            <a:endParaRPr/>
          </a:p>
          <a:p>
            <a:pPr indent="-228600" lvl="0" marL="228600" rtl="0" algn="l">
              <a:lnSpc>
                <a:spcPct val="90000"/>
              </a:lnSpc>
              <a:spcBef>
                <a:spcPts val="1000"/>
              </a:spcBef>
              <a:spcAft>
                <a:spcPts val="0"/>
              </a:spcAft>
              <a:buClr>
                <a:schemeClr val="dk1"/>
              </a:buClr>
              <a:buSzPts val="3200"/>
              <a:buChar char="•"/>
            </a:pPr>
            <a:r>
              <a:rPr b="0" lang="en-US"/>
              <a:t>Could also be contained in an AVI file</a:t>
            </a:r>
            <a:endParaRPr/>
          </a:p>
        </p:txBody>
      </p:sp>
      <p:sp>
        <p:nvSpPr>
          <p:cNvPr id="469" name="Google Shape;469;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0" lang="en-US"/>
              <a:t> MP4 – a container format</a:t>
            </a:r>
            <a:endParaRPr/>
          </a:p>
          <a:p>
            <a:pPr indent="-228600" lvl="0" marL="228600" rtl="0" algn="l">
              <a:lnSpc>
                <a:spcPct val="90000"/>
              </a:lnSpc>
              <a:spcBef>
                <a:spcPts val="1000"/>
              </a:spcBef>
              <a:spcAft>
                <a:spcPts val="0"/>
              </a:spcAft>
              <a:buClr>
                <a:schemeClr val="dk1"/>
              </a:buClr>
              <a:buSzPts val="3200"/>
              <a:buChar char="•"/>
            </a:pPr>
            <a:r>
              <a:rPr b="0" lang="en-US"/>
              <a:t>most popular video format at present</a:t>
            </a:r>
            <a:endParaRPr/>
          </a:p>
          <a:p>
            <a:pPr indent="-228600" lvl="0" marL="228600" rtl="0" algn="l">
              <a:lnSpc>
                <a:spcPct val="90000"/>
              </a:lnSpc>
              <a:spcBef>
                <a:spcPts val="1000"/>
              </a:spcBef>
              <a:spcAft>
                <a:spcPts val="0"/>
              </a:spcAft>
              <a:buClr>
                <a:schemeClr val="dk1"/>
              </a:buClr>
              <a:buSzPts val="3200"/>
              <a:buChar char="•"/>
            </a:pPr>
            <a:r>
              <a:rPr b="0" lang="en-US"/>
              <a:t>it allows a combination of audio, video, subtitles and images to be held in the one single file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4" name="Shape 474"/>
        <p:cNvGrpSpPr/>
        <p:nvPr/>
      </p:nvGrpSpPr>
      <p:grpSpPr>
        <a:xfrm>
          <a:off x="0" y="0"/>
          <a:ext cx="0" cy="0"/>
          <a:chOff x="0" y="0"/>
          <a:chExt cx="0" cy="0"/>
        </a:xfrm>
      </p:grpSpPr>
      <p:sp>
        <p:nvSpPr>
          <p:cNvPr id="475" name="Google Shape;475;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OTHER VIDEO FILE FORMATS</a:t>
            </a:r>
            <a:endParaRPr/>
          </a:p>
        </p:txBody>
      </p:sp>
      <p:sp>
        <p:nvSpPr>
          <p:cNvPr id="476" name="Google Shape;476;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.MOV – QuickTime Movie, standard for Apple Computers</a:t>
            </a:r>
            <a:endParaRPr/>
          </a:p>
          <a:p>
            <a:pPr indent="-228600" lvl="0" marL="228600" rtl="0" algn="l">
              <a:lnSpc>
                <a:spcPct val="90000"/>
              </a:lnSpc>
              <a:spcBef>
                <a:spcPts val="1000"/>
              </a:spcBef>
              <a:spcAft>
                <a:spcPts val="0"/>
              </a:spcAft>
              <a:buClr>
                <a:schemeClr val="dk1"/>
              </a:buClr>
              <a:buSzPts val="3200"/>
              <a:buChar char="•"/>
            </a:pPr>
            <a:r>
              <a:rPr lang="en-US"/>
              <a:t>.AVI – Standard video format for Microsoft PCs</a:t>
            </a:r>
            <a:endParaRPr/>
          </a:p>
          <a:p>
            <a:pPr indent="-228600" lvl="0" marL="228600" rtl="0" algn="l">
              <a:lnSpc>
                <a:spcPct val="90000"/>
              </a:lnSpc>
              <a:spcBef>
                <a:spcPts val="1000"/>
              </a:spcBef>
              <a:spcAft>
                <a:spcPts val="0"/>
              </a:spcAft>
              <a:buClr>
                <a:schemeClr val="dk1"/>
              </a:buClr>
              <a:buSzPts val="3200"/>
              <a:buChar char="•"/>
            </a:pPr>
            <a:r>
              <a:rPr lang="en-US"/>
              <a:t>.WMV - uses Windows Media Player. It is a Microsoft file format used for streaming on the Internet</a:t>
            </a:r>
            <a:endParaRPr/>
          </a:p>
          <a:p>
            <a:pPr indent="-228600" lvl="0" marL="228600" rtl="0" algn="l">
              <a:lnSpc>
                <a:spcPct val="90000"/>
              </a:lnSpc>
              <a:spcBef>
                <a:spcPts val="1000"/>
              </a:spcBef>
              <a:spcAft>
                <a:spcPts val="0"/>
              </a:spcAft>
              <a:buClr>
                <a:schemeClr val="dk1"/>
              </a:buClr>
              <a:buSzPts val="3200"/>
              <a:buChar char="•"/>
            </a:pPr>
            <a:r>
              <a:rPr lang="en-US"/>
              <a:t>Codecs - </a:t>
            </a:r>
            <a:endParaRPr/>
          </a:p>
          <a:p>
            <a:pPr indent="-228600" lvl="0" marL="228600" rtl="0" algn="l">
              <a:lnSpc>
                <a:spcPct val="90000"/>
              </a:lnSpc>
              <a:spcBef>
                <a:spcPts val="1000"/>
              </a:spcBef>
              <a:spcAft>
                <a:spcPts val="0"/>
              </a:spcAft>
              <a:buClr>
                <a:schemeClr val="dk1"/>
              </a:buClr>
              <a:buSzPts val="3200"/>
              <a:buChar char="•"/>
            </a:pPr>
            <a:r>
              <a:rPr lang="en-US"/>
              <a:t>.MPEG-2 - used for DVDs - Format Files: .m2v, .mpg</a:t>
            </a:r>
            <a:endParaRPr/>
          </a:p>
          <a:p>
            <a:pPr indent="-228600" lvl="0" marL="228600" rtl="0" algn="l">
              <a:lnSpc>
                <a:spcPct val="90000"/>
              </a:lnSpc>
              <a:spcBef>
                <a:spcPts val="1000"/>
              </a:spcBef>
              <a:spcAft>
                <a:spcPts val="0"/>
              </a:spcAft>
              <a:buClr>
                <a:schemeClr val="dk1"/>
              </a:buClr>
              <a:buSzPts val="3200"/>
              <a:buChar char="•"/>
            </a:pPr>
            <a:r>
              <a:rPr lang="en-US"/>
              <a:t>.MPEG-4 - used for Blu-Ray Discs - Format Files: .m4v</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p44"/>
          <p:cNvSpPr txBox="1"/>
          <p:nvPr>
            <p:ph idx="1" type="body"/>
          </p:nvPr>
        </p:nvSpPr>
        <p:spPr>
          <a:xfrm>
            <a:off x="2592888" y="2678113"/>
            <a:ext cx="6350696" cy="333057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200"/>
              <a:buChar char="•"/>
            </a:pPr>
            <a:r>
              <a:rPr lang="en-US"/>
              <a:t>Why do you think export settings are important?</a:t>
            </a:r>
            <a:endParaRPr/>
          </a:p>
          <a:p>
            <a:pPr indent="-228600" lvl="0" marL="228600" rtl="0" algn="l">
              <a:lnSpc>
                <a:spcPct val="90000"/>
              </a:lnSpc>
              <a:spcBef>
                <a:spcPts val="1000"/>
              </a:spcBef>
              <a:spcAft>
                <a:spcPts val="0"/>
              </a:spcAft>
              <a:buClr>
                <a:schemeClr val="lt1"/>
              </a:buClr>
              <a:buSzPts val="3200"/>
              <a:buChar char="•"/>
            </a:pPr>
            <a:r>
              <a:rPr lang="en-US"/>
              <a:t>Why can’t we just choose a file type, set it, and forget it?</a:t>
            </a:r>
            <a:endParaRPr/>
          </a:p>
          <a:p>
            <a:pPr indent="-25400" lvl="0" marL="228600" rtl="0" algn="l">
              <a:lnSpc>
                <a:spcPct val="90000"/>
              </a:lnSpc>
              <a:spcBef>
                <a:spcPts val="1000"/>
              </a:spcBef>
              <a:spcAft>
                <a:spcPts val="0"/>
              </a:spcAft>
              <a:buClr>
                <a:schemeClr val="lt1"/>
              </a:buClr>
              <a:buSzPts val="32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6" name="Shape 486"/>
        <p:cNvGrpSpPr/>
        <p:nvPr/>
      </p:nvGrpSpPr>
      <p:grpSpPr>
        <a:xfrm>
          <a:off x="0" y="0"/>
          <a:ext cx="0" cy="0"/>
          <a:chOff x="0" y="0"/>
          <a:chExt cx="0" cy="0"/>
        </a:xfrm>
      </p:grpSpPr>
      <p:sp>
        <p:nvSpPr>
          <p:cNvPr id="487" name="Google Shape;487;p4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Twentieth Century"/>
              <a:buNone/>
            </a:pPr>
            <a:r>
              <a:rPr lang="en-US">
                <a:solidFill>
                  <a:srgbClr val="000000"/>
                </a:solidFill>
              </a:rPr>
              <a:t>WHEN YOU UPLOAD YOUR ASSIGNMENTS</a:t>
            </a:r>
            <a:endParaRPr>
              <a:solidFill>
                <a:srgbClr val="000000"/>
              </a:solidFill>
            </a:endParaRPr>
          </a:p>
        </p:txBody>
      </p:sp>
      <p:sp>
        <p:nvSpPr>
          <p:cNvPr id="488" name="Google Shape;488;p45"/>
          <p:cNvSpPr txBox="1"/>
          <p:nvPr>
            <p:ph idx="1" type="body"/>
          </p:nvPr>
        </p:nvSpPr>
        <p:spPr>
          <a:xfrm>
            <a:off x="699247" y="2249486"/>
            <a:ext cx="5320555" cy="82391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500"/>
              <a:buNone/>
            </a:pPr>
            <a:r>
              <a:rPr lang="en-US" sz="3600" cap="none">
                <a:solidFill>
                  <a:srgbClr val="000000"/>
                </a:solidFill>
              </a:rPr>
              <a:t>Do NOT</a:t>
            </a:r>
            <a:endParaRPr>
              <a:solidFill>
                <a:srgbClr val="000000"/>
              </a:solidFill>
            </a:endParaRPr>
          </a:p>
          <a:p>
            <a:pPr indent="0" lvl="0" marL="0" rtl="0" algn="ctr">
              <a:lnSpc>
                <a:spcPct val="90000"/>
              </a:lnSpc>
              <a:spcBef>
                <a:spcPts val="1000"/>
              </a:spcBef>
              <a:spcAft>
                <a:spcPts val="0"/>
              </a:spcAft>
              <a:buClr>
                <a:schemeClr val="lt1"/>
              </a:buClr>
              <a:buSzPts val="4500"/>
              <a:buNone/>
            </a:pPr>
            <a:r>
              <a:rPr lang="en-US" sz="3600" cap="none">
                <a:solidFill>
                  <a:srgbClr val="000000"/>
                </a:solidFill>
              </a:rPr>
              <a:t>upload your project files</a:t>
            </a:r>
            <a:endParaRPr>
              <a:solidFill>
                <a:srgbClr val="000000"/>
              </a:solidFill>
            </a:endParaRPr>
          </a:p>
        </p:txBody>
      </p:sp>
      <p:sp>
        <p:nvSpPr>
          <p:cNvPr id="489" name="Google Shape;489;p45"/>
          <p:cNvSpPr txBox="1"/>
          <p:nvPr>
            <p:ph idx="2" type="body"/>
          </p:nvPr>
        </p:nvSpPr>
        <p:spPr>
          <a:xfrm>
            <a:off x="6522798" y="1837530"/>
            <a:ext cx="4646602"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500"/>
              <a:buNone/>
            </a:pPr>
            <a:r>
              <a:rPr lang="en-US" sz="3600" cap="none">
                <a:solidFill>
                  <a:srgbClr val="000000"/>
                </a:solidFill>
              </a:rPr>
              <a:t>Upload your .Mp4 files</a:t>
            </a:r>
            <a:endParaRPr>
              <a:solidFill>
                <a:srgbClr val="000000"/>
              </a:solidFill>
            </a:endParaRPr>
          </a:p>
        </p:txBody>
      </p:sp>
      <p:pic>
        <p:nvPicPr>
          <p:cNvPr id="490" name="Google Shape;490;p45"/>
          <p:cNvPicPr preferRelativeResize="0"/>
          <p:nvPr>
            <p:ph idx="4" type="body"/>
          </p:nvPr>
        </p:nvPicPr>
        <p:blipFill rotWithShape="1">
          <a:blip r:embed="rId3">
            <a:alphaModFix/>
          </a:blip>
          <a:srcRect b="0" l="0" r="12377" t="0"/>
          <a:stretch/>
        </p:blipFill>
        <p:spPr>
          <a:xfrm>
            <a:off x="1141282" y="3416630"/>
            <a:ext cx="4436483" cy="1836641"/>
          </a:xfrm>
          <a:prstGeom prst="rect">
            <a:avLst/>
          </a:prstGeom>
          <a:noFill/>
          <a:ln>
            <a:noFill/>
          </a:ln>
        </p:spPr>
      </p:pic>
      <p:pic>
        <p:nvPicPr>
          <p:cNvPr id="491" name="Google Shape;491;p45"/>
          <p:cNvPicPr preferRelativeResize="0"/>
          <p:nvPr/>
        </p:nvPicPr>
        <p:blipFill rotWithShape="1">
          <a:blip r:embed="rId4">
            <a:alphaModFix/>
          </a:blip>
          <a:srcRect b="0" l="0" r="8315" t="4436"/>
          <a:stretch/>
        </p:blipFill>
        <p:spPr>
          <a:xfrm>
            <a:off x="6522798" y="3429000"/>
            <a:ext cx="4824710" cy="1836641"/>
          </a:xfrm>
          <a:prstGeom prst="rect">
            <a:avLst/>
          </a:prstGeom>
          <a:noFill/>
          <a:ln>
            <a:noFill/>
          </a:ln>
        </p:spPr>
      </p:pic>
      <p:cxnSp>
        <p:nvCxnSpPr>
          <p:cNvPr id="492" name="Google Shape;492;p45"/>
          <p:cNvCxnSpPr/>
          <p:nvPr/>
        </p:nvCxnSpPr>
        <p:spPr>
          <a:xfrm>
            <a:off x="3786187" y="4643438"/>
            <a:ext cx="714375" cy="0"/>
          </a:xfrm>
          <a:prstGeom prst="straightConnector1">
            <a:avLst/>
          </a:prstGeom>
          <a:noFill/>
          <a:ln cap="flat" cmpd="sng" w="107950">
            <a:solidFill>
              <a:schemeClr val="accent3"/>
            </a:solidFill>
            <a:prstDash val="solid"/>
            <a:round/>
            <a:headEnd len="sm" w="sm" type="none"/>
            <a:tailEnd len="sm" w="sm" type="none"/>
          </a:ln>
        </p:spPr>
      </p:cxnSp>
      <p:cxnSp>
        <p:nvCxnSpPr>
          <p:cNvPr id="493" name="Google Shape;493;p45"/>
          <p:cNvCxnSpPr/>
          <p:nvPr/>
        </p:nvCxnSpPr>
        <p:spPr>
          <a:xfrm>
            <a:off x="9525000" y="4643438"/>
            <a:ext cx="714375" cy="0"/>
          </a:xfrm>
          <a:prstGeom prst="straightConnector1">
            <a:avLst/>
          </a:prstGeom>
          <a:noFill/>
          <a:ln cap="flat" cmpd="sng" w="107950">
            <a:solidFill>
              <a:schemeClr val="accent3"/>
            </a:solidFill>
            <a:prstDash val="solid"/>
            <a:round/>
            <a:headEnd len="sm" w="sm" type="none"/>
            <a:tailEnd len="sm" w="sm" type="none"/>
          </a:ln>
        </p:spPr>
      </p:cxnSp>
      <p:cxnSp>
        <p:nvCxnSpPr>
          <p:cNvPr id="494" name="Google Shape;494;p45"/>
          <p:cNvCxnSpPr/>
          <p:nvPr/>
        </p:nvCxnSpPr>
        <p:spPr>
          <a:xfrm>
            <a:off x="9015413" y="2661442"/>
            <a:ext cx="971550" cy="0"/>
          </a:xfrm>
          <a:prstGeom prst="straightConnector1">
            <a:avLst/>
          </a:prstGeom>
          <a:noFill/>
          <a:ln cap="flat" cmpd="sng" w="107950">
            <a:solidFill>
              <a:schemeClr val="accent3"/>
            </a:solidFill>
            <a:prstDash val="solid"/>
            <a:round/>
            <a:headEnd len="sm" w="sm" type="none"/>
            <a:tailEnd len="sm" w="sm" type="none"/>
          </a:ln>
        </p:spPr>
      </p:cxnSp>
      <p:cxnSp>
        <p:nvCxnSpPr>
          <p:cNvPr id="495" name="Google Shape;495;p45"/>
          <p:cNvCxnSpPr/>
          <p:nvPr/>
        </p:nvCxnSpPr>
        <p:spPr>
          <a:xfrm>
            <a:off x="3224212" y="2424113"/>
            <a:ext cx="862013" cy="0"/>
          </a:xfrm>
          <a:prstGeom prst="straightConnector1">
            <a:avLst/>
          </a:prstGeom>
          <a:noFill/>
          <a:ln cap="flat" cmpd="sng" w="107950">
            <a:solidFill>
              <a:schemeClr val="accent3"/>
            </a:solidFill>
            <a:prstDash val="solid"/>
            <a:round/>
            <a:headEnd len="sm" w="sm" type="none"/>
            <a:tailEnd len="sm" w="sm" type="none"/>
          </a:ln>
        </p:spPr>
      </p:cxnSp>
      <p:cxnSp>
        <p:nvCxnSpPr>
          <p:cNvPr id="496" name="Google Shape;496;p45"/>
          <p:cNvCxnSpPr/>
          <p:nvPr/>
        </p:nvCxnSpPr>
        <p:spPr>
          <a:xfrm>
            <a:off x="3428999" y="3109911"/>
            <a:ext cx="2148766" cy="0"/>
          </a:xfrm>
          <a:prstGeom prst="straightConnector1">
            <a:avLst/>
          </a:prstGeom>
          <a:noFill/>
          <a:ln cap="flat" cmpd="sng" w="107950">
            <a:solidFill>
              <a:schemeClr val="accent3"/>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pic>
        <p:nvPicPr>
          <p:cNvPr id="176" name="Google Shape;176;p5"/>
          <p:cNvPicPr preferRelativeResize="0"/>
          <p:nvPr>
            <p:ph idx="1" type="body"/>
          </p:nvPr>
        </p:nvPicPr>
        <p:blipFill rotWithShape="1">
          <a:blip r:embed="rId3">
            <a:alphaModFix/>
          </a:blip>
          <a:srcRect b="12659" l="0" r="0" t="1826"/>
          <a:stretch/>
        </p:blipFill>
        <p:spPr>
          <a:xfrm>
            <a:off x="655050" y="0"/>
            <a:ext cx="10881900" cy="6858000"/>
          </a:xfrm>
          <a:prstGeom prst="rect">
            <a:avLst/>
          </a:prstGeom>
          <a:noFill/>
          <a:ln>
            <a:noFill/>
          </a:ln>
        </p:spPr>
      </p:pic>
      <p:sp>
        <p:nvSpPr>
          <p:cNvPr id="177" name="Google Shape;177;p5"/>
          <p:cNvSpPr/>
          <p:nvPr/>
        </p:nvSpPr>
        <p:spPr>
          <a:xfrm>
            <a:off x="190500" y="3159125"/>
            <a:ext cx="3873600" cy="38259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8" name="Google Shape;178;p5"/>
          <p:cNvSpPr txBox="1"/>
          <p:nvPr/>
        </p:nvSpPr>
        <p:spPr>
          <a:xfrm>
            <a:off x="4206875" y="3381375"/>
            <a:ext cx="5746800" cy="3219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500"/>
              <a:buFont typeface="Twentieth Century"/>
              <a:buNone/>
            </a:pPr>
            <a:r>
              <a:rPr lang="en-US" sz="2500">
                <a:solidFill>
                  <a:schemeClr val="dk1"/>
                </a:solidFill>
                <a:highlight>
                  <a:srgbClr val="FFFFFF"/>
                </a:highlight>
                <a:latin typeface="Twentieth Century"/>
                <a:ea typeface="Twentieth Century"/>
                <a:cs typeface="Twentieth Century"/>
                <a:sym typeface="Twentieth Century"/>
              </a:rPr>
              <a:t>This is the Project Panel. This holds your media browser, also holds your project, any footage and assets you bring into each project. You can have multiple projects open and see all the projects as tabs like in your internet browser. You can also find other tabs listed that can take you to Effects Panel, Media Browser, and libraries.</a:t>
            </a:r>
            <a:endParaRPr sz="2500">
              <a:solidFill>
                <a:schemeClr val="dk1"/>
              </a:solidFill>
              <a:highlight>
                <a:srgbClr val="FFFFFF"/>
              </a:highlight>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oppins Medium"/>
              <a:buNone/>
            </a:pPr>
            <a:r>
              <a:rPr lang="en-US"/>
              <a:t>PROJECT PANEL (SHIFT +1)</a:t>
            </a:r>
            <a:endParaRPr/>
          </a:p>
        </p:txBody>
      </p:sp>
      <p:sp>
        <p:nvSpPr>
          <p:cNvPr id="184" name="Google Shape;18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t>Where assets are stored. Clips, bins, titles, sequences, etc. </a:t>
            </a:r>
            <a:endParaRPr/>
          </a:p>
          <a:p>
            <a:pPr indent="-184150" lvl="0" marL="228600" rtl="0" algn="l">
              <a:lnSpc>
                <a:spcPct val="100000"/>
              </a:lnSpc>
              <a:spcBef>
                <a:spcPts val="0"/>
              </a:spcBef>
              <a:spcAft>
                <a:spcPts val="0"/>
              </a:spcAft>
              <a:buClr>
                <a:schemeClr val="dk1"/>
              </a:buClr>
              <a:buSzPts val="2800"/>
              <a:buChar char="•"/>
            </a:pPr>
            <a:r>
              <a:rPr lang="en-US" sz="2100">
                <a:solidFill>
                  <a:schemeClr val="dk1"/>
                </a:solidFill>
              </a:rPr>
              <a:t>Importing methods:</a:t>
            </a:r>
            <a:endParaRPr sz="1700"/>
          </a:p>
          <a:p>
            <a:pPr indent="-184150" lvl="1" marL="685800" rtl="0" algn="l">
              <a:lnSpc>
                <a:spcPct val="100000"/>
              </a:lnSpc>
              <a:spcBef>
                <a:spcPts val="500"/>
              </a:spcBef>
              <a:spcAft>
                <a:spcPts val="0"/>
              </a:spcAft>
              <a:buClr>
                <a:schemeClr val="dk1"/>
              </a:buClr>
              <a:buSzPts val="2800"/>
              <a:buChar char="•"/>
            </a:pPr>
            <a:r>
              <a:rPr lang="en-US" sz="2100">
                <a:solidFill>
                  <a:schemeClr val="dk1"/>
                </a:solidFill>
              </a:rPr>
              <a:t>Project Panel - Double Click</a:t>
            </a:r>
            <a:endParaRPr sz="1300"/>
          </a:p>
          <a:p>
            <a:pPr indent="-184150" lvl="1" marL="685800" rtl="0" algn="l">
              <a:lnSpc>
                <a:spcPct val="100000"/>
              </a:lnSpc>
              <a:spcBef>
                <a:spcPts val="500"/>
              </a:spcBef>
              <a:spcAft>
                <a:spcPts val="0"/>
              </a:spcAft>
              <a:buClr>
                <a:schemeClr val="dk1"/>
              </a:buClr>
              <a:buSzPts val="2800"/>
              <a:buChar char="•"/>
            </a:pPr>
            <a:r>
              <a:rPr lang="en-US" sz="2100">
                <a:solidFill>
                  <a:schemeClr val="dk1"/>
                </a:solidFill>
              </a:rPr>
              <a:t>File -&gt; menu – import</a:t>
            </a:r>
            <a:endParaRPr sz="1300"/>
          </a:p>
          <a:p>
            <a:pPr indent="-184150" lvl="1" marL="685800" rtl="0" algn="l">
              <a:lnSpc>
                <a:spcPct val="100000"/>
              </a:lnSpc>
              <a:spcBef>
                <a:spcPts val="500"/>
              </a:spcBef>
              <a:spcAft>
                <a:spcPts val="0"/>
              </a:spcAft>
              <a:buClr>
                <a:schemeClr val="dk1"/>
              </a:buClr>
              <a:buSzPts val="2800"/>
              <a:buChar char="•"/>
            </a:pPr>
            <a:r>
              <a:rPr lang="en-US" sz="2100">
                <a:solidFill>
                  <a:schemeClr val="dk1"/>
                </a:solidFill>
              </a:rPr>
              <a:t>Shortcut – Ctrl+ I</a:t>
            </a:r>
            <a:endParaRPr sz="1300"/>
          </a:p>
          <a:p>
            <a:pPr indent="-184150" lvl="0" marL="228600" rtl="0" algn="l">
              <a:lnSpc>
                <a:spcPct val="100000"/>
              </a:lnSpc>
              <a:spcBef>
                <a:spcPts val="1000"/>
              </a:spcBef>
              <a:spcAft>
                <a:spcPts val="0"/>
              </a:spcAft>
              <a:buClr>
                <a:schemeClr val="dk1"/>
              </a:buClr>
              <a:buSzPts val="2800"/>
              <a:buChar char="•"/>
            </a:pPr>
            <a:r>
              <a:rPr lang="en-US" sz="2100">
                <a:solidFill>
                  <a:schemeClr val="dk1"/>
                </a:solidFill>
              </a:rPr>
              <a:t>Importing a Folder: Select the ‘Import Folder’ button in the dialogue box</a:t>
            </a:r>
            <a:endParaRPr sz="1700"/>
          </a:p>
          <a:p>
            <a:pPr indent="-184150" lvl="0" marL="228600" rtl="0" algn="l">
              <a:lnSpc>
                <a:spcPct val="100000"/>
              </a:lnSpc>
              <a:spcBef>
                <a:spcPts val="1000"/>
              </a:spcBef>
              <a:spcAft>
                <a:spcPts val="0"/>
              </a:spcAft>
              <a:buClr>
                <a:schemeClr val="dk1"/>
              </a:buClr>
              <a:buSzPts val="2800"/>
              <a:buChar char="•"/>
            </a:pPr>
            <a:r>
              <a:rPr lang="en-US" sz="2100">
                <a:solidFill>
                  <a:schemeClr val="dk1"/>
                </a:solidFill>
              </a:rPr>
              <a:t>Bins: are similar to Folders in Windows. Click New Bin Icon</a:t>
            </a:r>
            <a:endParaRPr sz="1700"/>
          </a:p>
          <a:p>
            <a:pPr indent="-184150" lvl="0" marL="228600" rtl="0" algn="l">
              <a:lnSpc>
                <a:spcPct val="100000"/>
              </a:lnSpc>
              <a:spcBef>
                <a:spcPts val="1000"/>
              </a:spcBef>
              <a:spcAft>
                <a:spcPts val="0"/>
              </a:spcAft>
              <a:buClr>
                <a:schemeClr val="dk1"/>
              </a:buClr>
              <a:buSzPts val="2800"/>
              <a:buChar char="•"/>
            </a:pPr>
            <a:r>
              <a:rPr lang="en-US" sz="2100">
                <a:solidFill>
                  <a:schemeClr val="dk1"/>
                </a:solidFill>
              </a:rPr>
              <a:t>Views: </a:t>
            </a:r>
            <a:endParaRPr sz="1700"/>
          </a:p>
          <a:p>
            <a:pPr indent="-184150" lvl="1" marL="685800" rtl="0" algn="l">
              <a:lnSpc>
                <a:spcPct val="100000"/>
              </a:lnSpc>
              <a:spcBef>
                <a:spcPts val="500"/>
              </a:spcBef>
              <a:spcAft>
                <a:spcPts val="0"/>
              </a:spcAft>
              <a:buClr>
                <a:schemeClr val="dk1"/>
              </a:buClr>
              <a:buSzPts val="2800"/>
              <a:buChar char="•"/>
            </a:pPr>
            <a:r>
              <a:rPr lang="en-US" sz="2100">
                <a:solidFill>
                  <a:schemeClr val="dk1"/>
                </a:solidFill>
              </a:rPr>
              <a:t>List – File Name</a:t>
            </a:r>
            <a:endParaRPr sz="1300"/>
          </a:p>
          <a:p>
            <a:pPr indent="-184150" lvl="1" marL="685800" rtl="0" algn="l">
              <a:lnSpc>
                <a:spcPct val="100000"/>
              </a:lnSpc>
              <a:spcBef>
                <a:spcPts val="500"/>
              </a:spcBef>
              <a:spcAft>
                <a:spcPts val="0"/>
              </a:spcAft>
              <a:buClr>
                <a:schemeClr val="dk1"/>
              </a:buClr>
              <a:buSzPts val="2800"/>
              <a:buChar char="•"/>
            </a:pPr>
            <a:r>
              <a:rPr lang="en-US" sz="2100">
                <a:solidFill>
                  <a:schemeClr val="dk1"/>
                </a:solidFill>
              </a:rPr>
              <a:t>Icon – Thumbnail Images, Hover over and scrub</a:t>
            </a:r>
            <a:endParaRPr sz="1300"/>
          </a:p>
          <a:p>
            <a:pPr indent="-25400" lvl="0" marL="228600" rtl="0" algn="l">
              <a:lnSpc>
                <a:spcPct val="90000"/>
              </a:lnSpc>
              <a:spcBef>
                <a:spcPts val="100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pic>
        <p:nvPicPr>
          <p:cNvPr id="190" name="Google Shape;190;p7"/>
          <p:cNvPicPr preferRelativeResize="0"/>
          <p:nvPr/>
        </p:nvPicPr>
        <p:blipFill rotWithShape="1">
          <a:blip r:embed="rId3">
            <a:alphaModFix/>
          </a:blip>
          <a:srcRect b="0" l="0" r="0" t="0"/>
          <a:stretch/>
        </p:blipFill>
        <p:spPr>
          <a:xfrm>
            <a:off x="599437" y="0"/>
            <a:ext cx="10993138"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8"/>
          <p:cNvSpPr txBox="1"/>
          <p:nvPr>
            <p:ph idx="1" type="body"/>
          </p:nvPr>
        </p:nvSpPr>
        <p:spPr>
          <a:xfrm>
            <a:off x="301625" y="412750"/>
            <a:ext cx="2238300" cy="614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A.</a:t>
            </a:r>
            <a:r>
              <a:rPr lang="en-US" sz="2200">
                <a:solidFill>
                  <a:srgbClr val="333333"/>
                </a:solidFill>
                <a:latin typeface="Arial"/>
                <a:ea typeface="Arial"/>
                <a:cs typeface="Arial"/>
                <a:sym typeface="Arial"/>
              </a:rPr>
              <a:t> Lock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B.</a:t>
            </a:r>
            <a:r>
              <a:rPr lang="en-US" sz="2200">
                <a:solidFill>
                  <a:srgbClr val="333333"/>
                </a:solidFill>
                <a:latin typeface="Arial"/>
                <a:ea typeface="Arial"/>
                <a:cs typeface="Arial"/>
                <a:sym typeface="Arial"/>
              </a:rPr>
              <a:t> List view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C.</a:t>
            </a:r>
            <a:r>
              <a:rPr lang="en-US" sz="2200">
                <a:solidFill>
                  <a:srgbClr val="333333"/>
                </a:solidFill>
                <a:latin typeface="Arial"/>
                <a:ea typeface="Arial"/>
                <a:cs typeface="Arial"/>
                <a:sym typeface="Arial"/>
              </a:rPr>
              <a:t> Icon view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D.</a:t>
            </a:r>
            <a:r>
              <a:rPr lang="en-US" sz="2200">
                <a:solidFill>
                  <a:srgbClr val="333333"/>
                </a:solidFill>
                <a:latin typeface="Arial"/>
                <a:ea typeface="Arial"/>
                <a:cs typeface="Arial"/>
                <a:sym typeface="Arial"/>
              </a:rPr>
              <a:t> Freeform view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E.</a:t>
            </a:r>
            <a:r>
              <a:rPr lang="en-US" sz="2200">
                <a:solidFill>
                  <a:srgbClr val="333333"/>
                </a:solidFill>
                <a:latin typeface="Arial"/>
                <a:ea typeface="Arial"/>
                <a:cs typeface="Arial"/>
                <a:sym typeface="Arial"/>
              </a:rPr>
              <a:t> Zoom slider </a:t>
            </a:r>
            <a:r>
              <a:rPr b="1" lang="en-US" sz="2200">
                <a:solidFill>
                  <a:srgbClr val="333333"/>
                </a:solidFill>
                <a:latin typeface="Arial"/>
                <a:ea typeface="Arial"/>
                <a:cs typeface="Arial"/>
                <a:sym typeface="Arial"/>
              </a:rPr>
              <a:t>F.</a:t>
            </a:r>
            <a:r>
              <a:rPr lang="en-US" sz="2200">
                <a:solidFill>
                  <a:srgbClr val="333333"/>
                </a:solidFill>
                <a:latin typeface="Arial"/>
                <a:ea typeface="Arial"/>
                <a:cs typeface="Arial"/>
                <a:sym typeface="Arial"/>
              </a:rPr>
              <a:t> Automate to sequence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G.</a:t>
            </a:r>
            <a:r>
              <a:rPr lang="en-US" sz="2200">
                <a:solidFill>
                  <a:srgbClr val="333333"/>
                </a:solidFill>
                <a:latin typeface="Arial"/>
                <a:ea typeface="Arial"/>
                <a:cs typeface="Arial"/>
                <a:sym typeface="Arial"/>
              </a:rPr>
              <a:t> Find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H.</a:t>
            </a:r>
            <a:r>
              <a:rPr lang="en-US" sz="2200">
                <a:solidFill>
                  <a:srgbClr val="333333"/>
                </a:solidFill>
                <a:latin typeface="Arial"/>
                <a:ea typeface="Arial"/>
                <a:cs typeface="Arial"/>
                <a:sym typeface="Arial"/>
              </a:rPr>
              <a:t> New Bin</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lang="en-US" sz="2200">
                <a:solidFill>
                  <a:srgbClr val="333333"/>
                </a:solidFill>
                <a:latin typeface="Arial"/>
                <a:ea typeface="Arial"/>
                <a:cs typeface="Arial"/>
                <a:sym typeface="Arial"/>
              </a:rPr>
              <a:t> </a:t>
            </a:r>
            <a:r>
              <a:rPr b="1" lang="en-US" sz="2200">
                <a:solidFill>
                  <a:srgbClr val="333333"/>
                </a:solidFill>
                <a:latin typeface="Arial"/>
                <a:ea typeface="Arial"/>
                <a:cs typeface="Arial"/>
                <a:sym typeface="Arial"/>
              </a:rPr>
              <a:t>I.</a:t>
            </a:r>
            <a:r>
              <a:rPr lang="en-US" sz="2200">
                <a:solidFill>
                  <a:srgbClr val="333333"/>
                </a:solidFill>
                <a:latin typeface="Arial"/>
                <a:ea typeface="Arial"/>
                <a:cs typeface="Arial"/>
                <a:sym typeface="Arial"/>
              </a:rPr>
              <a:t> New item </a:t>
            </a:r>
            <a:endParaRPr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J.</a:t>
            </a:r>
            <a:r>
              <a:rPr lang="en-US" sz="2200">
                <a:solidFill>
                  <a:srgbClr val="333333"/>
                </a:solidFill>
                <a:latin typeface="Arial"/>
                <a:ea typeface="Arial"/>
                <a:cs typeface="Arial"/>
                <a:sym typeface="Arial"/>
              </a:rPr>
              <a:t> Clear </a:t>
            </a:r>
            <a:endParaRPr sz="2600"/>
          </a:p>
        </p:txBody>
      </p:sp>
      <p:pic>
        <p:nvPicPr>
          <p:cNvPr id="197" name="Google Shape;197;p8"/>
          <p:cNvPicPr preferRelativeResize="0"/>
          <p:nvPr/>
        </p:nvPicPr>
        <p:blipFill rotWithShape="1">
          <a:blip r:embed="rId3">
            <a:alphaModFix/>
          </a:blip>
          <a:srcRect b="0" l="0" r="0" t="0"/>
          <a:stretch/>
        </p:blipFill>
        <p:spPr>
          <a:xfrm>
            <a:off x="2444488" y="0"/>
            <a:ext cx="9747522" cy="685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9"/>
          <p:cNvSpPr txBox="1"/>
          <p:nvPr>
            <p:ph idx="1" type="body"/>
          </p:nvPr>
        </p:nvSpPr>
        <p:spPr>
          <a:xfrm>
            <a:off x="301625" y="614362"/>
            <a:ext cx="2238300" cy="5942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Previous Slide was list view. This is icon view. </a:t>
            </a:r>
            <a:endParaRPr b="1" sz="2200">
              <a:solidFill>
                <a:srgbClr val="333333"/>
              </a:solidFill>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t/>
            </a:r>
            <a:endParaRPr b="1" sz="2200">
              <a:solidFill>
                <a:srgbClr val="333333"/>
              </a:solidFill>
              <a:latin typeface="Arial"/>
              <a:ea typeface="Arial"/>
              <a:cs typeface="Arial"/>
              <a:sym typeface="Arial"/>
            </a:endParaRPr>
          </a:p>
          <a:p>
            <a:pPr indent="0" lvl="0" marL="0" rtl="0" algn="l">
              <a:lnSpc>
                <a:spcPct val="90000"/>
              </a:lnSpc>
              <a:spcBef>
                <a:spcPts val="1000"/>
              </a:spcBef>
              <a:spcAft>
                <a:spcPts val="0"/>
              </a:spcAft>
              <a:buClr>
                <a:srgbClr val="333333"/>
              </a:buClr>
              <a:buSzPts val="2200"/>
              <a:buNone/>
            </a:pPr>
            <a:r>
              <a:rPr b="1" lang="en-US" sz="2200">
                <a:solidFill>
                  <a:srgbClr val="333333"/>
                </a:solidFill>
                <a:latin typeface="Arial"/>
                <a:ea typeface="Arial"/>
                <a:cs typeface="Arial"/>
                <a:sym typeface="Arial"/>
              </a:rPr>
              <a:t>You can also see there are different tabs at the top of the panel, can open bins and other projects</a:t>
            </a:r>
            <a:endParaRPr sz="2600"/>
          </a:p>
        </p:txBody>
      </p:sp>
      <p:pic>
        <p:nvPicPr>
          <p:cNvPr id="204" name="Google Shape;204;p9"/>
          <p:cNvPicPr preferRelativeResize="0"/>
          <p:nvPr/>
        </p:nvPicPr>
        <p:blipFill rotWithShape="1">
          <a:blip r:embed="rId3">
            <a:alphaModFix/>
          </a:blip>
          <a:srcRect b="0" l="0" r="0" t="0"/>
          <a:stretch/>
        </p:blipFill>
        <p:spPr>
          <a:xfrm>
            <a:off x="2643188" y="614363"/>
            <a:ext cx="9496425" cy="5629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obe ALL Software">
  <a:themeElements>
    <a:clrScheme name="Adobe Photoshop">
      <a:dk1>
        <a:srgbClr val="000000"/>
      </a:dk1>
      <a:lt1>
        <a:srgbClr val="FFFFFF"/>
      </a:lt1>
      <a:dk2>
        <a:srgbClr val="242852"/>
      </a:dk2>
      <a:lt2>
        <a:srgbClr val="ACCBF9"/>
      </a:lt2>
      <a:accent1>
        <a:srgbClr val="2E99E9"/>
      </a:accent1>
      <a:accent2>
        <a:srgbClr val="001D35"/>
      </a:accent2>
      <a:accent3>
        <a:srgbClr val="297FD5"/>
      </a:accent3>
      <a:accent4>
        <a:srgbClr val="0432FF"/>
      </a:accent4>
      <a:accent5>
        <a:srgbClr val="005392"/>
      </a:accent5>
      <a:accent6>
        <a:srgbClr val="9D90A0"/>
      </a:accent6>
      <a:hlink>
        <a:srgbClr val="00FCFF"/>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