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64" r:id="rId1"/>
  </p:sldMasterIdLst>
  <p:notesMasterIdLst>
    <p:notesMasterId r:id="rId48"/>
  </p:notesMasterIdLst>
  <p:sldIdLst>
    <p:sldId id="304"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300" r:id="rId17"/>
    <p:sldId id="270" r:id="rId18"/>
    <p:sldId id="301" r:id="rId19"/>
    <p:sldId id="302" r:id="rId20"/>
    <p:sldId id="273" r:id="rId21"/>
    <p:sldId id="274" r:id="rId22"/>
    <p:sldId id="275" r:id="rId23"/>
    <p:sldId id="276" r:id="rId24"/>
    <p:sldId id="303"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Lst>
  <p:sldSz cx="12192000" cy="6858000"/>
  <p:notesSz cx="6858000" cy="9144000"/>
  <p:embeddedFontLst>
    <p:embeddedFont>
      <p:font typeface="Calibri" panose="020F0502020204030204" pitchFamily="34" charset="0"/>
      <p:regular r:id="rId49"/>
      <p:bold r:id="rId50"/>
      <p:italic r:id="rId51"/>
      <p:boldItalic r:id="rId52"/>
    </p:embeddedFont>
    <p:embeddedFont>
      <p:font typeface="Century Gothic" panose="020B0502020202020204" pitchFamily="34" charset="0"/>
      <p:regular r:id="rId53"/>
      <p:bold r:id="rId54"/>
      <p:italic r:id="rId55"/>
      <p:boldItalic r:id="rId56"/>
    </p:embeddedFont>
    <p:embeddedFont>
      <p:font typeface="Garamond" panose="02020404030301010803" pitchFamily="18" charset="0"/>
      <p:regular r:id="rId57"/>
      <p:bold r:id="rId58"/>
      <p:italic r:id="rId59"/>
      <p:boldItalic r:id="rId60"/>
    </p:embeddedFont>
    <p:embeddedFont>
      <p:font typeface="Raleway" panose="020B0003030101060003" pitchFamily="34" charset="0"/>
      <p:regular r:id="rId61"/>
      <p:bold r:id="rId6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9"/>
  </p:normalViewPr>
  <p:slideViewPr>
    <p:cSldViewPr snapToGrid="0" snapToObjects="1">
      <p:cViewPr varScale="1">
        <p:scale>
          <a:sx n="104" d="100"/>
          <a:sy n="104" d="100"/>
        </p:scale>
        <p:origin x="89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eKz5Hida8n4"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youtube.com/watch?v=FLOjzZ2Y5iw"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ef8efac7c7_2_1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8" name="Google Shape;768;gef8efac7c7_2_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1" name="Google Shape;85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2" name="Google Shape;85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59" name="Google Shape;85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https://www.studiobinder.com/blog/medium-shot-examples/</a:t>
            </a:r>
            <a:endParaRPr/>
          </a:p>
          <a:p>
            <a:pPr marL="0" marR="0" lvl="0" indent="0" algn="l" rtl="0">
              <a:lnSpc>
                <a:spcPct val="100000"/>
              </a:lnSpc>
              <a:spcBef>
                <a:spcPts val="0"/>
              </a:spcBef>
              <a:spcAft>
                <a:spcPts val="0"/>
              </a:spcAft>
              <a:buClr>
                <a:schemeClr val="dk1"/>
              </a:buClr>
              <a:buSzPts val="1200"/>
              <a:buFont typeface="Calibri"/>
              <a:buNone/>
            </a:pPr>
            <a:r>
              <a:rPr lang="en-US" sz="1200" u="sng">
                <a:solidFill>
                  <a:schemeClr val="hlink"/>
                </a:solidFill>
                <a:hlinkClick r:id="rId3"/>
              </a:rPr>
              <a:t>https://www.youtube.com/watch?v=eKz5Hida8n4</a:t>
            </a:r>
            <a:endParaRPr sz="1200"/>
          </a:p>
          <a:p>
            <a:pPr marL="0" lvl="0" indent="0" algn="l" rtl="0">
              <a:spcBef>
                <a:spcPts val="0"/>
              </a:spcBef>
              <a:spcAft>
                <a:spcPts val="0"/>
              </a:spcAft>
              <a:buNone/>
            </a:pPr>
            <a:endParaRPr/>
          </a:p>
        </p:txBody>
      </p:sp>
      <p:sp>
        <p:nvSpPr>
          <p:cNvPr id="860" name="Google Shape;86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8" name="Google Shape;86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6" name="Google Shape;87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4" name="Google Shape;88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8" name="Google Shape;8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geef02450e9_1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1" name="Google Shape;931;geef02450e9_1_1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eef02450e9_1_5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8" name="Google Shape;938;geef02450e9_1_5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geef02450e9_1_59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7" name="Google Shape;947;geef02450e9_1_5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geef02450e9_1_6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6" name="Google Shape;956;geef02450e9_1_6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0" name="Google Shape;78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geef02450e9_1_6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1" name="Google Shape;971;geef02450e9_1_6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gef8efac7c7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0" name="Google Shape;980;gef8efac7c7_0_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1" name="Google Shape;981;gef8efac7c7_0_3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ef8efac7c7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ef8efac7c7_0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1" name="Google Shape;991;gef8efac7c7_0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gef8efac7c7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8" name="Google Shape;998;gef8efac7c7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9" name="Google Shape;999;gef8efac7c7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ef8efac7c7_2_3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 name="Google Shape;1007;gef8efac7c7_2_3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8" name="Google Shape;1008;gef8efac7c7_2_37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geef02450e9_1_14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3" name="Google Shape;1013;geef02450e9_1_14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4" name="Google Shape;1014;geef02450e9_1_14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geef02450e9_1_14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2" name="Google Shape;1022;geef02450e9_1_14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eef02450e9_1_14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7" name="Google Shape;1027;geef02450e9_1_14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u="sng">
                <a:solidFill>
                  <a:schemeClr val="hlink"/>
                </a:solidFill>
                <a:hlinkClick r:id="rId3"/>
              </a:rPr>
              <a:t>https://www.youtube.com/watch?v=FLOjzZ2Y5iw</a:t>
            </a:r>
            <a:endParaRPr sz="1200"/>
          </a:p>
          <a:p>
            <a:pPr marL="0" lvl="0" indent="0" algn="l" rtl="0">
              <a:spcBef>
                <a:spcPts val="0"/>
              </a:spcBef>
              <a:spcAft>
                <a:spcPts val="0"/>
              </a:spcAft>
              <a:buNone/>
            </a:pPr>
            <a:endParaRPr/>
          </a:p>
        </p:txBody>
      </p:sp>
      <p:sp>
        <p:nvSpPr>
          <p:cNvPr id="1028" name="Google Shape;1028;geef02450e9_1_14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geef02450e9_1_15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6" name="Google Shape;1036;geef02450e9_1_150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geef02450e9_1_1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3" name="Google Shape;1043;geef02450e9_1_150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1133644dcb2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8" name="Google Shape;788;g1133644dcb2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ef8efac7c7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ef8efac7c7_0_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1" name="Google Shape;1051;gef8efac7c7_0_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eef02450e9_1_15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7" name="Google Shape;1057;geef02450e9_1_15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ef8efac7c7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5" name="Google Shape;1065;gef8efac7c7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6" name="Google Shape;1066;gef8efac7c7_0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geef02450e9_1_17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4" name="Google Shape;1074;geef02450e9_1_17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eef02450e9_1_17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8" name="Google Shape;1088;geef02450e9_1_17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geef02450e9_1_18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2" name="Google Shape;1102;geef02450e9_1_18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geef02450e9_1_200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9" name="Google Shape;1109;geef02450e9_1_20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geef02450e9_1_20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8" name="Google Shape;1118;geef02450e9_1_20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ef8efac7c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ef8efac7c7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6" name="Google Shape;1126;gef8efac7c7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gef8efac7c7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2" name="Google Shape;1132;gef8efac7c7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3" name="Google Shape;1133;gef8efac7c7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3" name="Google Shape;79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gef8efac7c7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0" name="Google Shape;1140;gef8efac7c7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1" name="Google Shape;1141;gef8efac7c7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gef8efac7c7_1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6" name="Google Shape;1146;gef8efac7c7_1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7" name="Google Shape;1147;gef8efac7c7_1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94fb17496b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94fb17496b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3" name="Google Shape;803;g94fb17496b_0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ef8efac7c7_2_3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0" name="Google Shape;810;gef8efac7c7_2_3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8" name="Google Shape;82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7" name="Google Shape;83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4" name="Google Shape;84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5.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3BAEA65-BCBE-6C4C-BAD4-46265D8C0E62}"/>
              </a:ext>
            </a:extLst>
          </p:cNvPr>
          <p:cNvSpPr/>
          <p:nvPr/>
        </p:nvSpPr>
        <p:spPr>
          <a:xfrm>
            <a:off x="-1" y="0"/>
            <a:ext cx="12192000" cy="45497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Background pattern&#10;&#10;Description automatically generated">
            <a:extLst>
              <a:ext uri="{FF2B5EF4-FFF2-40B4-BE49-F238E27FC236}">
                <a16:creationId xmlns:a16="http://schemas.microsoft.com/office/drawing/2014/main" id="{A3AE1D9D-3864-924D-AACD-13BD850D1A41}"/>
              </a:ext>
            </a:extLst>
          </p:cNvPr>
          <p:cNvPicPr>
            <a:picLocks noChangeAspect="1"/>
          </p:cNvPicPr>
          <p:nvPr/>
        </p:nvPicPr>
        <p:blipFill>
          <a:blip r:embed="rId2"/>
          <a:stretch>
            <a:fillRect/>
          </a:stretch>
        </p:blipFill>
        <p:spPr>
          <a:xfrm>
            <a:off x="-323849" y="-1251554"/>
            <a:ext cx="12719544" cy="7606287"/>
          </a:xfrm>
          <a:prstGeom prst="rect">
            <a:avLst/>
          </a:prstGeom>
        </p:spPr>
      </p:pic>
      <p:sp>
        <p:nvSpPr>
          <p:cNvPr id="2" name="Title 1"/>
          <p:cNvSpPr>
            <a:spLocks noGrp="1"/>
          </p:cNvSpPr>
          <p:nvPr>
            <p:ph type="ctrTitle" hasCustomPrompt="1"/>
          </p:nvPr>
        </p:nvSpPr>
        <p:spPr>
          <a:xfrm>
            <a:off x="185167" y="4686230"/>
            <a:ext cx="8297414" cy="941120"/>
          </a:xfrm>
        </p:spPr>
        <p:txBody>
          <a:bodyPr anchor="b">
            <a:normAutofit/>
          </a:bodyPr>
          <a:lstStyle>
            <a:lvl1pPr algn="r">
              <a:defRPr sz="4800"/>
            </a:lvl1pPr>
          </a:lstStyle>
          <a:p>
            <a:r>
              <a:rPr lang="en-US" dirty="0"/>
              <a:t>CLICK TO EDIT MASTER TITLE STYLE</a:t>
            </a:r>
          </a:p>
        </p:txBody>
      </p:sp>
      <p:sp>
        <p:nvSpPr>
          <p:cNvPr id="3" name="Subtitle 2"/>
          <p:cNvSpPr>
            <a:spLocks noGrp="1"/>
          </p:cNvSpPr>
          <p:nvPr>
            <p:ph type="subTitle" idx="1" hasCustomPrompt="1"/>
          </p:nvPr>
        </p:nvSpPr>
        <p:spPr>
          <a:xfrm>
            <a:off x="862835" y="5627349"/>
            <a:ext cx="7600436" cy="870428"/>
          </a:xfrm>
        </p:spPr>
        <p:txBody>
          <a:bodyPr>
            <a:normAutofit/>
          </a:bodyPr>
          <a:lstStyle>
            <a:lvl1pPr marL="0" indent="0" algn="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Objectives go here</a:t>
            </a:r>
          </a:p>
        </p:txBody>
      </p:sp>
      <p:pic>
        <p:nvPicPr>
          <p:cNvPr id="8" name="Picture 7" descr="A picture containing text, sign&#10;&#10;Description automatically generated">
            <a:extLst>
              <a:ext uri="{FF2B5EF4-FFF2-40B4-BE49-F238E27FC236}">
                <a16:creationId xmlns:a16="http://schemas.microsoft.com/office/drawing/2014/main" id="{A6E337F0-EA19-F14E-A663-4151BAAB249D}"/>
              </a:ext>
            </a:extLst>
          </p:cNvPr>
          <p:cNvPicPr>
            <a:picLocks noChangeAspect="1"/>
          </p:cNvPicPr>
          <p:nvPr/>
        </p:nvPicPr>
        <p:blipFill>
          <a:blip r:embed="rId3"/>
          <a:stretch>
            <a:fillRect/>
          </a:stretch>
        </p:blipFill>
        <p:spPr>
          <a:xfrm>
            <a:off x="8667750" y="4840795"/>
            <a:ext cx="789178" cy="789178"/>
          </a:xfrm>
          <a:prstGeom prst="rect">
            <a:avLst/>
          </a:prstGeom>
        </p:spPr>
      </p:pic>
      <p:pic>
        <p:nvPicPr>
          <p:cNvPr id="9" name="Picture 8" descr="Logo&#10;&#10;Description automatically generated">
            <a:extLst>
              <a:ext uri="{FF2B5EF4-FFF2-40B4-BE49-F238E27FC236}">
                <a16:creationId xmlns:a16="http://schemas.microsoft.com/office/drawing/2014/main" id="{DAC61496-CE57-B44C-BE6E-1D21E6E7F65D}"/>
              </a:ext>
            </a:extLst>
          </p:cNvPr>
          <p:cNvPicPr>
            <a:picLocks noChangeAspect="1"/>
          </p:cNvPicPr>
          <p:nvPr/>
        </p:nvPicPr>
        <p:blipFill>
          <a:blip r:embed="rId4"/>
          <a:stretch>
            <a:fillRect/>
          </a:stretch>
        </p:blipFill>
        <p:spPr>
          <a:xfrm>
            <a:off x="10709152" y="4895524"/>
            <a:ext cx="696980" cy="679721"/>
          </a:xfrm>
          <a:prstGeom prst="rect">
            <a:avLst/>
          </a:prstGeom>
        </p:spPr>
      </p:pic>
      <p:pic>
        <p:nvPicPr>
          <p:cNvPr id="10" name="Picture 9" descr="A picture containing text, sign&#10;&#10;Description automatically generated">
            <a:extLst>
              <a:ext uri="{FF2B5EF4-FFF2-40B4-BE49-F238E27FC236}">
                <a16:creationId xmlns:a16="http://schemas.microsoft.com/office/drawing/2014/main" id="{3CF85304-FE7F-CE48-91CC-61C151209E7B}"/>
              </a:ext>
            </a:extLst>
          </p:cNvPr>
          <p:cNvPicPr>
            <a:picLocks noChangeAspect="1"/>
          </p:cNvPicPr>
          <p:nvPr/>
        </p:nvPicPr>
        <p:blipFill>
          <a:blip r:embed="rId5"/>
          <a:stretch>
            <a:fillRect/>
          </a:stretch>
        </p:blipFill>
        <p:spPr>
          <a:xfrm>
            <a:off x="9700130" y="4852475"/>
            <a:ext cx="765819" cy="765819"/>
          </a:xfrm>
          <a:prstGeom prst="rect">
            <a:avLst/>
          </a:prstGeom>
        </p:spPr>
      </p:pic>
      <p:pic>
        <p:nvPicPr>
          <p:cNvPr id="11" name="Picture 10" descr="Icon&#10;&#10;Description automatically generated">
            <a:extLst>
              <a:ext uri="{FF2B5EF4-FFF2-40B4-BE49-F238E27FC236}">
                <a16:creationId xmlns:a16="http://schemas.microsoft.com/office/drawing/2014/main" id="{C11D24F1-566C-FB46-BB82-C1824249835A}"/>
              </a:ext>
            </a:extLst>
          </p:cNvPr>
          <p:cNvPicPr>
            <a:picLocks noChangeAspect="1"/>
          </p:cNvPicPr>
          <p:nvPr/>
        </p:nvPicPr>
        <p:blipFill>
          <a:blip r:embed="rId6"/>
          <a:stretch>
            <a:fillRect/>
          </a:stretch>
        </p:blipFill>
        <p:spPr>
          <a:xfrm>
            <a:off x="127241" y="6038268"/>
            <a:ext cx="696980" cy="696980"/>
          </a:xfrm>
          <a:prstGeom prst="rect">
            <a:avLst/>
          </a:prstGeom>
        </p:spPr>
      </p:pic>
      <p:sp>
        <p:nvSpPr>
          <p:cNvPr id="12" name="TextBox 11">
            <a:extLst>
              <a:ext uri="{FF2B5EF4-FFF2-40B4-BE49-F238E27FC236}">
                <a16:creationId xmlns:a16="http://schemas.microsoft.com/office/drawing/2014/main" id="{0618C198-BD5D-A84E-8AFA-F0611A66DDC9}"/>
              </a:ext>
            </a:extLst>
          </p:cNvPr>
          <p:cNvSpPr txBox="1"/>
          <p:nvPr/>
        </p:nvSpPr>
        <p:spPr>
          <a:xfrm>
            <a:off x="8706364" y="5627349"/>
            <a:ext cx="3161786" cy="1015663"/>
          </a:xfrm>
          <a:prstGeom prst="rect">
            <a:avLst/>
          </a:prstGeom>
          <a:noFill/>
        </p:spPr>
        <p:txBody>
          <a:bodyPr wrap="square" rtlCol="0">
            <a:spAutoFit/>
          </a:bodyPr>
          <a:lstStyle/>
          <a:p>
            <a:r>
              <a:rPr lang="en-US" sz="2000" b="1" i="0" dirty="0">
                <a:latin typeface="Futura Condensed Medium" panose="020B0602020204020303" pitchFamily="34" charset="-79"/>
                <a:cs typeface="Futura Condensed Medium" panose="020B0602020204020303" pitchFamily="34" charset="-79"/>
              </a:rPr>
              <a:t>ADOBE VISUAL DESIGN</a:t>
            </a:r>
          </a:p>
          <a:p>
            <a:r>
              <a:rPr lang="en-US" sz="2000" b="0" i="0" dirty="0">
                <a:latin typeface="Futura Condensed Medium" panose="020B0602020204020303" pitchFamily="34" charset="-79"/>
                <a:cs typeface="Futura Condensed Medium" panose="020B0602020204020303" pitchFamily="34" charset="-79"/>
              </a:rPr>
              <a:t>Abode Classes</a:t>
            </a:r>
          </a:p>
          <a:p>
            <a:r>
              <a:rPr lang="en-US" sz="2000" b="0" i="0" dirty="0">
                <a:latin typeface="Futura Condensed Medium" panose="020B0602020204020303" pitchFamily="34" charset="-79"/>
                <a:cs typeface="Futura Condensed Medium" panose="020B0602020204020303" pitchFamily="34" charset="-79"/>
              </a:rPr>
              <a:t>Wake County Public Schools</a:t>
            </a:r>
          </a:p>
        </p:txBody>
      </p:sp>
      <p:cxnSp>
        <p:nvCxnSpPr>
          <p:cNvPr id="13" name="Straight Connector 12">
            <a:extLst>
              <a:ext uri="{FF2B5EF4-FFF2-40B4-BE49-F238E27FC236}">
                <a16:creationId xmlns:a16="http://schemas.microsoft.com/office/drawing/2014/main" id="{7E9501D6-A844-0C45-A481-0E7BC66AB9A7}"/>
              </a:ext>
            </a:extLst>
          </p:cNvPr>
          <p:cNvCxnSpPr/>
          <p:nvPr/>
        </p:nvCxnSpPr>
        <p:spPr>
          <a:xfrm>
            <a:off x="8501890" y="4686230"/>
            <a:ext cx="0" cy="1896492"/>
          </a:xfrm>
          <a:prstGeom prst="line">
            <a:avLst/>
          </a:prstGeom>
          <a:ln w="28575">
            <a:solidFill>
              <a:srgbClr val="7E0000"/>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447202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AC9A9F-814F-864B-BD4A-66866F03B6E9}"/>
              </a:ext>
            </a:extLst>
          </p:cNvPr>
          <p:cNvSpPr/>
          <p:nvPr/>
        </p:nvSpPr>
        <p:spPr>
          <a:xfrm>
            <a:off x="0" y="483326"/>
            <a:ext cx="12239897" cy="10580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23986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28184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9808A9B-A55A-7E43-8B3C-3B1108EF2FB9}"/>
              </a:ext>
            </a:extLst>
          </p:cNvPr>
          <p:cNvSpPr/>
          <p:nvPr/>
        </p:nvSpPr>
        <p:spPr>
          <a:xfrm>
            <a:off x="204537" y="216568"/>
            <a:ext cx="11682663" cy="6412832"/>
          </a:xfrm>
          <a:prstGeom prst="rect">
            <a:avLst/>
          </a:prstGeom>
          <a:noFill/>
          <a:ln w="28575">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37030FE-E605-2B4E-97BB-62BACDB580DC}"/>
              </a:ext>
            </a:extLst>
          </p:cNvPr>
          <p:cNvSpPr/>
          <p:nvPr/>
        </p:nvSpPr>
        <p:spPr>
          <a:xfrm>
            <a:off x="0" y="0"/>
            <a:ext cx="5017168"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177845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26C2D5-C6AC-A141-BFA0-BC2D91489A10}"/>
              </a:ext>
            </a:extLst>
          </p:cNvPr>
          <p:cNvSpPr/>
          <p:nvPr/>
        </p:nvSpPr>
        <p:spPr>
          <a:xfrm>
            <a:off x="204537" y="216568"/>
            <a:ext cx="11682663" cy="6412832"/>
          </a:xfrm>
          <a:prstGeom prst="rect">
            <a:avLst/>
          </a:prstGeom>
          <a:noFill/>
          <a:ln w="28575">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5C3309B-AEF2-DD4D-A099-C0091A004653}"/>
              </a:ext>
            </a:extLst>
          </p:cNvPr>
          <p:cNvSpPr/>
          <p:nvPr/>
        </p:nvSpPr>
        <p:spPr>
          <a:xfrm>
            <a:off x="0" y="0"/>
            <a:ext cx="5005137"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9646743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07E76C-0848-D545-B884-57918E8D6558}"/>
              </a:ext>
            </a:extLst>
          </p:cNvPr>
          <p:cNvSpPr/>
          <p:nvPr/>
        </p:nvSpPr>
        <p:spPr>
          <a:xfrm>
            <a:off x="0" y="483326"/>
            <a:ext cx="12239897" cy="10580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333587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15B3296-D5BB-7F48-BB06-8EEB6DB40A08}"/>
              </a:ext>
            </a:extLst>
          </p:cNvPr>
          <p:cNvSpPr/>
          <p:nvPr/>
        </p:nvSpPr>
        <p:spPr>
          <a:xfrm>
            <a:off x="8724900" y="0"/>
            <a:ext cx="34671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65211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125285-9336-C74D-996C-8661D10CD5EF}"/>
              </a:ext>
            </a:extLst>
          </p:cNvPr>
          <p:cNvSpPr/>
          <p:nvPr/>
        </p:nvSpPr>
        <p:spPr>
          <a:xfrm>
            <a:off x="204537" y="216568"/>
            <a:ext cx="11682663" cy="6412832"/>
          </a:xfrm>
          <a:prstGeom prst="rect">
            <a:avLst/>
          </a:prstGeom>
          <a:noFill/>
          <a:ln w="28575">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8C1B3B31-69FE-C848-907F-308C1D761683}"/>
              </a:ext>
            </a:extLst>
          </p:cNvPr>
          <p:cNvSpPr>
            <a:spLocks noGrp="1"/>
          </p:cNvSpPr>
          <p:nvPr>
            <p:ph type="dt" sz="half" idx="10"/>
          </p:nvPr>
        </p:nvSpPr>
        <p:spPr/>
        <p:txBody>
          <a:bodyPr/>
          <a:lstStyle/>
          <a:p>
            <a:endParaRPr lang="en-US"/>
          </a:p>
        </p:txBody>
      </p:sp>
      <p:sp>
        <p:nvSpPr>
          <p:cNvPr id="6" name="Text Placeholder 5">
            <a:extLst>
              <a:ext uri="{FF2B5EF4-FFF2-40B4-BE49-F238E27FC236}">
                <a16:creationId xmlns:a16="http://schemas.microsoft.com/office/drawing/2014/main" id="{9B2CE951-8F2A-AC42-8009-E6E1847187D9}"/>
              </a:ext>
            </a:extLst>
          </p:cNvPr>
          <p:cNvSpPr>
            <a:spLocks noGrp="1"/>
          </p:cNvSpPr>
          <p:nvPr>
            <p:ph type="body" sz="quarter" idx="13"/>
          </p:nvPr>
        </p:nvSpPr>
        <p:spPr>
          <a:xfrm>
            <a:off x="4471987" y="875210"/>
            <a:ext cx="7245396" cy="49769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4343032A-8F49-5E4D-85B6-0073B390F37A}"/>
              </a:ext>
            </a:extLst>
          </p:cNvPr>
          <p:cNvSpPr/>
          <p:nvPr/>
        </p:nvSpPr>
        <p:spPr>
          <a:xfrm>
            <a:off x="0" y="0"/>
            <a:ext cx="440218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281CA696-8851-3C44-AB32-0815E3BB3C32}"/>
              </a:ext>
            </a:extLst>
          </p:cNvPr>
          <p:cNvSpPr>
            <a:spLocks noGrp="1"/>
          </p:cNvSpPr>
          <p:nvPr>
            <p:ph type="body" sz="quarter" idx="14" hasCustomPrompt="1"/>
          </p:nvPr>
        </p:nvSpPr>
        <p:spPr>
          <a:xfrm>
            <a:off x="838200" y="1201738"/>
            <a:ext cx="2936875" cy="4206875"/>
          </a:xfrm>
        </p:spPr>
        <p:txBody>
          <a:bodyPr anchor="ctr">
            <a:normAutofit/>
          </a:bodyPr>
          <a:lstStyle>
            <a:lvl1pPr marL="0" indent="0" algn="ctr">
              <a:buNone/>
              <a:defRPr sz="48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MASTER TEXT STYLES</a:t>
            </a:r>
          </a:p>
        </p:txBody>
      </p:sp>
    </p:spTree>
    <p:extLst>
      <p:ext uri="{BB962C8B-B14F-4D97-AF65-F5344CB8AC3E}">
        <p14:creationId xmlns:p14="http://schemas.microsoft.com/office/powerpoint/2010/main" val="1700956884"/>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Bullet Points 1">
  <p:cSld name="Title + Bullet Points 1">
    <p:bg>
      <p:bgPr>
        <a:solidFill>
          <a:schemeClr val="dk2"/>
        </a:solidFill>
        <a:effectLst/>
      </p:bgPr>
    </p:bg>
    <p:spTree>
      <p:nvGrpSpPr>
        <p:cNvPr id="1" name="Shape 159"/>
        <p:cNvGrpSpPr/>
        <p:nvPr/>
      </p:nvGrpSpPr>
      <p:grpSpPr>
        <a:xfrm>
          <a:off x="0" y="0"/>
          <a:ext cx="0" cy="0"/>
          <a:chOff x="0" y="0"/>
          <a:chExt cx="0" cy="0"/>
        </a:xfrm>
      </p:grpSpPr>
      <p:sp>
        <p:nvSpPr>
          <p:cNvPr id="162" name="Google Shape;162;p27"/>
          <p:cNvSpPr txBox="1">
            <a:spLocks noGrp="1"/>
          </p:cNvSpPr>
          <p:nvPr>
            <p:ph type="body" idx="1"/>
          </p:nvPr>
        </p:nvSpPr>
        <p:spPr>
          <a:xfrm>
            <a:off x="946367" y="2044367"/>
            <a:ext cx="5796800" cy="38528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dk2"/>
              </a:buClr>
              <a:buSzPts val="1400"/>
              <a:buChar char="●"/>
              <a:defRPr sz="1867">
                <a:solidFill>
                  <a:schemeClr val="dk2"/>
                </a:solidFill>
              </a:defRPr>
            </a:lvl1pPr>
            <a:lvl2pPr marL="1219170" lvl="1" indent="-423323" rtl="0">
              <a:spcBef>
                <a:spcPts val="2133"/>
              </a:spcBef>
              <a:spcAft>
                <a:spcPts val="0"/>
              </a:spcAft>
              <a:buClr>
                <a:schemeClr val="dk2"/>
              </a:buClr>
              <a:buSzPts val="1400"/>
              <a:buChar char="○"/>
              <a:defRPr>
                <a:solidFill>
                  <a:schemeClr val="dk2"/>
                </a:solidFill>
              </a:defRPr>
            </a:lvl2pPr>
            <a:lvl3pPr marL="1828754" lvl="2" indent="-423323" rtl="0">
              <a:spcBef>
                <a:spcPts val="2133"/>
              </a:spcBef>
              <a:spcAft>
                <a:spcPts val="0"/>
              </a:spcAft>
              <a:buClr>
                <a:schemeClr val="dk2"/>
              </a:buClr>
              <a:buSzPts val="1400"/>
              <a:buChar char="■"/>
              <a:defRPr>
                <a:solidFill>
                  <a:schemeClr val="dk2"/>
                </a:solidFill>
              </a:defRPr>
            </a:lvl3pPr>
            <a:lvl4pPr marL="2438339" lvl="3" indent="-423323" rtl="0">
              <a:spcBef>
                <a:spcPts val="2133"/>
              </a:spcBef>
              <a:spcAft>
                <a:spcPts val="0"/>
              </a:spcAft>
              <a:buClr>
                <a:schemeClr val="dk2"/>
              </a:buClr>
              <a:buSzPts val="1400"/>
              <a:buChar char="●"/>
              <a:defRPr>
                <a:solidFill>
                  <a:schemeClr val="dk2"/>
                </a:solidFill>
              </a:defRPr>
            </a:lvl4pPr>
            <a:lvl5pPr marL="3047924" lvl="4" indent="-423323" rtl="0">
              <a:spcBef>
                <a:spcPts val="2133"/>
              </a:spcBef>
              <a:spcAft>
                <a:spcPts val="0"/>
              </a:spcAft>
              <a:buClr>
                <a:schemeClr val="dk2"/>
              </a:buClr>
              <a:buSzPts val="1400"/>
              <a:buChar char="○"/>
              <a:defRPr>
                <a:solidFill>
                  <a:schemeClr val="dk2"/>
                </a:solidFill>
              </a:defRPr>
            </a:lvl5pPr>
            <a:lvl6pPr marL="3657509" lvl="5" indent="-423323" rtl="0">
              <a:spcBef>
                <a:spcPts val="2133"/>
              </a:spcBef>
              <a:spcAft>
                <a:spcPts val="0"/>
              </a:spcAft>
              <a:buClr>
                <a:schemeClr val="dk2"/>
              </a:buClr>
              <a:buSzPts val="1400"/>
              <a:buChar char="■"/>
              <a:defRPr>
                <a:solidFill>
                  <a:schemeClr val="dk2"/>
                </a:solidFill>
              </a:defRPr>
            </a:lvl6pPr>
            <a:lvl7pPr marL="4267093" lvl="6" indent="-423323" rtl="0">
              <a:spcBef>
                <a:spcPts val="2133"/>
              </a:spcBef>
              <a:spcAft>
                <a:spcPts val="0"/>
              </a:spcAft>
              <a:buClr>
                <a:schemeClr val="dk2"/>
              </a:buClr>
              <a:buSzPts val="1400"/>
              <a:buChar char="●"/>
              <a:defRPr>
                <a:solidFill>
                  <a:schemeClr val="dk2"/>
                </a:solidFill>
              </a:defRPr>
            </a:lvl7pPr>
            <a:lvl8pPr marL="4876678" lvl="7" indent="-423323" rtl="0">
              <a:spcBef>
                <a:spcPts val="2133"/>
              </a:spcBef>
              <a:spcAft>
                <a:spcPts val="0"/>
              </a:spcAft>
              <a:buClr>
                <a:schemeClr val="dk2"/>
              </a:buClr>
              <a:buSzPts val="1400"/>
              <a:buChar char="○"/>
              <a:defRPr>
                <a:solidFill>
                  <a:schemeClr val="dk2"/>
                </a:solidFill>
              </a:defRPr>
            </a:lvl8pPr>
            <a:lvl9pPr marL="5486263" lvl="8" indent="-423323" rtl="0">
              <a:spcBef>
                <a:spcPts val="2133"/>
              </a:spcBef>
              <a:spcAft>
                <a:spcPts val="2133"/>
              </a:spcAft>
              <a:buClr>
                <a:schemeClr val="dk2"/>
              </a:buClr>
              <a:buSzPts val="1400"/>
              <a:buChar char="■"/>
              <a:defRPr>
                <a:solidFill>
                  <a:schemeClr val="dk2"/>
                </a:solidFill>
              </a:defRPr>
            </a:lvl9pPr>
          </a:lstStyle>
          <a:p>
            <a:pPr lvl="0"/>
            <a:r>
              <a:rPr lang="en-US"/>
              <a:t>Click to edit Master text styles</a:t>
            </a:r>
          </a:p>
        </p:txBody>
      </p:sp>
      <p:sp>
        <p:nvSpPr>
          <p:cNvPr id="163" name="Google Shape;163;p27"/>
          <p:cNvSpPr txBox="1">
            <a:spLocks noGrp="1"/>
          </p:cNvSpPr>
          <p:nvPr>
            <p:ph type="title"/>
          </p:nvPr>
        </p:nvSpPr>
        <p:spPr>
          <a:xfrm>
            <a:off x="935467" y="816900"/>
            <a:ext cx="5796800" cy="1227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600"/>
              <a:buNone/>
              <a:defRPr sz="4800">
                <a:solidFill>
                  <a:schemeClr val="dk2"/>
                </a:solidFill>
              </a:defRPr>
            </a:lvl1pPr>
            <a:lvl2pPr lvl="1" rtl="0">
              <a:spcBef>
                <a:spcPts val="0"/>
              </a:spcBef>
              <a:spcAft>
                <a:spcPts val="0"/>
              </a:spcAft>
              <a:buClr>
                <a:schemeClr val="dk2"/>
              </a:buClr>
              <a:buSzPts val="4800"/>
              <a:buNone/>
              <a:defRPr sz="6400">
                <a:solidFill>
                  <a:schemeClr val="dk2"/>
                </a:solidFill>
              </a:defRPr>
            </a:lvl2pPr>
            <a:lvl3pPr lvl="2" rtl="0">
              <a:spcBef>
                <a:spcPts val="0"/>
              </a:spcBef>
              <a:spcAft>
                <a:spcPts val="0"/>
              </a:spcAft>
              <a:buClr>
                <a:schemeClr val="dk2"/>
              </a:buClr>
              <a:buSzPts val="4800"/>
              <a:buNone/>
              <a:defRPr sz="6400">
                <a:solidFill>
                  <a:schemeClr val="dk2"/>
                </a:solidFill>
              </a:defRPr>
            </a:lvl3pPr>
            <a:lvl4pPr lvl="3" rtl="0">
              <a:spcBef>
                <a:spcPts val="0"/>
              </a:spcBef>
              <a:spcAft>
                <a:spcPts val="0"/>
              </a:spcAft>
              <a:buClr>
                <a:schemeClr val="dk2"/>
              </a:buClr>
              <a:buSzPts val="4800"/>
              <a:buNone/>
              <a:defRPr sz="6400">
                <a:solidFill>
                  <a:schemeClr val="dk2"/>
                </a:solidFill>
              </a:defRPr>
            </a:lvl4pPr>
            <a:lvl5pPr lvl="4" rtl="0">
              <a:spcBef>
                <a:spcPts val="0"/>
              </a:spcBef>
              <a:spcAft>
                <a:spcPts val="0"/>
              </a:spcAft>
              <a:buClr>
                <a:schemeClr val="dk2"/>
              </a:buClr>
              <a:buSzPts val="4800"/>
              <a:buNone/>
              <a:defRPr sz="6400">
                <a:solidFill>
                  <a:schemeClr val="dk2"/>
                </a:solidFill>
              </a:defRPr>
            </a:lvl5pPr>
            <a:lvl6pPr lvl="5" rtl="0">
              <a:spcBef>
                <a:spcPts val="0"/>
              </a:spcBef>
              <a:spcAft>
                <a:spcPts val="0"/>
              </a:spcAft>
              <a:buClr>
                <a:schemeClr val="dk2"/>
              </a:buClr>
              <a:buSzPts val="4800"/>
              <a:buNone/>
              <a:defRPr sz="6400">
                <a:solidFill>
                  <a:schemeClr val="dk2"/>
                </a:solidFill>
              </a:defRPr>
            </a:lvl6pPr>
            <a:lvl7pPr lvl="6" rtl="0">
              <a:spcBef>
                <a:spcPts val="0"/>
              </a:spcBef>
              <a:spcAft>
                <a:spcPts val="0"/>
              </a:spcAft>
              <a:buClr>
                <a:schemeClr val="dk2"/>
              </a:buClr>
              <a:buSzPts val="4800"/>
              <a:buNone/>
              <a:defRPr sz="6400">
                <a:solidFill>
                  <a:schemeClr val="dk2"/>
                </a:solidFill>
              </a:defRPr>
            </a:lvl7pPr>
            <a:lvl8pPr lvl="7" rtl="0">
              <a:spcBef>
                <a:spcPts val="0"/>
              </a:spcBef>
              <a:spcAft>
                <a:spcPts val="0"/>
              </a:spcAft>
              <a:buClr>
                <a:schemeClr val="dk2"/>
              </a:buClr>
              <a:buSzPts val="4800"/>
              <a:buNone/>
              <a:defRPr sz="6400">
                <a:solidFill>
                  <a:schemeClr val="dk2"/>
                </a:solidFill>
              </a:defRPr>
            </a:lvl8pPr>
            <a:lvl9pPr lvl="8" rtl="0">
              <a:spcBef>
                <a:spcPts val="0"/>
              </a:spcBef>
              <a:spcAft>
                <a:spcPts val="0"/>
              </a:spcAft>
              <a:buClr>
                <a:schemeClr val="dk2"/>
              </a:buClr>
              <a:buSzPts val="4800"/>
              <a:buNone/>
              <a:defRPr sz="6400">
                <a:solidFill>
                  <a:schemeClr val="dk2"/>
                </a:solidFill>
              </a:defRPr>
            </a:lvl9pPr>
          </a:lstStyle>
          <a:p>
            <a:r>
              <a:rPr lang="en-US"/>
              <a:t>Click to edit Master title style</a:t>
            </a:r>
            <a:endParaRPr/>
          </a:p>
        </p:txBody>
      </p:sp>
    </p:spTree>
    <p:extLst>
      <p:ext uri="{BB962C8B-B14F-4D97-AF65-F5344CB8AC3E}">
        <p14:creationId xmlns:p14="http://schemas.microsoft.com/office/powerpoint/2010/main" val="2447509527"/>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2"/>
        <p:cNvGrpSpPr/>
        <p:nvPr/>
      </p:nvGrpSpPr>
      <p:grpSpPr>
        <a:xfrm>
          <a:off x="0" y="0"/>
          <a:ext cx="0" cy="0"/>
          <a:chOff x="0" y="0"/>
          <a:chExt cx="0" cy="0"/>
        </a:xfrm>
      </p:grpSpPr>
      <p:sp>
        <p:nvSpPr>
          <p:cNvPr id="44" name="Google Shape;44;p10"/>
          <p:cNvSpPr txBox="1">
            <a:spLocks noGrp="1"/>
          </p:cNvSpPr>
          <p:nvPr>
            <p:ph type="title"/>
          </p:nvPr>
        </p:nvSpPr>
        <p:spPr>
          <a:xfrm>
            <a:off x="7968000" y="1926800"/>
            <a:ext cx="3297200" cy="3004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1pPr>
            <a:lvl2pPr lvl="1" rtl="0">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2pPr>
            <a:lvl3pPr lvl="2" rtl="0">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3pPr>
            <a:lvl4pPr lvl="3" rtl="0">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4pPr>
            <a:lvl5pPr lvl="4" rtl="0">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5pPr>
            <a:lvl6pPr lvl="5" rtl="0">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6pPr>
            <a:lvl7pPr lvl="6" rtl="0">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7pPr>
            <a:lvl8pPr lvl="7" rtl="0">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8pPr>
            <a:lvl9pPr lvl="8" rtl="0">
              <a:spcBef>
                <a:spcPts val="0"/>
              </a:spcBef>
              <a:spcAft>
                <a:spcPts val="0"/>
              </a:spcAft>
              <a:buClr>
                <a:schemeClr val="lt2"/>
              </a:buClr>
              <a:buSzPts val="1800"/>
              <a:buFont typeface="Raleway"/>
              <a:buNone/>
              <a:defRPr sz="2400" b="0">
                <a:solidFill>
                  <a:schemeClr val="lt2"/>
                </a:solidFill>
                <a:latin typeface="Raleway"/>
                <a:ea typeface="Raleway"/>
                <a:cs typeface="Raleway"/>
                <a:sym typeface="Raleway"/>
              </a:defRPr>
            </a:lvl9pPr>
          </a:lstStyle>
          <a:p>
            <a:r>
              <a:rPr lang="en-US"/>
              <a:t>Click to edit Master title style</a:t>
            </a:r>
            <a:endParaRPr/>
          </a:p>
        </p:txBody>
      </p:sp>
    </p:spTree>
    <p:extLst>
      <p:ext uri="{BB962C8B-B14F-4D97-AF65-F5344CB8AC3E}">
        <p14:creationId xmlns:p14="http://schemas.microsoft.com/office/powerpoint/2010/main" val="3624796466"/>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9" name="Google Shape;19;p4"/>
          <p:cNvSpPr txBox="1">
            <a:spLocks noGrp="1"/>
          </p:cNvSpPr>
          <p:nvPr>
            <p:ph type="title"/>
          </p:nvPr>
        </p:nvSpPr>
        <p:spPr>
          <a:xfrm>
            <a:off x="6988233" y="874148"/>
            <a:ext cx="3748000" cy="978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8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r>
              <a:rPr lang="en-US"/>
              <a:t>Click to edit Master title style</a:t>
            </a:r>
            <a:endParaRPr/>
          </a:p>
        </p:txBody>
      </p:sp>
      <p:sp>
        <p:nvSpPr>
          <p:cNvPr id="20" name="Google Shape;20;p4"/>
          <p:cNvSpPr txBox="1">
            <a:spLocks noGrp="1"/>
          </p:cNvSpPr>
          <p:nvPr>
            <p:ph type="body" idx="1"/>
          </p:nvPr>
        </p:nvSpPr>
        <p:spPr>
          <a:xfrm>
            <a:off x="6988233" y="3385833"/>
            <a:ext cx="4301600" cy="25896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pPr lvl="0"/>
            <a:r>
              <a:rPr lang="en-US"/>
              <a:t>Click to edit Master text styles</a:t>
            </a:r>
          </a:p>
        </p:txBody>
      </p:sp>
    </p:spTree>
    <p:extLst>
      <p:ext uri="{BB962C8B-B14F-4D97-AF65-F5344CB8AC3E}">
        <p14:creationId xmlns:p14="http://schemas.microsoft.com/office/powerpoint/2010/main" val="118960391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3BAEA65-BCBE-6C4C-BAD4-46265D8C0E62}"/>
              </a:ext>
            </a:extLst>
          </p:cNvPr>
          <p:cNvSpPr/>
          <p:nvPr/>
        </p:nvSpPr>
        <p:spPr>
          <a:xfrm>
            <a:off x="-1" y="0"/>
            <a:ext cx="12192000" cy="45497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10;&#10;Description automatically generated">
            <a:extLst>
              <a:ext uri="{FF2B5EF4-FFF2-40B4-BE49-F238E27FC236}">
                <a16:creationId xmlns:a16="http://schemas.microsoft.com/office/drawing/2014/main" id="{312AC932-6F2F-D443-A196-EF8595575A6F}"/>
              </a:ext>
            </a:extLst>
          </p:cNvPr>
          <p:cNvPicPr>
            <a:picLocks noChangeAspect="1"/>
          </p:cNvPicPr>
          <p:nvPr/>
        </p:nvPicPr>
        <p:blipFill>
          <a:blip r:embed="rId2"/>
          <a:stretch>
            <a:fillRect/>
          </a:stretch>
        </p:blipFill>
        <p:spPr>
          <a:xfrm>
            <a:off x="9731926" y="4891586"/>
            <a:ext cx="709932" cy="692184"/>
          </a:xfrm>
          <a:prstGeom prst="rect">
            <a:avLst/>
          </a:prstGeom>
        </p:spPr>
      </p:pic>
      <p:pic>
        <p:nvPicPr>
          <p:cNvPr id="5" name="Picture 4" descr="A picture containing text, clipart, vector graphics&#10;&#10;Description automatically generated">
            <a:extLst>
              <a:ext uri="{FF2B5EF4-FFF2-40B4-BE49-F238E27FC236}">
                <a16:creationId xmlns:a16="http://schemas.microsoft.com/office/drawing/2014/main" id="{8C42F36A-AE05-824D-B5EE-D3F0747744F9}"/>
              </a:ext>
            </a:extLst>
          </p:cNvPr>
          <p:cNvPicPr>
            <a:picLocks noChangeAspect="1"/>
          </p:cNvPicPr>
          <p:nvPr/>
        </p:nvPicPr>
        <p:blipFill>
          <a:blip r:embed="rId3"/>
          <a:stretch>
            <a:fillRect/>
          </a:stretch>
        </p:blipFill>
        <p:spPr>
          <a:xfrm>
            <a:off x="8725783" y="4876849"/>
            <a:ext cx="715616" cy="698396"/>
          </a:xfrm>
          <a:prstGeom prst="rect">
            <a:avLst/>
          </a:prstGeom>
        </p:spPr>
      </p:pic>
      <p:sp>
        <p:nvSpPr>
          <p:cNvPr id="2" name="Title 1"/>
          <p:cNvSpPr>
            <a:spLocks noGrp="1"/>
          </p:cNvSpPr>
          <p:nvPr>
            <p:ph type="ctrTitle" hasCustomPrompt="1"/>
          </p:nvPr>
        </p:nvSpPr>
        <p:spPr>
          <a:xfrm>
            <a:off x="185167" y="4686229"/>
            <a:ext cx="8297414" cy="1258265"/>
          </a:xfrm>
        </p:spPr>
        <p:txBody>
          <a:bodyPr anchor="b">
            <a:normAutofit/>
          </a:bodyPr>
          <a:lstStyle>
            <a:lvl1pPr algn="r">
              <a:defRPr sz="4800"/>
            </a:lvl1pPr>
          </a:lstStyle>
          <a:p>
            <a:r>
              <a:rPr lang="en-US" dirty="0"/>
              <a:t>CLICK TO EDIT MASTER TITLE STYLE</a:t>
            </a:r>
          </a:p>
        </p:txBody>
      </p:sp>
      <p:sp>
        <p:nvSpPr>
          <p:cNvPr id="3" name="Subtitle 2"/>
          <p:cNvSpPr>
            <a:spLocks noGrp="1"/>
          </p:cNvSpPr>
          <p:nvPr>
            <p:ph type="subTitle" idx="1" hasCustomPrompt="1"/>
          </p:nvPr>
        </p:nvSpPr>
        <p:spPr>
          <a:xfrm>
            <a:off x="165860" y="6012757"/>
            <a:ext cx="8297411" cy="485020"/>
          </a:xfrm>
        </p:spPr>
        <p:txBody>
          <a:bodyPr>
            <a:normAutofit/>
          </a:bodyPr>
          <a:lstStyle>
            <a:lvl1pPr marL="0" indent="0" algn="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Objectives go here</a:t>
            </a:r>
          </a:p>
        </p:txBody>
      </p:sp>
      <p:pic>
        <p:nvPicPr>
          <p:cNvPr id="11" name="Picture 10" descr="Icon&#10;&#10;Description automatically generated">
            <a:extLst>
              <a:ext uri="{FF2B5EF4-FFF2-40B4-BE49-F238E27FC236}">
                <a16:creationId xmlns:a16="http://schemas.microsoft.com/office/drawing/2014/main" id="{C11D24F1-566C-FB46-BB82-C1824249835A}"/>
              </a:ext>
            </a:extLst>
          </p:cNvPr>
          <p:cNvPicPr>
            <a:picLocks noChangeAspect="1"/>
          </p:cNvPicPr>
          <p:nvPr/>
        </p:nvPicPr>
        <p:blipFill>
          <a:blip r:embed="rId4"/>
          <a:stretch>
            <a:fillRect/>
          </a:stretch>
        </p:blipFill>
        <p:spPr>
          <a:xfrm>
            <a:off x="127241" y="6038268"/>
            <a:ext cx="696980" cy="696980"/>
          </a:xfrm>
          <a:prstGeom prst="rect">
            <a:avLst/>
          </a:prstGeom>
        </p:spPr>
      </p:pic>
      <p:sp>
        <p:nvSpPr>
          <p:cNvPr id="12" name="TextBox 11">
            <a:extLst>
              <a:ext uri="{FF2B5EF4-FFF2-40B4-BE49-F238E27FC236}">
                <a16:creationId xmlns:a16="http://schemas.microsoft.com/office/drawing/2014/main" id="{0618C198-BD5D-A84E-8AFA-F0611A66DDC9}"/>
              </a:ext>
            </a:extLst>
          </p:cNvPr>
          <p:cNvSpPr txBox="1"/>
          <p:nvPr/>
        </p:nvSpPr>
        <p:spPr>
          <a:xfrm>
            <a:off x="8706364" y="5627349"/>
            <a:ext cx="3161786" cy="1015663"/>
          </a:xfrm>
          <a:prstGeom prst="rect">
            <a:avLst/>
          </a:prstGeom>
          <a:noFill/>
        </p:spPr>
        <p:txBody>
          <a:bodyPr wrap="square" rtlCol="0">
            <a:spAutoFit/>
          </a:bodyPr>
          <a:lstStyle/>
          <a:p>
            <a:r>
              <a:rPr lang="en-US" sz="2000" b="1" i="0" dirty="0">
                <a:latin typeface="Futura Condensed Medium" panose="020B0602020204020303" pitchFamily="34" charset="-79"/>
                <a:cs typeface="Futura Condensed Medium" panose="020B0602020204020303" pitchFamily="34" charset="-79"/>
              </a:rPr>
              <a:t>ADOBE VIDEO DESIGN</a:t>
            </a:r>
          </a:p>
          <a:p>
            <a:r>
              <a:rPr lang="en-US" sz="2000" b="0" i="0" dirty="0">
                <a:latin typeface="Futura Condensed Medium" panose="020B0602020204020303" pitchFamily="34" charset="-79"/>
                <a:cs typeface="Futura Condensed Medium" panose="020B0602020204020303" pitchFamily="34" charset="-79"/>
              </a:rPr>
              <a:t>Abode Classes</a:t>
            </a:r>
          </a:p>
          <a:p>
            <a:r>
              <a:rPr lang="en-US" sz="2000" b="0" i="0" dirty="0">
                <a:latin typeface="Futura Condensed Medium" panose="020B0602020204020303" pitchFamily="34" charset="-79"/>
                <a:cs typeface="Futura Condensed Medium" panose="020B0602020204020303" pitchFamily="34" charset="-79"/>
              </a:rPr>
              <a:t>Wake County Public Schools</a:t>
            </a:r>
          </a:p>
        </p:txBody>
      </p:sp>
      <p:cxnSp>
        <p:nvCxnSpPr>
          <p:cNvPr id="13" name="Straight Connector 12">
            <a:extLst>
              <a:ext uri="{FF2B5EF4-FFF2-40B4-BE49-F238E27FC236}">
                <a16:creationId xmlns:a16="http://schemas.microsoft.com/office/drawing/2014/main" id="{7E9501D6-A844-0C45-A481-0E7BC66AB9A7}"/>
              </a:ext>
            </a:extLst>
          </p:cNvPr>
          <p:cNvCxnSpPr/>
          <p:nvPr/>
        </p:nvCxnSpPr>
        <p:spPr>
          <a:xfrm>
            <a:off x="8501890" y="4686230"/>
            <a:ext cx="0" cy="1896492"/>
          </a:xfrm>
          <a:prstGeom prst="line">
            <a:avLst/>
          </a:prstGeom>
          <a:ln w="28575">
            <a:solidFill>
              <a:srgbClr val="7E0000"/>
            </a:solidFill>
          </a:ln>
        </p:spPr>
        <p:style>
          <a:lnRef idx="3">
            <a:schemeClr val="accent4"/>
          </a:lnRef>
          <a:fillRef idx="0">
            <a:schemeClr val="accent4"/>
          </a:fillRef>
          <a:effectRef idx="2">
            <a:schemeClr val="accent4"/>
          </a:effectRef>
          <a:fontRef idx="minor">
            <a:schemeClr val="tx1"/>
          </a:fontRef>
        </p:style>
      </p:cxnSp>
      <p:pic>
        <p:nvPicPr>
          <p:cNvPr id="17" name="Picture 16" descr="Background pattern&#10;&#10;Description automatically generated">
            <a:extLst>
              <a:ext uri="{FF2B5EF4-FFF2-40B4-BE49-F238E27FC236}">
                <a16:creationId xmlns:a16="http://schemas.microsoft.com/office/drawing/2014/main" id="{D575F91A-97EE-9648-A307-A44ED22DF37F}"/>
              </a:ext>
            </a:extLst>
          </p:cNvPr>
          <p:cNvPicPr>
            <a:picLocks noChangeAspect="1"/>
          </p:cNvPicPr>
          <p:nvPr/>
        </p:nvPicPr>
        <p:blipFill>
          <a:blip r:embed="rId5"/>
          <a:stretch>
            <a:fillRect/>
          </a:stretch>
        </p:blipFill>
        <p:spPr>
          <a:xfrm>
            <a:off x="-323849" y="-1251554"/>
            <a:ext cx="12719544" cy="7606287"/>
          </a:xfrm>
          <a:prstGeom prst="rect">
            <a:avLst/>
          </a:prstGeom>
        </p:spPr>
      </p:pic>
    </p:spTree>
    <p:extLst>
      <p:ext uri="{BB962C8B-B14F-4D97-AF65-F5344CB8AC3E}">
        <p14:creationId xmlns:p14="http://schemas.microsoft.com/office/powerpoint/2010/main" val="2313019140"/>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Text, and Content" type="txAndObj">
  <p:cSld name="Title, Text, and Content">
    <p:spTree>
      <p:nvGrpSpPr>
        <p:cNvPr id="1" name="Shape 137"/>
        <p:cNvGrpSpPr/>
        <p:nvPr/>
      </p:nvGrpSpPr>
      <p:grpSpPr>
        <a:xfrm>
          <a:off x="0" y="0"/>
          <a:ext cx="0" cy="0"/>
          <a:chOff x="0" y="0"/>
          <a:chExt cx="0" cy="0"/>
        </a:xfrm>
      </p:grpSpPr>
      <p:sp>
        <p:nvSpPr>
          <p:cNvPr id="138" name="Google Shape;138;p1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 name="Google Shape;139;p18"/>
          <p:cNvSpPr txBox="1">
            <a:spLocks noGrp="1"/>
          </p:cNvSpPr>
          <p:nvPr>
            <p:ph type="body" idx="1"/>
          </p:nvPr>
        </p:nvSpPr>
        <p:spPr>
          <a:xfrm>
            <a:off x="609600" y="1600201"/>
            <a:ext cx="5384800" cy="4530725"/>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9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a:p>
        </p:txBody>
      </p:sp>
      <p:sp>
        <p:nvSpPr>
          <p:cNvPr id="140" name="Google Shape;140;p18"/>
          <p:cNvSpPr txBox="1">
            <a:spLocks noGrp="1"/>
          </p:cNvSpPr>
          <p:nvPr>
            <p:ph type="body" idx="2"/>
          </p:nvPr>
        </p:nvSpPr>
        <p:spPr>
          <a:xfrm>
            <a:off x="6197600" y="1600201"/>
            <a:ext cx="5384800" cy="4530725"/>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9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a:p>
        </p:txBody>
      </p:sp>
      <p:sp>
        <p:nvSpPr>
          <p:cNvPr id="141" name="Google Shape;141;p18"/>
          <p:cNvSpPr txBox="1">
            <a:spLocks noGrp="1"/>
          </p:cNvSpPr>
          <p:nvPr>
            <p:ph type="dt" idx="10"/>
          </p:nvPr>
        </p:nvSpPr>
        <p:spPr>
          <a:xfrm>
            <a:off x="274320" y="6307672"/>
            <a:ext cx="2743200" cy="27432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18"/>
          <p:cNvSpPr txBox="1">
            <a:spLocks noGrp="1"/>
          </p:cNvSpPr>
          <p:nvPr>
            <p:ph type="ftr" idx="11"/>
          </p:nvPr>
        </p:nvSpPr>
        <p:spPr>
          <a:xfrm>
            <a:off x="3489960" y="6307672"/>
            <a:ext cx="5212080" cy="27432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18"/>
          <p:cNvSpPr txBox="1">
            <a:spLocks noGrp="1"/>
          </p:cNvSpPr>
          <p:nvPr>
            <p:ph type="sldNum" idx="12"/>
          </p:nvPr>
        </p:nvSpPr>
        <p:spPr>
          <a:xfrm>
            <a:off x="10469880" y="6307672"/>
            <a:ext cx="1463040" cy="27432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000" b="0" i="0" u="none" strike="noStrike" cap="none">
                <a:solidFill>
                  <a:srgbClr val="3F3F3F"/>
                </a:solidFill>
                <a:latin typeface="Century Gothic"/>
                <a:ea typeface="Century Gothic"/>
                <a:cs typeface="Century Gothic"/>
                <a:sym typeface="Century Gothic"/>
              </a:defRPr>
            </a:lvl1pPr>
            <a:lvl2pPr marL="0" marR="0" lvl="1" indent="0" algn="r">
              <a:spcBef>
                <a:spcPts val="0"/>
              </a:spcBef>
              <a:buNone/>
              <a:defRPr sz="1000" b="0" i="0" u="none" strike="noStrike" cap="none">
                <a:solidFill>
                  <a:srgbClr val="3F3F3F"/>
                </a:solidFill>
                <a:latin typeface="Century Gothic"/>
                <a:ea typeface="Century Gothic"/>
                <a:cs typeface="Century Gothic"/>
                <a:sym typeface="Century Gothic"/>
              </a:defRPr>
            </a:lvl2pPr>
            <a:lvl3pPr marL="0" marR="0" lvl="2" indent="0" algn="r">
              <a:spcBef>
                <a:spcPts val="0"/>
              </a:spcBef>
              <a:buNone/>
              <a:defRPr sz="1000" b="0" i="0" u="none" strike="noStrike" cap="none">
                <a:solidFill>
                  <a:srgbClr val="3F3F3F"/>
                </a:solidFill>
                <a:latin typeface="Century Gothic"/>
                <a:ea typeface="Century Gothic"/>
                <a:cs typeface="Century Gothic"/>
                <a:sym typeface="Century Gothic"/>
              </a:defRPr>
            </a:lvl3pPr>
            <a:lvl4pPr marL="0" marR="0" lvl="3" indent="0" algn="r">
              <a:spcBef>
                <a:spcPts val="0"/>
              </a:spcBef>
              <a:buNone/>
              <a:defRPr sz="1000" b="0" i="0" u="none" strike="noStrike" cap="none">
                <a:solidFill>
                  <a:srgbClr val="3F3F3F"/>
                </a:solidFill>
                <a:latin typeface="Century Gothic"/>
                <a:ea typeface="Century Gothic"/>
                <a:cs typeface="Century Gothic"/>
                <a:sym typeface="Century Gothic"/>
              </a:defRPr>
            </a:lvl4pPr>
            <a:lvl5pPr marL="0" marR="0" lvl="4" indent="0" algn="r">
              <a:spcBef>
                <a:spcPts val="0"/>
              </a:spcBef>
              <a:buNone/>
              <a:defRPr sz="1000" b="0" i="0" u="none" strike="noStrike" cap="none">
                <a:solidFill>
                  <a:srgbClr val="3F3F3F"/>
                </a:solidFill>
                <a:latin typeface="Century Gothic"/>
                <a:ea typeface="Century Gothic"/>
                <a:cs typeface="Century Gothic"/>
                <a:sym typeface="Century Gothic"/>
              </a:defRPr>
            </a:lvl5pPr>
            <a:lvl6pPr marL="0" marR="0" lvl="5" indent="0" algn="r">
              <a:spcBef>
                <a:spcPts val="0"/>
              </a:spcBef>
              <a:buNone/>
              <a:defRPr sz="1000" b="0" i="0" u="none" strike="noStrike" cap="none">
                <a:solidFill>
                  <a:srgbClr val="3F3F3F"/>
                </a:solidFill>
                <a:latin typeface="Century Gothic"/>
                <a:ea typeface="Century Gothic"/>
                <a:cs typeface="Century Gothic"/>
                <a:sym typeface="Century Gothic"/>
              </a:defRPr>
            </a:lvl6pPr>
            <a:lvl7pPr marL="0" marR="0" lvl="6" indent="0" algn="r">
              <a:spcBef>
                <a:spcPts val="0"/>
              </a:spcBef>
              <a:buNone/>
              <a:defRPr sz="1000" b="0" i="0" u="none" strike="noStrike" cap="none">
                <a:solidFill>
                  <a:srgbClr val="3F3F3F"/>
                </a:solidFill>
                <a:latin typeface="Century Gothic"/>
                <a:ea typeface="Century Gothic"/>
                <a:cs typeface="Century Gothic"/>
                <a:sym typeface="Century Gothic"/>
              </a:defRPr>
            </a:lvl7pPr>
            <a:lvl8pPr marL="0" marR="0" lvl="7" indent="0" algn="r">
              <a:spcBef>
                <a:spcPts val="0"/>
              </a:spcBef>
              <a:buNone/>
              <a:defRPr sz="1000" b="0" i="0" u="none" strike="noStrike" cap="none">
                <a:solidFill>
                  <a:srgbClr val="3F3F3F"/>
                </a:solidFill>
                <a:latin typeface="Century Gothic"/>
                <a:ea typeface="Century Gothic"/>
                <a:cs typeface="Century Gothic"/>
                <a:sym typeface="Century Gothic"/>
              </a:defRPr>
            </a:lvl8pPr>
            <a:lvl9pPr marL="0" marR="0" lvl="8" indent="0" algn="r">
              <a:spcBef>
                <a:spcPts val="0"/>
              </a:spcBef>
              <a:buNone/>
              <a:defRPr sz="1000" b="0" i="0" u="none" strike="noStrike" cap="none">
                <a:solidFill>
                  <a:srgbClr val="3F3F3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7783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Text, and 2 Content" type="txAndTwoObj">
  <p:cSld name="Title, Text, and 2 Content">
    <p:spTree>
      <p:nvGrpSpPr>
        <p:cNvPr id="1" name="Shape 144"/>
        <p:cNvGrpSpPr/>
        <p:nvPr/>
      </p:nvGrpSpPr>
      <p:grpSpPr>
        <a:xfrm>
          <a:off x="0" y="0"/>
          <a:ext cx="0" cy="0"/>
          <a:chOff x="0" y="0"/>
          <a:chExt cx="0" cy="0"/>
        </a:xfrm>
      </p:grpSpPr>
      <p:sp>
        <p:nvSpPr>
          <p:cNvPr id="145" name="Google Shape;145;p1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19"/>
          <p:cNvSpPr txBox="1">
            <a:spLocks noGrp="1"/>
          </p:cNvSpPr>
          <p:nvPr>
            <p:ph type="body" idx="1"/>
          </p:nvPr>
        </p:nvSpPr>
        <p:spPr>
          <a:xfrm>
            <a:off x="609600" y="1600201"/>
            <a:ext cx="5384800" cy="4530725"/>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9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a:p>
        </p:txBody>
      </p:sp>
      <p:sp>
        <p:nvSpPr>
          <p:cNvPr id="147" name="Google Shape;147;p19"/>
          <p:cNvSpPr txBox="1">
            <a:spLocks noGrp="1"/>
          </p:cNvSpPr>
          <p:nvPr>
            <p:ph type="body" idx="2"/>
          </p:nvPr>
        </p:nvSpPr>
        <p:spPr>
          <a:xfrm>
            <a:off x="6197600" y="1600201"/>
            <a:ext cx="5384800" cy="2189163"/>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9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a:p>
        </p:txBody>
      </p:sp>
      <p:sp>
        <p:nvSpPr>
          <p:cNvPr id="148" name="Google Shape;148;p19"/>
          <p:cNvSpPr txBox="1">
            <a:spLocks noGrp="1"/>
          </p:cNvSpPr>
          <p:nvPr>
            <p:ph type="body" idx="3"/>
          </p:nvPr>
        </p:nvSpPr>
        <p:spPr>
          <a:xfrm>
            <a:off x="6197600" y="3941763"/>
            <a:ext cx="5384800" cy="2189162"/>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9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a:p>
        </p:txBody>
      </p:sp>
      <p:sp>
        <p:nvSpPr>
          <p:cNvPr id="149" name="Google Shape;149;p19"/>
          <p:cNvSpPr txBox="1">
            <a:spLocks noGrp="1"/>
          </p:cNvSpPr>
          <p:nvPr>
            <p:ph type="sldNum" idx="12"/>
          </p:nvPr>
        </p:nvSpPr>
        <p:spPr>
          <a:xfrm>
            <a:off x="10469880" y="6307672"/>
            <a:ext cx="1463040" cy="27432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000" b="0" i="0" u="none" strike="noStrike" cap="none">
                <a:solidFill>
                  <a:srgbClr val="3F3F3F"/>
                </a:solidFill>
                <a:latin typeface="Century Gothic"/>
                <a:ea typeface="Century Gothic"/>
                <a:cs typeface="Century Gothic"/>
                <a:sym typeface="Century Gothic"/>
              </a:defRPr>
            </a:lvl1pPr>
            <a:lvl2pPr marL="0" marR="0" lvl="1" indent="0" algn="r">
              <a:spcBef>
                <a:spcPts val="0"/>
              </a:spcBef>
              <a:buNone/>
              <a:defRPr sz="1000" b="0" i="0" u="none" strike="noStrike" cap="none">
                <a:solidFill>
                  <a:srgbClr val="3F3F3F"/>
                </a:solidFill>
                <a:latin typeface="Century Gothic"/>
                <a:ea typeface="Century Gothic"/>
                <a:cs typeface="Century Gothic"/>
                <a:sym typeface="Century Gothic"/>
              </a:defRPr>
            </a:lvl2pPr>
            <a:lvl3pPr marL="0" marR="0" lvl="2" indent="0" algn="r">
              <a:spcBef>
                <a:spcPts val="0"/>
              </a:spcBef>
              <a:buNone/>
              <a:defRPr sz="1000" b="0" i="0" u="none" strike="noStrike" cap="none">
                <a:solidFill>
                  <a:srgbClr val="3F3F3F"/>
                </a:solidFill>
                <a:latin typeface="Century Gothic"/>
                <a:ea typeface="Century Gothic"/>
                <a:cs typeface="Century Gothic"/>
                <a:sym typeface="Century Gothic"/>
              </a:defRPr>
            </a:lvl3pPr>
            <a:lvl4pPr marL="0" marR="0" lvl="3" indent="0" algn="r">
              <a:spcBef>
                <a:spcPts val="0"/>
              </a:spcBef>
              <a:buNone/>
              <a:defRPr sz="1000" b="0" i="0" u="none" strike="noStrike" cap="none">
                <a:solidFill>
                  <a:srgbClr val="3F3F3F"/>
                </a:solidFill>
                <a:latin typeface="Century Gothic"/>
                <a:ea typeface="Century Gothic"/>
                <a:cs typeface="Century Gothic"/>
                <a:sym typeface="Century Gothic"/>
              </a:defRPr>
            </a:lvl4pPr>
            <a:lvl5pPr marL="0" marR="0" lvl="4" indent="0" algn="r">
              <a:spcBef>
                <a:spcPts val="0"/>
              </a:spcBef>
              <a:buNone/>
              <a:defRPr sz="1000" b="0" i="0" u="none" strike="noStrike" cap="none">
                <a:solidFill>
                  <a:srgbClr val="3F3F3F"/>
                </a:solidFill>
                <a:latin typeface="Century Gothic"/>
                <a:ea typeface="Century Gothic"/>
                <a:cs typeface="Century Gothic"/>
                <a:sym typeface="Century Gothic"/>
              </a:defRPr>
            </a:lvl5pPr>
            <a:lvl6pPr marL="0" marR="0" lvl="5" indent="0" algn="r">
              <a:spcBef>
                <a:spcPts val="0"/>
              </a:spcBef>
              <a:buNone/>
              <a:defRPr sz="1000" b="0" i="0" u="none" strike="noStrike" cap="none">
                <a:solidFill>
                  <a:srgbClr val="3F3F3F"/>
                </a:solidFill>
                <a:latin typeface="Century Gothic"/>
                <a:ea typeface="Century Gothic"/>
                <a:cs typeface="Century Gothic"/>
                <a:sym typeface="Century Gothic"/>
              </a:defRPr>
            </a:lvl6pPr>
            <a:lvl7pPr marL="0" marR="0" lvl="6" indent="0" algn="r">
              <a:spcBef>
                <a:spcPts val="0"/>
              </a:spcBef>
              <a:buNone/>
              <a:defRPr sz="1000" b="0" i="0" u="none" strike="noStrike" cap="none">
                <a:solidFill>
                  <a:srgbClr val="3F3F3F"/>
                </a:solidFill>
                <a:latin typeface="Century Gothic"/>
                <a:ea typeface="Century Gothic"/>
                <a:cs typeface="Century Gothic"/>
                <a:sym typeface="Century Gothic"/>
              </a:defRPr>
            </a:lvl7pPr>
            <a:lvl8pPr marL="0" marR="0" lvl="7" indent="0" algn="r">
              <a:spcBef>
                <a:spcPts val="0"/>
              </a:spcBef>
              <a:buNone/>
              <a:defRPr sz="1000" b="0" i="0" u="none" strike="noStrike" cap="none">
                <a:solidFill>
                  <a:srgbClr val="3F3F3F"/>
                </a:solidFill>
                <a:latin typeface="Century Gothic"/>
                <a:ea typeface="Century Gothic"/>
                <a:cs typeface="Century Gothic"/>
                <a:sym typeface="Century Gothic"/>
              </a:defRPr>
            </a:lvl8pPr>
            <a:lvl9pPr marL="0" marR="0" lvl="8" indent="0" algn="r">
              <a:spcBef>
                <a:spcPts val="0"/>
              </a:spcBef>
              <a:buNone/>
              <a:defRPr sz="1000" b="0" i="0" u="none" strike="noStrike" cap="none">
                <a:solidFill>
                  <a:srgbClr val="3F3F3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52519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C898BC6C-FB4B-E64C-A072-F8E6FA087966}"/>
              </a:ext>
            </a:extLst>
          </p:cNvPr>
          <p:cNvPicPr>
            <a:picLocks noChangeAspect="1"/>
          </p:cNvPicPr>
          <p:nvPr/>
        </p:nvPicPr>
        <p:blipFill>
          <a:blip r:embed="rId2"/>
          <a:stretch>
            <a:fillRect/>
          </a:stretch>
        </p:blipFill>
        <p:spPr>
          <a:xfrm>
            <a:off x="8725783" y="4876849"/>
            <a:ext cx="716304" cy="698396"/>
          </a:xfrm>
          <a:prstGeom prst="rect">
            <a:avLst/>
          </a:prstGeom>
        </p:spPr>
      </p:pic>
      <p:sp>
        <p:nvSpPr>
          <p:cNvPr id="7" name="Rectangle 6">
            <a:extLst>
              <a:ext uri="{FF2B5EF4-FFF2-40B4-BE49-F238E27FC236}">
                <a16:creationId xmlns:a16="http://schemas.microsoft.com/office/drawing/2014/main" id="{53BAEA65-BCBE-6C4C-BAD4-46265D8C0E62}"/>
              </a:ext>
            </a:extLst>
          </p:cNvPr>
          <p:cNvSpPr/>
          <p:nvPr/>
        </p:nvSpPr>
        <p:spPr>
          <a:xfrm>
            <a:off x="-1" y="0"/>
            <a:ext cx="12192000" cy="45497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85167" y="4686229"/>
            <a:ext cx="8297414" cy="1258265"/>
          </a:xfrm>
        </p:spPr>
        <p:txBody>
          <a:bodyPr anchor="b">
            <a:normAutofit/>
          </a:bodyPr>
          <a:lstStyle>
            <a:lvl1pPr algn="r">
              <a:defRPr sz="4800"/>
            </a:lvl1pPr>
          </a:lstStyle>
          <a:p>
            <a:r>
              <a:rPr lang="en-US" dirty="0"/>
              <a:t>CLICK TO EDIT MASTER TITLE STYLE</a:t>
            </a:r>
          </a:p>
        </p:txBody>
      </p:sp>
      <p:sp>
        <p:nvSpPr>
          <p:cNvPr id="3" name="Subtitle 2"/>
          <p:cNvSpPr>
            <a:spLocks noGrp="1"/>
          </p:cNvSpPr>
          <p:nvPr>
            <p:ph type="subTitle" idx="1" hasCustomPrompt="1"/>
          </p:nvPr>
        </p:nvSpPr>
        <p:spPr>
          <a:xfrm>
            <a:off x="165860" y="6012757"/>
            <a:ext cx="8297411" cy="485020"/>
          </a:xfrm>
        </p:spPr>
        <p:txBody>
          <a:bodyPr>
            <a:normAutofit/>
          </a:bodyPr>
          <a:lstStyle>
            <a:lvl1pPr marL="0" indent="0" algn="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Objectives go here</a:t>
            </a:r>
          </a:p>
        </p:txBody>
      </p:sp>
      <p:pic>
        <p:nvPicPr>
          <p:cNvPr id="11" name="Picture 10" descr="Icon&#10;&#10;Description automatically generated">
            <a:extLst>
              <a:ext uri="{FF2B5EF4-FFF2-40B4-BE49-F238E27FC236}">
                <a16:creationId xmlns:a16="http://schemas.microsoft.com/office/drawing/2014/main" id="{C11D24F1-566C-FB46-BB82-C1824249835A}"/>
              </a:ext>
            </a:extLst>
          </p:cNvPr>
          <p:cNvPicPr>
            <a:picLocks noChangeAspect="1"/>
          </p:cNvPicPr>
          <p:nvPr/>
        </p:nvPicPr>
        <p:blipFill>
          <a:blip r:embed="rId3"/>
          <a:stretch>
            <a:fillRect/>
          </a:stretch>
        </p:blipFill>
        <p:spPr>
          <a:xfrm>
            <a:off x="127241" y="6038268"/>
            <a:ext cx="696980" cy="696980"/>
          </a:xfrm>
          <a:prstGeom prst="rect">
            <a:avLst/>
          </a:prstGeom>
        </p:spPr>
      </p:pic>
      <p:sp>
        <p:nvSpPr>
          <p:cNvPr id="12" name="TextBox 11">
            <a:extLst>
              <a:ext uri="{FF2B5EF4-FFF2-40B4-BE49-F238E27FC236}">
                <a16:creationId xmlns:a16="http://schemas.microsoft.com/office/drawing/2014/main" id="{0618C198-BD5D-A84E-8AFA-F0611A66DDC9}"/>
              </a:ext>
            </a:extLst>
          </p:cNvPr>
          <p:cNvSpPr txBox="1"/>
          <p:nvPr/>
        </p:nvSpPr>
        <p:spPr>
          <a:xfrm>
            <a:off x="8706364" y="5627349"/>
            <a:ext cx="3161786" cy="1015663"/>
          </a:xfrm>
          <a:prstGeom prst="rect">
            <a:avLst/>
          </a:prstGeom>
          <a:noFill/>
        </p:spPr>
        <p:txBody>
          <a:bodyPr wrap="square" rtlCol="0">
            <a:spAutoFit/>
          </a:bodyPr>
          <a:lstStyle/>
          <a:p>
            <a:r>
              <a:rPr lang="en-US" sz="2000" b="1" i="0" dirty="0">
                <a:latin typeface="Futura Condensed Medium" panose="020B0602020204020303" pitchFamily="34" charset="-79"/>
                <a:cs typeface="Futura Condensed Medium" panose="020B0602020204020303" pitchFamily="34" charset="-79"/>
              </a:rPr>
              <a:t>ADOBE DIGITAL DESIGN</a:t>
            </a:r>
          </a:p>
          <a:p>
            <a:r>
              <a:rPr lang="en-US" sz="2000" b="0" i="0" dirty="0">
                <a:latin typeface="Futura Condensed Medium" panose="020B0602020204020303" pitchFamily="34" charset="-79"/>
                <a:cs typeface="Futura Condensed Medium" panose="020B0602020204020303" pitchFamily="34" charset="-79"/>
              </a:rPr>
              <a:t>Abode Classes</a:t>
            </a:r>
          </a:p>
          <a:p>
            <a:r>
              <a:rPr lang="en-US" sz="2000" b="0" i="0" dirty="0">
                <a:latin typeface="Futura Condensed Medium" panose="020B0602020204020303" pitchFamily="34" charset="-79"/>
                <a:cs typeface="Futura Condensed Medium" panose="020B0602020204020303" pitchFamily="34" charset="-79"/>
              </a:rPr>
              <a:t>Wake County Public Schools</a:t>
            </a:r>
          </a:p>
        </p:txBody>
      </p:sp>
      <p:cxnSp>
        <p:nvCxnSpPr>
          <p:cNvPr id="13" name="Straight Connector 12">
            <a:extLst>
              <a:ext uri="{FF2B5EF4-FFF2-40B4-BE49-F238E27FC236}">
                <a16:creationId xmlns:a16="http://schemas.microsoft.com/office/drawing/2014/main" id="{7E9501D6-A844-0C45-A481-0E7BC66AB9A7}"/>
              </a:ext>
            </a:extLst>
          </p:cNvPr>
          <p:cNvCxnSpPr/>
          <p:nvPr/>
        </p:nvCxnSpPr>
        <p:spPr>
          <a:xfrm>
            <a:off x="8501890" y="4686230"/>
            <a:ext cx="0" cy="1896492"/>
          </a:xfrm>
          <a:prstGeom prst="line">
            <a:avLst/>
          </a:prstGeom>
          <a:ln w="28575">
            <a:solidFill>
              <a:srgbClr val="7E0000"/>
            </a:solidFill>
          </a:ln>
        </p:spPr>
        <p:style>
          <a:lnRef idx="3">
            <a:schemeClr val="accent4"/>
          </a:lnRef>
          <a:fillRef idx="0">
            <a:schemeClr val="accent4"/>
          </a:fillRef>
          <a:effectRef idx="2">
            <a:schemeClr val="accent4"/>
          </a:effectRef>
          <a:fontRef idx="minor">
            <a:schemeClr val="tx1"/>
          </a:fontRef>
        </p:style>
      </p:cxnSp>
      <p:pic>
        <p:nvPicPr>
          <p:cNvPr id="14" name="Picture 13" descr="Background pattern&#10;&#10;Description automatically generated">
            <a:extLst>
              <a:ext uri="{FF2B5EF4-FFF2-40B4-BE49-F238E27FC236}">
                <a16:creationId xmlns:a16="http://schemas.microsoft.com/office/drawing/2014/main" id="{836CCDA8-A5E5-074F-A2E6-65E4E21C8310}"/>
              </a:ext>
            </a:extLst>
          </p:cNvPr>
          <p:cNvPicPr>
            <a:picLocks noChangeAspect="1"/>
          </p:cNvPicPr>
          <p:nvPr/>
        </p:nvPicPr>
        <p:blipFill>
          <a:blip r:embed="rId4"/>
          <a:stretch>
            <a:fillRect/>
          </a:stretch>
        </p:blipFill>
        <p:spPr>
          <a:xfrm>
            <a:off x="-323849" y="-1251554"/>
            <a:ext cx="12719544" cy="7606287"/>
          </a:xfrm>
          <a:prstGeom prst="rect">
            <a:avLst/>
          </a:prstGeom>
        </p:spPr>
      </p:pic>
    </p:spTree>
    <p:extLst>
      <p:ext uri="{BB962C8B-B14F-4D97-AF65-F5344CB8AC3E}">
        <p14:creationId xmlns:p14="http://schemas.microsoft.com/office/powerpoint/2010/main" val="2363180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5B2936E-BF36-C848-996E-70ABFF5352D0}"/>
              </a:ext>
            </a:extLst>
          </p:cNvPr>
          <p:cNvSpPr/>
          <p:nvPr/>
        </p:nvSpPr>
        <p:spPr>
          <a:xfrm>
            <a:off x="0" y="483326"/>
            <a:ext cx="12239897" cy="10580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3200">
                <a:latin typeface="Calibri" panose="020F0502020204030204" pitchFamily="34" charset="0"/>
                <a:cs typeface="Calibri" panose="020F0502020204030204" pitchFamily="34" charset="0"/>
              </a:defRPr>
            </a:lvl1pPr>
            <a:lvl2pPr>
              <a:defRPr sz="2800">
                <a:latin typeface="Calibri" panose="020F0502020204030204" pitchFamily="34" charset="0"/>
                <a:cs typeface="Calibri" panose="020F0502020204030204" pitchFamily="34" charset="0"/>
              </a:defRPr>
            </a:lvl2pPr>
            <a:lvl3pPr>
              <a:defRPr sz="2400">
                <a:latin typeface="Calibri" panose="020F0502020204030204" pitchFamily="34" charset="0"/>
                <a:cs typeface="Calibri" panose="020F0502020204030204" pitchFamily="34" charset="0"/>
              </a:defRPr>
            </a:lvl3pPr>
            <a:lvl4pPr>
              <a:defRPr sz="2000">
                <a:latin typeface="Calibri" panose="020F0502020204030204" pitchFamily="34" charset="0"/>
                <a:cs typeface="Calibri" panose="020F0502020204030204" pitchFamily="34" charset="0"/>
              </a:defRPr>
            </a:lvl4pPr>
            <a:lvl5pPr>
              <a:defRPr sz="200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7027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C8C615F-C010-EA42-9461-48DD4555D9C1}"/>
              </a:ext>
            </a:extLst>
          </p:cNvPr>
          <p:cNvSpPr/>
          <p:nvPr/>
        </p:nvSpPr>
        <p:spPr>
          <a:xfrm>
            <a:off x="204537" y="216568"/>
            <a:ext cx="11682663" cy="6412832"/>
          </a:xfrm>
          <a:prstGeom prst="rect">
            <a:avLst/>
          </a:prstGeom>
          <a:noFill/>
          <a:ln w="28575">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936D59B-1D04-0B46-89FC-82C0BDD65993}"/>
              </a:ext>
            </a:extLst>
          </p:cNvPr>
          <p:cNvSpPr/>
          <p:nvPr/>
        </p:nvSpPr>
        <p:spPr>
          <a:xfrm>
            <a:off x="-47897" y="2764294"/>
            <a:ext cx="12239897" cy="28527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1157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a:extLst>
              <a:ext uri="{FF2B5EF4-FFF2-40B4-BE49-F238E27FC236}">
                <a16:creationId xmlns:a16="http://schemas.microsoft.com/office/drawing/2014/main" id="{22BC58EF-7F29-914A-9982-3D36C1840E3A}"/>
              </a:ext>
            </a:extLst>
          </p:cNvPr>
          <p:cNvSpPr/>
          <p:nvPr/>
        </p:nvSpPr>
        <p:spPr>
          <a:xfrm>
            <a:off x="0" y="483326"/>
            <a:ext cx="12239897" cy="10580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8646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CF33BD-66C4-0649-B0A9-DB7203EFBF51}"/>
              </a:ext>
            </a:extLst>
          </p:cNvPr>
          <p:cNvSpPr/>
          <p:nvPr/>
        </p:nvSpPr>
        <p:spPr>
          <a:xfrm>
            <a:off x="0" y="483326"/>
            <a:ext cx="12239897" cy="10580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55821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Questio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C70456-D027-3A48-88F3-8EEF9E991F0C}"/>
              </a:ext>
            </a:extLst>
          </p:cNvPr>
          <p:cNvSpPr/>
          <p:nvPr/>
        </p:nvSpPr>
        <p:spPr>
          <a:xfrm>
            <a:off x="204537" y="216568"/>
            <a:ext cx="11682663" cy="6412832"/>
          </a:xfrm>
          <a:prstGeom prst="rect">
            <a:avLst/>
          </a:prstGeom>
          <a:noFill/>
          <a:ln w="28575">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8D54E39-64F4-F747-B5FB-641330DFD1A9}"/>
              </a:ext>
            </a:extLst>
          </p:cNvPr>
          <p:cNvSpPr/>
          <p:nvPr/>
        </p:nvSpPr>
        <p:spPr>
          <a:xfrm>
            <a:off x="2103120" y="0"/>
            <a:ext cx="717804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B05F0A2-1F08-F944-A189-97E4B7BD94D6}"/>
              </a:ext>
            </a:extLst>
          </p:cNvPr>
          <p:cNvSpPr txBox="1"/>
          <p:nvPr/>
        </p:nvSpPr>
        <p:spPr>
          <a:xfrm>
            <a:off x="2910840" y="901337"/>
            <a:ext cx="5699760" cy="1569660"/>
          </a:xfrm>
          <a:prstGeom prst="rect">
            <a:avLst/>
          </a:prstGeom>
          <a:noFill/>
        </p:spPr>
        <p:txBody>
          <a:bodyPr wrap="square" rtlCol="0">
            <a:spAutoFit/>
          </a:bodyPr>
          <a:lstStyle/>
          <a:p>
            <a:pPr algn="ctr"/>
            <a:r>
              <a:rPr lang="en" sz="4800" b="0" i="0" dirty="0">
                <a:solidFill>
                  <a:schemeClr val="tx1"/>
                </a:solidFill>
                <a:latin typeface="Futura Condensed Medium" panose="020B0602020204020303" pitchFamily="34" charset="-79"/>
                <a:cs typeface="Futura Condensed Medium" panose="020B0602020204020303" pitchFamily="34" charset="-79"/>
              </a:rPr>
              <a:t>QUESTIONS TO ASK BEFORE YOU BEGIN:</a:t>
            </a:r>
            <a:endParaRPr lang="en-US" sz="4800" b="0" i="0" dirty="0">
              <a:solidFill>
                <a:schemeClr val="tx1"/>
              </a:solidFill>
              <a:latin typeface="Futura Condensed Medium" panose="020B0602020204020303" pitchFamily="34" charset="-79"/>
              <a:cs typeface="Futura Condensed Medium" panose="020B0602020204020303" pitchFamily="34" charset="-79"/>
            </a:endParaRPr>
          </a:p>
        </p:txBody>
      </p:sp>
      <p:sp>
        <p:nvSpPr>
          <p:cNvPr id="10" name="Text Placeholder 9">
            <a:extLst>
              <a:ext uri="{FF2B5EF4-FFF2-40B4-BE49-F238E27FC236}">
                <a16:creationId xmlns:a16="http://schemas.microsoft.com/office/drawing/2014/main" id="{521DB233-5E0C-8045-AF8F-BD976C5DE4CB}"/>
              </a:ext>
            </a:extLst>
          </p:cNvPr>
          <p:cNvSpPr>
            <a:spLocks noGrp="1"/>
          </p:cNvSpPr>
          <p:nvPr>
            <p:ph type="body" sz="quarter" idx="13"/>
          </p:nvPr>
        </p:nvSpPr>
        <p:spPr>
          <a:xfrm>
            <a:off x="2555309" y="2678113"/>
            <a:ext cx="6300591" cy="3330575"/>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4608198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Qs to Consi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C70456-D027-3A48-88F3-8EEF9E991F0C}"/>
              </a:ext>
            </a:extLst>
          </p:cNvPr>
          <p:cNvSpPr/>
          <p:nvPr/>
        </p:nvSpPr>
        <p:spPr>
          <a:xfrm>
            <a:off x="204537" y="216568"/>
            <a:ext cx="11682663" cy="6412832"/>
          </a:xfrm>
          <a:prstGeom prst="rect">
            <a:avLst/>
          </a:prstGeom>
          <a:noFill/>
          <a:ln w="28575">
            <a:solidFill>
              <a:srgbClr val="7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8D54E39-64F4-F747-B5FB-641330DFD1A9}"/>
              </a:ext>
            </a:extLst>
          </p:cNvPr>
          <p:cNvSpPr/>
          <p:nvPr/>
        </p:nvSpPr>
        <p:spPr>
          <a:xfrm>
            <a:off x="2103120" y="0"/>
            <a:ext cx="717804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B05F0A2-1F08-F944-A189-97E4B7BD94D6}"/>
              </a:ext>
            </a:extLst>
          </p:cNvPr>
          <p:cNvSpPr txBox="1"/>
          <p:nvPr/>
        </p:nvSpPr>
        <p:spPr>
          <a:xfrm>
            <a:off x="3174998" y="901337"/>
            <a:ext cx="5435601" cy="1569660"/>
          </a:xfrm>
          <a:prstGeom prst="rect">
            <a:avLst/>
          </a:prstGeom>
          <a:noFill/>
        </p:spPr>
        <p:txBody>
          <a:bodyPr wrap="square" rtlCol="0">
            <a:spAutoFit/>
          </a:bodyPr>
          <a:lstStyle/>
          <a:p>
            <a:pPr algn="ctr"/>
            <a:r>
              <a:rPr lang="en" sz="4800" b="0" i="0" dirty="0">
                <a:solidFill>
                  <a:schemeClr val="tx1"/>
                </a:solidFill>
                <a:latin typeface="Futura Condensed Medium" panose="020B0602020204020303" pitchFamily="34" charset="-79"/>
                <a:cs typeface="Futura Condensed Medium" panose="020B0602020204020303" pitchFamily="34" charset="-79"/>
              </a:rPr>
              <a:t>QUESTIONS TO CONSOIDER:</a:t>
            </a:r>
            <a:endParaRPr lang="en-US" sz="4800" b="0" i="0" dirty="0">
              <a:solidFill>
                <a:schemeClr val="tx1"/>
              </a:solidFill>
              <a:latin typeface="Futura Condensed Medium" panose="020B0602020204020303" pitchFamily="34" charset="-79"/>
              <a:cs typeface="Futura Condensed Medium" panose="020B0602020204020303" pitchFamily="34" charset="-79"/>
            </a:endParaRPr>
          </a:p>
        </p:txBody>
      </p:sp>
      <p:sp>
        <p:nvSpPr>
          <p:cNvPr id="10" name="Text Placeholder 9">
            <a:extLst>
              <a:ext uri="{FF2B5EF4-FFF2-40B4-BE49-F238E27FC236}">
                <a16:creationId xmlns:a16="http://schemas.microsoft.com/office/drawing/2014/main" id="{521DB233-5E0C-8045-AF8F-BD976C5DE4CB}"/>
              </a:ext>
            </a:extLst>
          </p:cNvPr>
          <p:cNvSpPr>
            <a:spLocks noGrp="1"/>
          </p:cNvSpPr>
          <p:nvPr>
            <p:ph type="body" sz="quarter" idx="13"/>
          </p:nvPr>
        </p:nvSpPr>
        <p:spPr>
          <a:xfrm>
            <a:off x="2592888" y="2678113"/>
            <a:ext cx="6350696" cy="3330575"/>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883304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404750568"/>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 id="2147483784" r:id="rId20"/>
    <p:sldLayoutId id="2147483785" r:id="rId21"/>
  </p:sldLayoutIdLst>
  <p:hf sldNum="0" hdr="0" ftr="0" dt="0"/>
  <p:txStyles>
    <p:titleStyle>
      <a:lvl1pPr algn="l" defTabSz="914400" rtl="0" eaLnBrk="1" latinLnBrk="0" hangingPunct="1">
        <a:lnSpc>
          <a:spcPct val="90000"/>
        </a:lnSpc>
        <a:spcBef>
          <a:spcPct val="0"/>
        </a:spcBef>
        <a:buNone/>
        <a:defRPr sz="4400" b="0" i="0" kern="1200">
          <a:solidFill>
            <a:schemeClr val="tx1"/>
          </a:solidFill>
          <a:latin typeface="Futura Condensed Medium" panose="020B0602020204020303" pitchFamily="34" charset="-79"/>
          <a:ea typeface="+mj-ea"/>
          <a:cs typeface="Futura Condensed Medium" panose="020B06020202040203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b="1" i="0" kern="1200">
          <a:solidFill>
            <a:schemeClr val="tx1"/>
          </a:solidFill>
          <a:latin typeface="Calibri" panose="020F0502020204030204" pitchFamily="34" charset="0"/>
          <a:ea typeface="Verdana" panose="020B060403050404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b="0" i="0" kern="1200">
          <a:solidFill>
            <a:schemeClr val="tx1"/>
          </a:solidFill>
          <a:latin typeface="Calibri" panose="020F0502020204030204" pitchFamily="34" charset="0"/>
          <a:ea typeface="Verdana" panose="020B060403050404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Verdana" panose="020B060403050404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Verdana" panose="020B060403050404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Verdana" panose="020B060403050404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3.jpg"/><Relationship Id="rId4" Type="http://schemas.openxmlformats.org/officeDocument/2006/relationships/image" Target="../media/image32.jpg"/></Relationships>
</file>

<file path=ppt/slides/_rels/slide23.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2.gif"/></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47.jpg"/></Relationships>
</file>

<file path=ppt/slides/_rels/slide3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1.xml"/><Relationship Id="rId1" Type="http://schemas.openxmlformats.org/officeDocument/2006/relationships/slideLayout" Target="../slideLayouts/slideLayout21.xml"/><Relationship Id="rId4" Type="http://schemas.openxmlformats.org/officeDocument/2006/relationships/image" Target="../media/image51.jpg"/></Relationships>
</file>

<file path=ppt/slides/_rels/slide37.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32.xml"/><Relationship Id="rId1" Type="http://schemas.openxmlformats.org/officeDocument/2006/relationships/slideLayout" Target="../slideLayouts/slideLayout21.xml"/><Relationship Id="rId4" Type="http://schemas.openxmlformats.org/officeDocument/2006/relationships/image" Target="../media/image53.gif"/></Relationships>
</file>

<file path=ppt/slides/_rels/slide3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56.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drive.google.com/file/d/1OWWt5735TM4GpgU4irzHhmwZnaIJiBKs/view"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6.jp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0829C-DBB0-6531-79B8-7434ACF97497}"/>
              </a:ext>
            </a:extLst>
          </p:cNvPr>
          <p:cNvSpPr>
            <a:spLocks noGrp="1"/>
          </p:cNvSpPr>
          <p:nvPr>
            <p:ph type="ctrTitle"/>
          </p:nvPr>
        </p:nvSpPr>
        <p:spPr>
          <a:xfrm>
            <a:off x="185167" y="4686230"/>
            <a:ext cx="8297414" cy="886668"/>
          </a:xfrm>
        </p:spPr>
        <p:txBody>
          <a:bodyPr>
            <a:normAutofit/>
          </a:bodyPr>
          <a:lstStyle/>
          <a:p>
            <a:r>
              <a:rPr lang="en-US" dirty="0"/>
              <a:t>Pre-Production: Shots &amp; Angles</a:t>
            </a:r>
          </a:p>
        </p:txBody>
      </p:sp>
      <p:sp>
        <p:nvSpPr>
          <p:cNvPr id="3" name="Subtitle 2">
            <a:extLst>
              <a:ext uri="{FF2B5EF4-FFF2-40B4-BE49-F238E27FC236}">
                <a16:creationId xmlns:a16="http://schemas.microsoft.com/office/drawing/2014/main" id="{2029DD68-F9FD-7CAD-D00A-16E5F55C6CDB}"/>
              </a:ext>
            </a:extLst>
          </p:cNvPr>
          <p:cNvSpPr>
            <a:spLocks noGrp="1"/>
          </p:cNvSpPr>
          <p:nvPr>
            <p:ph type="subTitle" idx="1"/>
          </p:nvPr>
        </p:nvSpPr>
        <p:spPr>
          <a:xfrm>
            <a:off x="165860" y="5572898"/>
            <a:ext cx="8297411" cy="924879"/>
          </a:xfrm>
        </p:spPr>
        <p:txBody>
          <a:bodyPr>
            <a:normAutofit/>
          </a:bodyPr>
          <a:lstStyle/>
          <a:p>
            <a:r>
              <a:rPr lang="en-US" dirty="0"/>
              <a:t>Objective: 2.01</a:t>
            </a:r>
          </a:p>
          <a:p>
            <a:r>
              <a:rPr lang="en-US" b="0" dirty="0"/>
              <a:t>Understand key terminology related to digital video. </a:t>
            </a:r>
          </a:p>
        </p:txBody>
      </p:sp>
    </p:spTree>
    <p:extLst>
      <p:ext uri="{BB962C8B-B14F-4D97-AF65-F5344CB8AC3E}">
        <p14:creationId xmlns:p14="http://schemas.microsoft.com/office/powerpoint/2010/main" val="2952263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7" name="Google Shape;847;p105"/>
          <p:cNvSpPr txBox="1">
            <a:spLocks noGrp="1"/>
          </p:cNvSpPr>
          <p:nvPr>
            <p:ph type="title"/>
          </p:nvPr>
        </p:nvSpPr>
        <p:spPr>
          <a:xfrm>
            <a:off x="838200" y="365125"/>
            <a:ext cx="10515600" cy="1325563"/>
          </a:xfrm>
        </p:spPr>
        <p:txBody>
          <a:bodyPr anchor="ctr">
            <a:normAutofit/>
          </a:bodyPr>
          <a:lstStyle/>
          <a:p>
            <a:pPr lvl="0"/>
            <a:r>
              <a:rPr lang="en-US"/>
              <a:t>Close Up’s effect</a:t>
            </a:r>
          </a:p>
        </p:txBody>
      </p:sp>
      <p:sp>
        <p:nvSpPr>
          <p:cNvPr id="848" name="Google Shape;848;p105"/>
          <p:cNvSpPr txBox="1">
            <a:spLocks noGrp="1"/>
          </p:cNvSpPr>
          <p:nvPr>
            <p:ph sz="half" idx="1"/>
          </p:nvPr>
        </p:nvSpPr>
        <p:spPr>
          <a:xfrm>
            <a:off x="838200" y="1825625"/>
            <a:ext cx="5181600" cy="4351338"/>
          </a:xfrm>
        </p:spPr>
        <p:txBody>
          <a:bodyPr>
            <a:normAutofit/>
          </a:bodyPr>
          <a:lstStyle/>
          <a:p>
            <a:pPr lvl="0"/>
            <a:r>
              <a:rPr lang="en-US" sz="3000" b="0" dirty="0"/>
              <a:t>The close up is used to imply intimacy between the characters or between the character and the audience. It is used to reveal the character’s thoughts and feelings. </a:t>
            </a:r>
          </a:p>
          <a:p>
            <a:pPr lvl="0"/>
            <a:r>
              <a:rPr lang="en-US" sz="3000" b="0" dirty="0"/>
              <a:t>Close-ups get closer as the ‘truth’ about a character is revealed. </a:t>
            </a:r>
          </a:p>
        </p:txBody>
      </p:sp>
      <p:pic>
        <p:nvPicPr>
          <p:cNvPr id="846" name="Google Shape;846;p105" descr="A person wearing a red and black hair&#10;&#10;Description automatically generated"/>
          <p:cNvPicPr preferRelativeResize="0"/>
          <p:nvPr/>
        </p:nvPicPr>
        <p:blipFill rotWithShape="1">
          <a:blip r:embed="rId3"/>
          <a:srcRect l="16288" r="9285" b="-2"/>
          <a:stretch/>
        </p:blipFill>
        <p:spPr>
          <a:xfrm>
            <a:off x="6172200" y="1825625"/>
            <a:ext cx="5181600" cy="435133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106"/>
          <p:cNvSpPr txBox="1">
            <a:spLocks noGrp="1"/>
          </p:cNvSpPr>
          <p:nvPr>
            <p:ph type="title"/>
          </p:nvPr>
        </p:nvSpPr>
        <p:spPr/>
        <p:txBody>
          <a:bodyPr/>
          <a:lstStyle/>
          <a:p>
            <a:pPr lvl="0"/>
            <a:r>
              <a:rPr lang="en-US" dirty="0"/>
              <a:t>Medium Close Up</a:t>
            </a:r>
          </a:p>
        </p:txBody>
      </p:sp>
      <p:sp>
        <p:nvSpPr>
          <p:cNvPr id="855" name="Google Shape;855;p106"/>
          <p:cNvSpPr txBox="1">
            <a:spLocks noGrp="1"/>
          </p:cNvSpPr>
          <p:nvPr>
            <p:ph sz="half" idx="1"/>
          </p:nvPr>
        </p:nvSpPr>
        <p:spPr/>
        <p:txBody>
          <a:bodyPr/>
          <a:lstStyle/>
          <a:p>
            <a:pPr lvl="0"/>
            <a:r>
              <a:rPr lang="en-US" b="0" dirty="0"/>
              <a:t>Finds the middle between the Close Up and the Medium Shot. </a:t>
            </a:r>
          </a:p>
          <a:p>
            <a:pPr lvl="0"/>
            <a:r>
              <a:rPr lang="en-US" b="0" dirty="0"/>
              <a:t>This shot is from the shoulders and up</a:t>
            </a:r>
          </a:p>
        </p:txBody>
      </p:sp>
      <p:sp>
        <p:nvSpPr>
          <p:cNvPr id="4" name="Content Placeholder 3">
            <a:extLst>
              <a:ext uri="{FF2B5EF4-FFF2-40B4-BE49-F238E27FC236}">
                <a16:creationId xmlns:a16="http://schemas.microsoft.com/office/drawing/2014/main" id="{A91EDBE8-3378-79C2-56C7-5E0ED21A19DE}"/>
              </a:ext>
            </a:extLst>
          </p:cNvPr>
          <p:cNvSpPr>
            <a:spLocks noGrp="1"/>
          </p:cNvSpPr>
          <p:nvPr>
            <p:ph sz="half" idx="2"/>
          </p:nvPr>
        </p:nvSpPr>
        <p:spPr/>
        <p:txBody>
          <a:bodyPr/>
          <a:lstStyle/>
          <a:p>
            <a:endParaRPr lang="en-US"/>
          </a:p>
        </p:txBody>
      </p:sp>
      <p:pic>
        <p:nvPicPr>
          <p:cNvPr id="856" name="Google Shape;856;p106"/>
          <p:cNvPicPr preferRelativeResize="0"/>
          <p:nvPr/>
        </p:nvPicPr>
        <p:blipFill rotWithShape="1">
          <a:blip r:embed="rId3"/>
          <a:srcRect l="19906" r="903" b="-3"/>
          <a:stretch/>
        </p:blipFill>
        <p:spPr>
          <a:xfrm>
            <a:off x="6172200" y="1825625"/>
            <a:ext cx="5181600" cy="435133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4"/>
                                        </p:tgtEl>
                                        <p:attrNameLst>
                                          <p:attrName>style.visibility</p:attrName>
                                        </p:attrNameLst>
                                      </p:cBhvr>
                                      <p:to>
                                        <p:strVal val="visible"/>
                                      </p:to>
                                    </p:set>
                                    <p:animEffect transition="in" filter="fade">
                                      <p:cBhvr>
                                        <p:cTn id="7" dur="1000"/>
                                        <p:tgtEl>
                                          <p:spTgt spid="8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55">
                                            <p:txEl>
                                              <p:pRg st="0" end="0"/>
                                            </p:txEl>
                                          </p:spTgt>
                                        </p:tgtEl>
                                        <p:attrNameLst>
                                          <p:attrName>style.visibility</p:attrName>
                                        </p:attrNameLst>
                                      </p:cBhvr>
                                      <p:to>
                                        <p:strVal val="visible"/>
                                      </p:to>
                                    </p:set>
                                    <p:animEffect transition="in" filter="fade">
                                      <p:cBhvr>
                                        <p:cTn id="12" dur="500"/>
                                        <p:tgtEl>
                                          <p:spTgt spid="85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55">
                                            <p:txEl>
                                              <p:pRg st="1" end="1"/>
                                            </p:txEl>
                                          </p:spTgt>
                                        </p:tgtEl>
                                        <p:attrNameLst>
                                          <p:attrName>style.visibility</p:attrName>
                                        </p:attrNameLst>
                                      </p:cBhvr>
                                      <p:to>
                                        <p:strVal val="visible"/>
                                      </p:to>
                                    </p:set>
                                    <p:animEffect transition="in" filter="fade">
                                      <p:cBhvr>
                                        <p:cTn id="17" dur="500"/>
                                        <p:tgtEl>
                                          <p:spTgt spid="8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pic>
        <p:nvPicPr>
          <p:cNvPr id="862" name="Google Shape;862;p107" descr="A person posing for the camera&#10;&#10;Description automatically generated"/>
          <p:cNvPicPr preferRelativeResize="0"/>
          <p:nvPr/>
        </p:nvPicPr>
        <p:blipFill rotWithShape="1">
          <a:blip r:embed="rId3">
            <a:alphaModFix/>
          </a:blip>
          <a:srcRect l="20119" r="10925" b="1"/>
          <a:stretch/>
        </p:blipFill>
        <p:spPr>
          <a:xfrm>
            <a:off x="6528540" y="10"/>
            <a:ext cx="5663460" cy="3428990"/>
          </a:xfrm>
          <a:prstGeom prst="rect">
            <a:avLst/>
          </a:prstGeom>
          <a:noFill/>
          <a:ln>
            <a:noFill/>
          </a:ln>
        </p:spPr>
      </p:pic>
      <p:sp>
        <p:nvSpPr>
          <p:cNvPr id="863" name="Google Shape;863;p107"/>
          <p:cNvSpPr txBox="1">
            <a:spLocks noGrp="1"/>
          </p:cNvSpPr>
          <p:nvPr>
            <p:ph type="title"/>
          </p:nvPr>
        </p:nvSpPr>
        <p:spPr/>
        <p:txBody>
          <a:bodyPr/>
          <a:lstStyle/>
          <a:p>
            <a:pPr lvl="0"/>
            <a:r>
              <a:rPr lang="en-US" dirty="0"/>
              <a:t>Medium Shot</a:t>
            </a:r>
          </a:p>
        </p:txBody>
      </p:sp>
      <p:sp>
        <p:nvSpPr>
          <p:cNvPr id="864" name="Google Shape;864;p107"/>
          <p:cNvSpPr txBox="1">
            <a:spLocks noGrp="1"/>
          </p:cNvSpPr>
          <p:nvPr>
            <p:ph sz="half" idx="1"/>
          </p:nvPr>
        </p:nvSpPr>
        <p:spPr/>
        <p:txBody>
          <a:bodyPr/>
          <a:lstStyle/>
          <a:p>
            <a:pPr lvl="0"/>
            <a:r>
              <a:rPr lang="en-US" b="0" dirty="0"/>
              <a:t>The most common shot is the medium, or mid shot. </a:t>
            </a:r>
          </a:p>
          <a:p>
            <a:pPr lvl="0"/>
            <a:r>
              <a:rPr lang="en-US" b="0" dirty="0"/>
              <a:t>AKA the waist shot: shot from the waist up to the top of the head</a:t>
            </a:r>
          </a:p>
          <a:p>
            <a:pPr lvl="0"/>
            <a:r>
              <a:rPr lang="en-US" b="0" dirty="0"/>
              <a:t>Captures both the details of an actors’ performance and their surroundings.</a:t>
            </a:r>
          </a:p>
        </p:txBody>
      </p:sp>
      <p:pic>
        <p:nvPicPr>
          <p:cNvPr id="865" name="Google Shape;865;p107" descr="A person standing in front of a window&#10;&#10;Description automatically generated"/>
          <p:cNvPicPr preferRelativeResize="0"/>
          <p:nvPr/>
        </p:nvPicPr>
        <p:blipFill rotWithShape="1">
          <a:blip r:embed="rId4">
            <a:alphaModFix/>
          </a:blip>
          <a:srcRect l="3107" r="26286" b="2"/>
          <a:stretch/>
        </p:blipFill>
        <p:spPr>
          <a:xfrm>
            <a:off x="6528540" y="3428990"/>
            <a:ext cx="566346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3"/>
                                        </p:tgtEl>
                                        <p:attrNameLst>
                                          <p:attrName>style.visibility</p:attrName>
                                        </p:attrNameLst>
                                      </p:cBhvr>
                                      <p:to>
                                        <p:strVal val="visible"/>
                                      </p:to>
                                    </p:set>
                                    <p:animEffect transition="in" filter="fade">
                                      <p:cBhvr>
                                        <p:cTn id="7" dur="1000"/>
                                        <p:tgtEl>
                                          <p:spTgt spid="8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64">
                                            <p:txEl>
                                              <p:pRg st="0" end="0"/>
                                            </p:txEl>
                                          </p:spTgt>
                                        </p:tgtEl>
                                        <p:attrNameLst>
                                          <p:attrName>style.visibility</p:attrName>
                                        </p:attrNameLst>
                                      </p:cBhvr>
                                      <p:to>
                                        <p:strVal val="visible"/>
                                      </p:to>
                                    </p:set>
                                    <p:animEffect transition="in" filter="fade">
                                      <p:cBhvr>
                                        <p:cTn id="12" dur="500"/>
                                        <p:tgtEl>
                                          <p:spTgt spid="86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64">
                                            <p:txEl>
                                              <p:pRg st="1" end="1"/>
                                            </p:txEl>
                                          </p:spTgt>
                                        </p:tgtEl>
                                        <p:attrNameLst>
                                          <p:attrName>style.visibility</p:attrName>
                                        </p:attrNameLst>
                                      </p:cBhvr>
                                      <p:to>
                                        <p:strVal val="visible"/>
                                      </p:to>
                                    </p:set>
                                    <p:animEffect transition="in" filter="fade">
                                      <p:cBhvr>
                                        <p:cTn id="17" dur="500"/>
                                        <p:tgtEl>
                                          <p:spTgt spid="86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64">
                                            <p:txEl>
                                              <p:pRg st="2" end="2"/>
                                            </p:txEl>
                                          </p:spTgt>
                                        </p:tgtEl>
                                        <p:attrNameLst>
                                          <p:attrName>style.visibility</p:attrName>
                                        </p:attrNameLst>
                                      </p:cBhvr>
                                      <p:to>
                                        <p:strVal val="visible"/>
                                      </p:to>
                                    </p:set>
                                    <p:animEffect transition="in" filter="fade">
                                      <p:cBhvr>
                                        <p:cTn id="22" dur="500"/>
                                        <p:tgtEl>
                                          <p:spTgt spid="86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p108"/>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800"/>
              <a:buFont typeface="Century Gothic"/>
              <a:buNone/>
            </a:pPr>
            <a:r>
              <a:rPr lang="en-US" b="1">
                <a:solidFill>
                  <a:schemeClr val="dk1"/>
                </a:solidFill>
              </a:rPr>
              <a:t>Cowboy Shot</a:t>
            </a:r>
            <a:endParaRPr/>
          </a:p>
        </p:txBody>
      </p:sp>
      <p:sp>
        <p:nvSpPr>
          <p:cNvPr id="871" name="Google Shape;871;p108"/>
          <p:cNvSpPr txBox="1">
            <a:spLocks noGrp="1"/>
          </p:cNvSpPr>
          <p:nvPr>
            <p:ph sz="half" idx="1"/>
          </p:nvPr>
        </p:nvSpPr>
        <p:spPr>
          <a:xfrm>
            <a:off x="838200" y="1825625"/>
            <a:ext cx="4333875" cy="4351338"/>
          </a:xfrm>
          <a:prstGeom prst="rect">
            <a:avLst/>
          </a:prstGeom>
          <a:noFill/>
          <a:ln>
            <a:noFill/>
          </a:ln>
        </p:spPr>
        <p:txBody>
          <a:bodyPr spcFirstLastPara="1" wrap="square" lIns="91425" tIns="45700" rIns="91425" bIns="45700" anchor="t" anchorCtr="0">
            <a:noAutofit/>
          </a:bodyPr>
          <a:lstStyle/>
          <a:p>
            <a:pPr marL="182880" lvl="0" indent="-203200" algn="l" rtl="0">
              <a:lnSpc>
                <a:spcPct val="90000"/>
              </a:lnSpc>
              <a:spcBef>
                <a:spcPts val="0"/>
              </a:spcBef>
              <a:spcAft>
                <a:spcPts val="0"/>
              </a:spcAft>
              <a:buSzPts val="3200"/>
              <a:buChar char="◦"/>
            </a:pPr>
            <a:r>
              <a:rPr lang="en-US" sz="3200" b="0" dirty="0"/>
              <a:t>Frames the subject from roughly mid-thighs up. </a:t>
            </a:r>
            <a:endParaRPr b="0" dirty="0"/>
          </a:p>
          <a:p>
            <a:pPr marL="182880" lvl="0" indent="-203200" algn="l" rtl="0">
              <a:lnSpc>
                <a:spcPct val="90000"/>
              </a:lnSpc>
              <a:spcBef>
                <a:spcPts val="900"/>
              </a:spcBef>
              <a:spcAft>
                <a:spcPts val="0"/>
              </a:spcAft>
              <a:buSzPts val="3200"/>
              <a:buChar char="◦"/>
            </a:pPr>
            <a:r>
              <a:rPr lang="en-US" sz="3200" b="0" dirty="0"/>
              <a:t>It’s called a “cowboy shot” because it is used in Westerns to frame a gunslinger’s gun or holster on his hip.</a:t>
            </a:r>
            <a:endParaRPr b="0" dirty="0"/>
          </a:p>
        </p:txBody>
      </p:sp>
      <p:pic>
        <p:nvPicPr>
          <p:cNvPr id="872" name="Google Shape;872;p108" descr="A person walking through a cloudy sky&#10;&#10;Description automatically generated"/>
          <p:cNvPicPr preferRelativeResize="0">
            <a:picLocks noGrp="1"/>
          </p:cNvPicPr>
          <p:nvPr>
            <p:ph sz="half" idx="2"/>
          </p:nvPr>
        </p:nvPicPr>
        <p:blipFill rotWithShape="1">
          <a:blip r:embed="rId3">
            <a:alphaModFix/>
          </a:blip>
          <a:stretch/>
        </p:blipFill>
        <p:spPr>
          <a:xfrm>
            <a:off x="5349826" y="3855243"/>
            <a:ext cx="6842174" cy="2813844"/>
          </a:xfrm>
          <a:prstGeom prst="rect">
            <a:avLst/>
          </a:prstGeom>
          <a:noFill/>
          <a:ln>
            <a:noFill/>
          </a:ln>
        </p:spPr>
      </p:pic>
      <p:pic>
        <p:nvPicPr>
          <p:cNvPr id="873" name="Google Shape;873;p108" descr="Two people standing in front of a building&#10;&#10;Description automatically generated"/>
          <p:cNvPicPr preferRelativeResize="0">
            <a:picLocks noGrp="1"/>
          </p:cNvPicPr>
          <p:nvPr>
            <p:ph type="body" idx="4294967295"/>
          </p:nvPr>
        </p:nvPicPr>
        <p:blipFill rotWithShape="1">
          <a:blip r:embed="rId4">
            <a:alphaModFix/>
          </a:blip>
          <a:srcRect l="2265" r="2265"/>
          <a:stretch/>
        </p:blipFill>
        <p:spPr>
          <a:xfrm>
            <a:off x="5349826" y="240506"/>
            <a:ext cx="6834188" cy="361473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0"/>
                                        </p:tgtEl>
                                        <p:attrNameLst>
                                          <p:attrName>style.visibility</p:attrName>
                                        </p:attrNameLst>
                                      </p:cBhvr>
                                      <p:to>
                                        <p:strVal val="visible"/>
                                      </p:to>
                                    </p:set>
                                    <p:animEffect transition="in" filter="fade">
                                      <p:cBhvr>
                                        <p:cTn id="7" dur="1000"/>
                                        <p:tgtEl>
                                          <p:spTgt spid="8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71">
                                            <p:txEl>
                                              <p:pRg st="0" end="0"/>
                                            </p:txEl>
                                          </p:spTgt>
                                        </p:tgtEl>
                                        <p:attrNameLst>
                                          <p:attrName>style.visibility</p:attrName>
                                        </p:attrNameLst>
                                      </p:cBhvr>
                                      <p:to>
                                        <p:strVal val="visible"/>
                                      </p:to>
                                    </p:set>
                                    <p:animEffect transition="in" filter="fade">
                                      <p:cBhvr>
                                        <p:cTn id="12" dur="500"/>
                                        <p:tgtEl>
                                          <p:spTgt spid="87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71">
                                            <p:txEl>
                                              <p:pRg st="1" end="1"/>
                                            </p:txEl>
                                          </p:spTgt>
                                        </p:tgtEl>
                                        <p:attrNameLst>
                                          <p:attrName>style.visibility</p:attrName>
                                        </p:attrNameLst>
                                      </p:cBhvr>
                                      <p:to>
                                        <p:strVal val="visible"/>
                                      </p:to>
                                    </p:set>
                                    <p:animEffect transition="in" filter="fade">
                                      <p:cBhvr>
                                        <p:cTn id="17" dur="500"/>
                                        <p:tgtEl>
                                          <p:spTgt spid="8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109"/>
          <p:cNvSpPr txBox="1">
            <a:spLocks noGrp="1"/>
          </p:cNvSpPr>
          <p:nvPr>
            <p:ph type="title"/>
          </p:nvPr>
        </p:nvSpPr>
        <p:spPr>
          <a:xfrm>
            <a:off x="5514974" y="365125"/>
            <a:ext cx="5838826"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62626"/>
              </a:buClr>
              <a:buSzPts val="4800"/>
              <a:buFont typeface="Century Gothic"/>
              <a:buNone/>
            </a:pPr>
            <a:r>
              <a:rPr lang="en-US" b="1" dirty="0"/>
              <a:t>Medium Long Shot</a:t>
            </a:r>
            <a:endParaRPr dirty="0"/>
          </a:p>
        </p:txBody>
      </p:sp>
      <p:sp>
        <p:nvSpPr>
          <p:cNvPr id="879" name="Google Shape;879;p109"/>
          <p:cNvSpPr txBox="1">
            <a:spLocks noGrp="1"/>
          </p:cNvSpPr>
          <p:nvPr>
            <p:ph idx="1"/>
          </p:nvPr>
        </p:nvSpPr>
        <p:spPr>
          <a:xfrm>
            <a:off x="5514974" y="1825625"/>
            <a:ext cx="5838825" cy="4351338"/>
          </a:xfrm>
          <a:prstGeom prst="rect">
            <a:avLst/>
          </a:prstGeom>
          <a:noFill/>
          <a:ln>
            <a:noFill/>
          </a:ln>
        </p:spPr>
        <p:txBody>
          <a:bodyPr spcFirstLastPara="1" wrap="square" lIns="91425" tIns="45700" rIns="91425" bIns="45700" anchor="t" anchorCtr="0">
            <a:noAutofit/>
          </a:bodyPr>
          <a:lstStyle/>
          <a:p>
            <a:pPr marL="182880" lvl="0" indent="-203200" algn="l" rtl="0">
              <a:lnSpc>
                <a:spcPct val="100000"/>
              </a:lnSpc>
              <a:spcBef>
                <a:spcPts val="0"/>
              </a:spcBef>
              <a:spcAft>
                <a:spcPts val="0"/>
              </a:spcAft>
              <a:buSzPts val="3200"/>
              <a:buChar char="◦"/>
            </a:pPr>
            <a:r>
              <a:rPr lang="en-US" sz="3200" b="0" dirty="0"/>
              <a:t>AKA "three quarters shot"</a:t>
            </a:r>
            <a:endParaRPr b="0" dirty="0"/>
          </a:p>
          <a:p>
            <a:pPr marL="182880" lvl="0" indent="-203200" algn="l" rtl="0">
              <a:lnSpc>
                <a:spcPct val="100000"/>
              </a:lnSpc>
              <a:spcBef>
                <a:spcPts val="900"/>
              </a:spcBef>
              <a:spcAft>
                <a:spcPts val="0"/>
              </a:spcAft>
              <a:buSzPts val="3200"/>
              <a:buChar char="◦"/>
            </a:pPr>
            <a:r>
              <a:rPr lang="en-US" sz="3200" b="0" dirty="0"/>
              <a:t>A lot like the medium shot, just a tad wider. But not a full-on long shot</a:t>
            </a:r>
            <a:endParaRPr b="0" dirty="0"/>
          </a:p>
        </p:txBody>
      </p:sp>
      <p:pic>
        <p:nvPicPr>
          <p:cNvPr id="880" name="Google Shape;880;p109" descr="A person standing on a rock&#10;&#10;Description automatically generated"/>
          <p:cNvPicPr preferRelativeResize="0">
            <a:picLocks noGrp="1"/>
          </p:cNvPicPr>
          <p:nvPr>
            <p:ph type="body" idx="4294967295"/>
          </p:nvPr>
        </p:nvPicPr>
        <p:blipFill rotWithShape="1">
          <a:blip r:embed="rId3">
            <a:alphaModFix/>
          </a:blip>
          <a:srcRect l="-40" t="9964" r="36"/>
          <a:stretch/>
        </p:blipFill>
        <p:spPr>
          <a:xfrm>
            <a:off x="0" y="3190875"/>
            <a:ext cx="5254625" cy="3667125"/>
          </a:xfrm>
          <a:prstGeom prst="rect">
            <a:avLst/>
          </a:prstGeom>
          <a:noFill/>
          <a:ln>
            <a:noFill/>
          </a:ln>
        </p:spPr>
      </p:pic>
      <p:pic>
        <p:nvPicPr>
          <p:cNvPr id="881" name="Google Shape;881;p109" descr="A person looking at the camera&#10;&#10;Description automatically generated"/>
          <p:cNvPicPr preferRelativeResize="0"/>
          <p:nvPr/>
        </p:nvPicPr>
        <p:blipFill rotWithShape="1">
          <a:blip r:embed="rId4">
            <a:alphaModFix/>
          </a:blip>
          <a:srcRect l="305" t="3415" r="2" b="1"/>
          <a:stretch/>
        </p:blipFill>
        <p:spPr>
          <a:xfrm>
            <a:off x="16062" y="0"/>
            <a:ext cx="5243496"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8"/>
                                        </p:tgtEl>
                                        <p:attrNameLst>
                                          <p:attrName>style.visibility</p:attrName>
                                        </p:attrNameLst>
                                      </p:cBhvr>
                                      <p:to>
                                        <p:strVal val="visible"/>
                                      </p:to>
                                    </p:set>
                                    <p:animEffect transition="in" filter="fade">
                                      <p:cBhvr>
                                        <p:cTn id="7" dur="1000"/>
                                        <p:tgtEl>
                                          <p:spTgt spid="8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79">
                                            <p:txEl>
                                              <p:pRg st="0" end="0"/>
                                            </p:txEl>
                                          </p:spTgt>
                                        </p:tgtEl>
                                        <p:attrNameLst>
                                          <p:attrName>style.visibility</p:attrName>
                                        </p:attrNameLst>
                                      </p:cBhvr>
                                      <p:to>
                                        <p:strVal val="visible"/>
                                      </p:to>
                                    </p:set>
                                    <p:animEffect transition="in" filter="fade">
                                      <p:cBhvr>
                                        <p:cTn id="12" dur="500"/>
                                        <p:tgtEl>
                                          <p:spTgt spid="87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79">
                                            <p:txEl>
                                              <p:pRg st="1" end="1"/>
                                            </p:txEl>
                                          </p:spTgt>
                                        </p:tgtEl>
                                        <p:attrNameLst>
                                          <p:attrName>style.visibility</p:attrName>
                                        </p:attrNameLst>
                                      </p:cBhvr>
                                      <p:to>
                                        <p:strVal val="visible"/>
                                      </p:to>
                                    </p:set>
                                    <p:animEffect transition="in" filter="fade">
                                      <p:cBhvr>
                                        <p:cTn id="17" dur="500"/>
                                        <p:tgtEl>
                                          <p:spTgt spid="8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dk1"/>
        </a:solidFill>
        <a:effectLst/>
      </p:bgPr>
    </p:bg>
    <p:spTree>
      <p:nvGrpSpPr>
        <p:cNvPr id="1" name="Shape 885"/>
        <p:cNvGrpSpPr/>
        <p:nvPr/>
      </p:nvGrpSpPr>
      <p:grpSpPr>
        <a:xfrm>
          <a:off x="0" y="0"/>
          <a:ext cx="0" cy="0"/>
          <a:chOff x="0" y="0"/>
          <a:chExt cx="0" cy="0"/>
        </a:xfrm>
      </p:grpSpPr>
      <p:sp>
        <p:nvSpPr>
          <p:cNvPr id="886" name="Google Shape;886;p110"/>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aramond"/>
              <a:ea typeface="Garamond"/>
              <a:cs typeface="Garamond"/>
              <a:sym typeface="Garamond"/>
            </a:endParaRPr>
          </a:p>
        </p:txBody>
      </p:sp>
      <p:sp>
        <p:nvSpPr>
          <p:cNvPr id="887" name="Google Shape;887;p110"/>
          <p:cNvSpPr/>
          <p:nvPr/>
        </p:nvSpPr>
        <p:spPr>
          <a:xfrm>
            <a:off x="234696" y="237744"/>
            <a:ext cx="11722608" cy="6382512"/>
          </a:xfrm>
          <a:prstGeom prst="rect">
            <a:avLst/>
          </a:prstGeom>
          <a:solidFill>
            <a:schemeClr val="dk1">
              <a:alpha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10"/>
          <p:cNvSpPr/>
          <p:nvPr/>
        </p:nvSpPr>
        <p:spPr>
          <a:xfrm>
            <a:off x="371856" y="374904"/>
            <a:ext cx="11448288" cy="6108192"/>
          </a:xfrm>
          <a:prstGeom prst="rect">
            <a:avLst/>
          </a:prstGeom>
          <a:noFill/>
          <a:ln w="9525" cap="sq" cmpd="sng">
            <a:solidFill>
              <a:srgbClr val="FEFEF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10"/>
          <p:cNvSpPr/>
          <p:nvPr/>
        </p:nvSpPr>
        <p:spPr>
          <a:xfrm>
            <a:off x="0" y="0"/>
            <a:ext cx="12192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aramond"/>
              <a:ea typeface="Garamond"/>
              <a:cs typeface="Garamond"/>
              <a:sym typeface="Garamond"/>
            </a:endParaRPr>
          </a:p>
        </p:txBody>
      </p:sp>
      <p:sp>
        <p:nvSpPr>
          <p:cNvPr id="891" name="Google Shape;891;p110"/>
          <p:cNvSpPr/>
          <p:nvPr/>
        </p:nvSpPr>
        <p:spPr>
          <a:xfrm>
            <a:off x="4519222" y="393365"/>
            <a:ext cx="7328969" cy="6059273"/>
          </a:xfrm>
          <a:prstGeom prst="rect">
            <a:avLst/>
          </a:prstGeom>
          <a:noFill/>
          <a:ln w="9525" cap="flat" cmpd="sng">
            <a:solidFill>
              <a:srgbClr val="FEFEF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aramond"/>
              <a:ea typeface="Garamond"/>
              <a:cs typeface="Garamond"/>
              <a:sym typeface="Garamond"/>
            </a:endParaRPr>
          </a:p>
        </p:txBody>
      </p:sp>
      <p:pic>
        <p:nvPicPr>
          <p:cNvPr id="892" name="Google Shape;892;p110" descr="A person riding a horse in the water&#10;&#10;Description automatically generated"/>
          <p:cNvPicPr preferRelativeResize="0"/>
          <p:nvPr/>
        </p:nvPicPr>
        <p:blipFill rotWithShape="1">
          <a:blip r:embed="rId3">
            <a:alphaModFix/>
          </a:blip>
          <a:srcRect r="25"/>
          <a:stretch/>
        </p:blipFill>
        <p:spPr>
          <a:xfrm>
            <a:off x="4715984" y="1422756"/>
            <a:ext cx="7159639" cy="4000490"/>
          </a:xfrm>
          <a:prstGeom prst="rect">
            <a:avLst/>
          </a:prstGeom>
          <a:noFill/>
          <a:ln>
            <a:noFill/>
          </a:ln>
        </p:spPr>
      </p:pic>
      <p:sp>
        <p:nvSpPr>
          <p:cNvPr id="893" name="Google Shape;893;p110"/>
          <p:cNvSpPr txBox="1">
            <a:spLocks noGrp="1"/>
          </p:cNvSpPr>
          <p:nvPr>
            <p:ph type="title"/>
          </p:nvPr>
        </p:nvSpPr>
        <p:spPr/>
        <p:txBody>
          <a:bodyPr/>
          <a:lstStyle/>
          <a:p>
            <a:pPr lvl="0"/>
            <a:r>
              <a:rPr lang="en-US"/>
              <a:t>Long Shot</a:t>
            </a:r>
          </a:p>
        </p:txBody>
      </p:sp>
      <p:sp>
        <p:nvSpPr>
          <p:cNvPr id="895" name="Google Shape;895;p110"/>
          <p:cNvSpPr txBox="1">
            <a:spLocks noGrp="1"/>
          </p:cNvSpPr>
          <p:nvPr>
            <p:ph sz="half" idx="1"/>
          </p:nvPr>
        </p:nvSpPr>
        <p:spPr/>
        <p:txBody>
          <a:bodyPr/>
          <a:lstStyle/>
          <a:p>
            <a:pPr lvl="0"/>
            <a:r>
              <a:rPr lang="en-US" dirty="0"/>
              <a:t>Shot which shows all or most of a subject</a:t>
            </a:r>
          </a:p>
          <a:p>
            <a:pPr lvl="0"/>
            <a:r>
              <a:rPr lang="en-US" dirty="0"/>
              <a:t>Usually from the feet up to the head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3"/>
                                        </p:tgtEl>
                                        <p:attrNameLst>
                                          <p:attrName>style.visibility</p:attrName>
                                        </p:attrNameLst>
                                      </p:cBhvr>
                                      <p:to>
                                        <p:strVal val="visible"/>
                                      </p:to>
                                    </p:set>
                                    <p:animEffect transition="in" filter="fade">
                                      <p:cBhvr>
                                        <p:cTn id="7" dur="1000"/>
                                        <p:tgtEl>
                                          <p:spTgt spid="8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95">
                                            <p:txEl>
                                              <p:pRg st="0" end="0"/>
                                            </p:txEl>
                                          </p:spTgt>
                                        </p:tgtEl>
                                        <p:attrNameLst>
                                          <p:attrName>style.visibility</p:attrName>
                                        </p:attrNameLst>
                                      </p:cBhvr>
                                      <p:to>
                                        <p:strVal val="visible"/>
                                      </p:to>
                                    </p:set>
                                    <p:animEffect transition="in" filter="fade">
                                      <p:cBhvr>
                                        <p:cTn id="12" dur="500"/>
                                        <p:tgtEl>
                                          <p:spTgt spid="89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95">
                                            <p:txEl>
                                              <p:pRg st="1" end="1"/>
                                            </p:txEl>
                                          </p:spTgt>
                                        </p:tgtEl>
                                        <p:attrNameLst>
                                          <p:attrName>style.visibility</p:attrName>
                                        </p:attrNameLst>
                                      </p:cBhvr>
                                      <p:to>
                                        <p:strVal val="visible"/>
                                      </p:to>
                                    </p:set>
                                    <p:animEffect transition="in" filter="fade">
                                      <p:cBhvr>
                                        <p:cTn id="17" dur="500"/>
                                        <p:tgtEl>
                                          <p:spTgt spid="89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F2C1F-A0D2-9952-C8B2-C1E4E235C9B3}"/>
              </a:ext>
            </a:extLst>
          </p:cNvPr>
          <p:cNvSpPr>
            <a:spLocks noGrp="1"/>
          </p:cNvSpPr>
          <p:nvPr>
            <p:ph type="title"/>
          </p:nvPr>
        </p:nvSpPr>
        <p:spPr/>
        <p:txBody>
          <a:bodyPr/>
          <a:lstStyle/>
          <a:p>
            <a:r>
              <a:rPr lang="en-US" dirty="0"/>
              <a:t>Long Shot</a:t>
            </a:r>
          </a:p>
        </p:txBody>
      </p:sp>
      <p:sp>
        <p:nvSpPr>
          <p:cNvPr id="3" name="Content Placeholder 2">
            <a:extLst>
              <a:ext uri="{FF2B5EF4-FFF2-40B4-BE49-F238E27FC236}">
                <a16:creationId xmlns:a16="http://schemas.microsoft.com/office/drawing/2014/main" id="{32D06B0E-2C1B-B30D-5923-625974F36CAF}"/>
              </a:ext>
            </a:extLst>
          </p:cNvPr>
          <p:cNvSpPr>
            <a:spLocks noGrp="1"/>
          </p:cNvSpPr>
          <p:nvPr>
            <p:ph sz="half" idx="1"/>
          </p:nvPr>
        </p:nvSpPr>
        <p:spPr>
          <a:xfrm>
            <a:off x="838200" y="1825625"/>
            <a:ext cx="3548063" cy="4351338"/>
          </a:xfrm>
        </p:spPr>
        <p:txBody>
          <a:bodyPr/>
          <a:lstStyle/>
          <a:p>
            <a:pPr lvl="0"/>
            <a:r>
              <a:rPr lang="en-US" b="0" dirty="0"/>
              <a:t>Shot which shows all or most of a subject</a:t>
            </a:r>
          </a:p>
          <a:p>
            <a:pPr lvl="0"/>
            <a:r>
              <a:rPr lang="en-US" b="0" dirty="0"/>
              <a:t>Usually from the feet up to the head</a:t>
            </a:r>
          </a:p>
          <a:p>
            <a:endParaRPr lang="en-US" b="0" dirty="0"/>
          </a:p>
        </p:txBody>
      </p:sp>
      <p:sp>
        <p:nvSpPr>
          <p:cNvPr id="4" name="Content Placeholder 3">
            <a:extLst>
              <a:ext uri="{FF2B5EF4-FFF2-40B4-BE49-F238E27FC236}">
                <a16:creationId xmlns:a16="http://schemas.microsoft.com/office/drawing/2014/main" id="{E362CDB2-5816-5557-8213-6CE353E0A632}"/>
              </a:ext>
            </a:extLst>
          </p:cNvPr>
          <p:cNvSpPr>
            <a:spLocks noGrp="1"/>
          </p:cNvSpPr>
          <p:nvPr>
            <p:ph sz="half" idx="2"/>
          </p:nvPr>
        </p:nvSpPr>
        <p:spPr/>
        <p:txBody>
          <a:bodyPr/>
          <a:lstStyle/>
          <a:p>
            <a:endParaRPr lang="en-US"/>
          </a:p>
        </p:txBody>
      </p:sp>
      <p:pic>
        <p:nvPicPr>
          <p:cNvPr id="5" name="Google Shape;892;p110" descr="A person riding a horse in the water&#10;&#10;Description automatically generated">
            <a:extLst>
              <a:ext uri="{FF2B5EF4-FFF2-40B4-BE49-F238E27FC236}">
                <a16:creationId xmlns:a16="http://schemas.microsoft.com/office/drawing/2014/main" id="{B7EB1924-1E29-AB24-3448-20EA39C0F3C0}"/>
              </a:ext>
            </a:extLst>
          </p:cNvPr>
          <p:cNvPicPr preferRelativeResize="0"/>
          <p:nvPr/>
        </p:nvPicPr>
        <p:blipFill rotWithShape="1">
          <a:blip r:embed="rId2">
            <a:alphaModFix/>
          </a:blip>
          <a:srcRect r="25"/>
          <a:stretch/>
        </p:blipFill>
        <p:spPr>
          <a:xfrm>
            <a:off x="4215921" y="1690688"/>
            <a:ext cx="7787547" cy="4351337"/>
          </a:xfrm>
          <a:prstGeom prst="rect">
            <a:avLst/>
          </a:prstGeom>
          <a:noFill/>
          <a:ln>
            <a:noFill/>
          </a:ln>
        </p:spPr>
      </p:pic>
    </p:spTree>
    <p:extLst>
      <p:ext uri="{BB962C8B-B14F-4D97-AF65-F5344CB8AC3E}">
        <p14:creationId xmlns:p14="http://schemas.microsoft.com/office/powerpoint/2010/main" val="2945569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Google Shape;900;p111"/>
          <p:cNvSpPr txBox="1">
            <a:spLocks noGrp="1"/>
          </p:cNvSpPr>
          <p:nvPr>
            <p:ph type="title"/>
          </p:nvPr>
        </p:nvSpPr>
        <p:spPr>
          <a:xfrm>
            <a:off x="838200" y="365125"/>
            <a:ext cx="10515600" cy="1325563"/>
          </a:xfrm>
        </p:spPr>
        <p:txBody>
          <a:bodyPr spcFirstLastPara="1" lIns="91425" tIns="45700" rIns="91425" bIns="45700" anchor="ctr" anchorCtr="0">
            <a:normAutofit/>
          </a:bodyPr>
          <a:lstStyle/>
          <a:p>
            <a:pPr marL="0" lvl="0" indent="0" rtl="0">
              <a:spcBef>
                <a:spcPts val="0"/>
              </a:spcBef>
              <a:spcAft>
                <a:spcPts val="0"/>
              </a:spcAft>
              <a:buClr>
                <a:srgbClr val="262626"/>
              </a:buClr>
              <a:buSzPts val="4800"/>
              <a:buFont typeface="Century Gothic"/>
              <a:buNone/>
            </a:pPr>
            <a:r>
              <a:rPr lang="en-US" b="1"/>
              <a:t>Wide Shot</a:t>
            </a:r>
            <a:endParaRPr lang="en-US"/>
          </a:p>
        </p:txBody>
      </p:sp>
      <p:sp>
        <p:nvSpPr>
          <p:cNvPr id="901" name="Google Shape;901;p111"/>
          <p:cNvSpPr txBox="1">
            <a:spLocks noGrp="1"/>
          </p:cNvSpPr>
          <p:nvPr>
            <p:ph sz="half" idx="1"/>
          </p:nvPr>
        </p:nvSpPr>
        <p:spPr>
          <a:xfrm>
            <a:off x="838200" y="1825625"/>
            <a:ext cx="4262438" cy="4351338"/>
          </a:xfrm>
        </p:spPr>
        <p:txBody>
          <a:bodyPr spcFirstLastPara="1" lIns="91425" tIns="45700" rIns="91425" bIns="45700" anchorCtr="0">
            <a:normAutofit/>
          </a:bodyPr>
          <a:lstStyle/>
          <a:p>
            <a:pPr marL="182880" lvl="0" indent="-203200" rtl="0">
              <a:spcBef>
                <a:spcPts val="0"/>
              </a:spcBef>
              <a:spcAft>
                <a:spcPts val="0"/>
              </a:spcAft>
              <a:buSzPts val="3200"/>
              <a:buChar char="◦"/>
            </a:pPr>
            <a:r>
              <a:rPr lang="en-US" b="0" dirty="0"/>
              <a:t>Usually shot with a wide-angle lens. This includes a lot of visual information for the audience to ‘set the scene’.</a:t>
            </a:r>
          </a:p>
          <a:p>
            <a:pPr marL="182880" lvl="0" indent="-203200" rtl="0">
              <a:spcBef>
                <a:spcPts val="900"/>
              </a:spcBef>
              <a:spcAft>
                <a:spcPts val="0"/>
              </a:spcAft>
              <a:buSzPts val="3200"/>
              <a:buChar char="◦"/>
            </a:pPr>
            <a:r>
              <a:rPr lang="en-US" b="0" dirty="0"/>
              <a:t>Another type of Long Shot but with more information</a:t>
            </a:r>
          </a:p>
        </p:txBody>
      </p:sp>
      <p:pic>
        <p:nvPicPr>
          <p:cNvPr id="902" name="Google Shape;902;p111"/>
          <p:cNvPicPr preferRelativeResize="0"/>
          <p:nvPr/>
        </p:nvPicPr>
        <p:blipFill>
          <a:blip r:embed="rId3"/>
          <a:stretch>
            <a:fillRect/>
          </a:stretch>
        </p:blipFill>
        <p:spPr>
          <a:xfrm>
            <a:off x="4964539" y="1825624"/>
            <a:ext cx="7070942" cy="41465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0"/>
                                        </p:tgtEl>
                                        <p:attrNameLst>
                                          <p:attrName>style.visibility</p:attrName>
                                        </p:attrNameLst>
                                      </p:cBhvr>
                                      <p:to>
                                        <p:strVal val="visible"/>
                                      </p:to>
                                    </p:set>
                                    <p:animEffect transition="in" filter="fade">
                                      <p:cBhvr>
                                        <p:cTn id="7" dur="1000"/>
                                        <p:tgtEl>
                                          <p:spTgt spid="9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01">
                                            <p:txEl>
                                              <p:pRg st="0" end="0"/>
                                            </p:txEl>
                                          </p:spTgt>
                                        </p:tgtEl>
                                        <p:attrNameLst>
                                          <p:attrName>style.visibility</p:attrName>
                                        </p:attrNameLst>
                                      </p:cBhvr>
                                      <p:to>
                                        <p:strVal val="visible"/>
                                      </p:to>
                                    </p:set>
                                    <p:animEffect transition="in" filter="fade">
                                      <p:cBhvr>
                                        <p:cTn id="12" dur="500"/>
                                        <p:tgtEl>
                                          <p:spTgt spid="90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01">
                                            <p:txEl>
                                              <p:pRg st="1" end="1"/>
                                            </p:txEl>
                                          </p:spTgt>
                                        </p:tgtEl>
                                        <p:attrNameLst>
                                          <p:attrName>style.visibility</p:attrName>
                                        </p:attrNameLst>
                                      </p:cBhvr>
                                      <p:to>
                                        <p:strVal val="visible"/>
                                      </p:to>
                                    </p:set>
                                    <p:animEffect transition="in" filter="fade">
                                      <p:cBhvr>
                                        <p:cTn id="17" dur="500"/>
                                        <p:tgtEl>
                                          <p:spTgt spid="90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03CF9-4434-0593-9CCA-9C57F2D277FD}"/>
              </a:ext>
            </a:extLst>
          </p:cNvPr>
          <p:cNvSpPr>
            <a:spLocks noGrp="1"/>
          </p:cNvSpPr>
          <p:nvPr>
            <p:ph type="title"/>
          </p:nvPr>
        </p:nvSpPr>
        <p:spPr/>
        <p:txBody>
          <a:bodyPr/>
          <a:lstStyle/>
          <a:p>
            <a:r>
              <a:rPr lang="en-US" dirty="0"/>
              <a:t>Extreme Long Shot</a:t>
            </a:r>
          </a:p>
        </p:txBody>
      </p:sp>
      <p:sp>
        <p:nvSpPr>
          <p:cNvPr id="3" name="Content Placeholder 2">
            <a:extLst>
              <a:ext uri="{FF2B5EF4-FFF2-40B4-BE49-F238E27FC236}">
                <a16:creationId xmlns:a16="http://schemas.microsoft.com/office/drawing/2014/main" id="{22E3CB8F-21B5-7858-0414-D16743233ACC}"/>
              </a:ext>
            </a:extLst>
          </p:cNvPr>
          <p:cNvSpPr>
            <a:spLocks noGrp="1"/>
          </p:cNvSpPr>
          <p:nvPr>
            <p:ph sz="half" idx="1"/>
          </p:nvPr>
        </p:nvSpPr>
        <p:spPr/>
        <p:txBody>
          <a:bodyPr>
            <a:normAutofit lnSpcReduction="10000"/>
          </a:bodyPr>
          <a:lstStyle/>
          <a:p>
            <a:pPr lvl="0"/>
            <a:r>
              <a:rPr lang="en-US" b="0" dirty="0"/>
              <a:t>aka Extreme Wide Shot- Used to show the subject from a distance, or the area in which the scene is taking place. </a:t>
            </a:r>
          </a:p>
          <a:p>
            <a:pPr lvl="0"/>
            <a:r>
              <a:rPr lang="en-US" b="0" dirty="0"/>
              <a:t>The character doesn’t necessarily have to be viewable in this shot.</a:t>
            </a:r>
          </a:p>
          <a:p>
            <a:pPr lvl="0"/>
            <a:r>
              <a:rPr lang="en-US" b="0" dirty="0"/>
              <a:t>Can also be used as an Establishing Shot</a:t>
            </a:r>
          </a:p>
          <a:p>
            <a:pPr marL="0" indent="0">
              <a:buNone/>
            </a:pPr>
            <a:endParaRPr lang="en-US" b="0" dirty="0"/>
          </a:p>
        </p:txBody>
      </p:sp>
      <p:pic>
        <p:nvPicPr>
          <p:cNvPr id="5" name="Google Shape;909;p112" descr="A group of people on a beach&#10;&#10;Description automatically generated">
            <a:extLst>
              <a:ext uri="{FF2B5EF4-FFF2-40B4-BE49-F238E27FC236}">
                <a16:creationId xmlns:a16="http://schemas.microsoft.com/office/drawing/2014/main" id="{C9F0BF1F-53A8-FF36-1A6A-68D6D3FB88D0}"/>
              </a:ext>
            </a:extLst>
          </p:cNvPr>
          <p:cNvPicPr preferRelativeResize="0">
            <a:picLocks noGrp="1"/>
          </p:cNvPicPr>
          <p:nvPr>
            <p:ph sz="half" idx="2"/>
          </p:nvPr>
        </p:nvPicPr>
        <p:blipFill rotWithShape="1">
          <a:blip r:embed="rId2">
            <a:alphaModFix/>
          </a:blip>
          <a:srcRect l="3104" r="12196" b="1"/>
          <a:stretch/>
        </p:blipFill>
        <p:spPr>
          <a:xfrm>
            <a:off x="6172200" y="2074272"/>
            <a:ext cx="5181600" cy="3854044"/>
          </a:xfrm>
          <a:prstGeom prst="rect">
            <a:avLst/>
          </a:prstGeom>
          <a:noFill/>
          <a:ln>
            <a:noFill/>
          </a:ln>
        </p:spPr>
      </p:pic>
    </p:spTree>
    <p:extLst>
      <p:ext uri="{BB962C8B-B14F-4D97-AF65-F5344CB8AC3E}">
        <p14:creationId xmlns:p14="http://schemas.microsoft.com/office/powerpoint/2010/main" val="1014212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927BD-985D-CE98-6A05-5E0236109D9E}"/>
              </a:ext>
            </a:extLst>
          </p:cNvPr>
          <p:cNvSpPr>
            <a:spLocks noGrp="1"/>
          </p:cNvSpPr>
          <p:nvPr>
            <p:ph type="title"/>
          </p:nvPr>
        </p:nvSpPr>
        <p:spPr>
          <a:xfrm>
            <a:off x="839788" y="457200"/>
            <a:ext cx="3932237" cy="1600200"/>
          </a:xfrm>
        </p:spPr>
        <p:txBody>
          <a:bodyPr anchor="b">
            <a:normAutofit/>
          </a:bodyPr>
          <a:lstStyle/>
          <a:p>
            <a:r>
              <a:rPr lang="en-US" dirty="0"/>
              <a:t>ESTABLISHING SHOT</a:t>
            </a:r>
          </a:p>
        </p:txBody>
      </p:sp>
      <p:pic>
        <p:nvPicPr>
          <p:cNvPr id="5" name="Google Shape;923;p113" descr="A picture containing building, old, large, city&#10;&#10;Description automatically generated">
            <a:extLst>
              <a:ext uri="{FF2B5EF4-FFF2-40B4-BE49-F238E27FC236}">
                <a16:creationId xmlns:a16="http://schemas.microsoft.com/office/drawing/2014/main" id="{54903D80-37AE-8936-74E0-CAE9C80B2935}"/>
              </a:ext>
            </a:extLst>
          </p:cNvPr>
          <p:cNvPicPr preferRelativeResize="0"/>
          <p:nvPr/>
        </p:nvPicPr>
        <p:blipFill rotWithShape="1">
          <a:blip r:embed="rId2"/>
          <a:srcRect l="-1577" r="-2803" b="2"/>
          <a:stretch/>
        </p:blipFill>
        <p:spPr>
          <a:xfrm>
            <a:off x="3562449" y="1257300"/>
            <a:ext cx="8881963" cy="4786313"/>
          </a:xfrm>
          <a:prstGeom prst="rect">
            <a:avLst/>
          </a:prstGeom>
          <a:noFill/>
          <a:ln>
            <a:noFill/>
          </a:ln>
        </p:spPr>
      </p:pic>
      <p:sp>
        <p:nvSpPr>
          <p:cNvPr id="3" name="Content Placeholder 2">
            <a:extLst>
              <a:ext uri="{FF2B5EF4-FFF2-40B4-BE49-F238E27FC236}">
                <a16:creationId xmlns:a16="http://schemas.microsoft.com/office/drawing/2014/main" id="{3AADE9B1-F16C-D740-D6BE-CFCF359A56CE}"/>
              </a:ext>
            </a:extLst>
          </p:cNvPr>
          <p:cNvSpPr>
            <a:spLocks noGrp="1"/>
          </p:cNvSpPr>
          <p:nvPr>
            <p:ph type="body" sz="half" idx="2"/>
          </p:nvPr>
        </p:nvSpPr>
        <p:spPr>
          <a:xfrm>
            <a:off x="839789" y="2057400"/>
            <a:ext cx="2317749" cy="3811588"/>
          </a:xfrm>
        </p:spPr>
        <p:txBody>
          <a:bodyPr>
            <a:noAutofit/>
          </a:bodyPr>
          <a:lstStyle/>
          <a:p>
            <a:r>
              <a:rPr lang="en-US" sz="2400" b="0" dirty="0"/>
              <a:t>Usually the first shot of a new scene, designed to show the audience where the action is taking place. </a:t>
            </a:r>
            <a:endParaRPr lang="en-US" sz="2400" dirty="0"/>
          </a:p>
          <a:p>
            <a:endParaRPr lang="en-US" sz="2400" dirty="0"/>
          </a:p>
        </p:txBody>
      </p:sp>
    </p:spTree>
    <p:extLst>
      <p:ext uri="{BB962C8B-B14F-4D97-AF65-F5344CB8AC3E}">
        <p14:creationId xmlns:p14="http://schemas.microsoft.com/office/powerpoint/2010/main" val="790378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97"/>
          <p:cNvSpPr txBox="1">
            <a:spLocks noGrp="1"/>
          </p:cNvSpPr>
          <p:nvPr>
            <p:ph type="title"/>
          </p:nvPr>
        </p:nvSpPr>
        <p:spPr/>
        <p:txBody>
          <a:bodyPr/>
          <a:lstStyle/>
          <a:p>
            <a:pPr lvl="0"/>
            <a:r>
              <a:rPr lang="en-US" dirty="0"/>
              <a:t>Production Phase</a:t>
            </a:r>
          </a:p>
        </p:txBody>
      </p:sp>
      <p:grpSp>
        <p:nvGrpSpPr>
          <p:cNvPr id="771" name="Google Shape;771;p97"/>
          <p:cNvGrpSpPr/>
          <p:nvPr/>
        </p:nvGrpSpPr>
        <p:grpSpPr>
          <a:xfrm>
            <a:off x="1382491" y="2310063"/>
            <a:ext cx="9365025" cy="2965829"/>
            <a:chOff x="315691" y="0"/>
            <a:chExt cx="9365025" cy="2965829"/>
          </a:xfrm>
        </p:grpSpPr>
        <p:sp>
          <p:nvSpPr>
            <p:cNvPr id="772" name="Google Shape;772;p97"/>
            <p:cNvSpPr/>
            <p:nvPr/>
          </p:nvSpPr>
          <p:spPr>
            <a:xfrm>
              <a:off x="1519199" y="0"/>
              <a:ext cx="1944000" cy="19440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97"/>
            <p:cNvSpPr/>
            <p:nvPr/>
          </p:nvSpPr>
          <p:spPr>
            <a:xfrm>
              <a:off x="315691" y="2245829"/>
              <a:ext cx="4320000" cy="72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97"/>
            <p:cNvSpPr txBox="1"/>
            <p:nvPr/>
          </p:nvSpPr>
          <p:spPr>
            <a:xfrm>
              <a:off x="315691" y="2245829"/>
              <a:ext cx="4320000"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2500"/>
                <a:buFont typeface="Century Gothic"/>
                <a:buNone/>
              </a:pPr>
              <a:r>
                <a:rPr lang="en-US" sz="2500" b="0" i="0" u="none" strike="noStrike" cap="none">
                  <a:solidFill>
                    <a:schemeClr val="dk1"/>
                  </a:solidFill>
                  <a:latin typeface="Century Gothic"/>
                  <a:ea typeface="Century Gothic"/>
                  <a:cs typeface="Century Gothic"/>
                  <a:sym typeface="Century Gothic"/>
                </a:rPr>
                <a:t>The actual shooting of the video</a:t>
              </a:r>
              <a:endParaRPr/>
            </a:p>
          </p:txBody>
        </p:sp>
        <p:sp>
          <p:nvSpPr>
            <p:cNvPr id="775" name="Google Shape;775;p97"/>
            <p:cNvSpPr/>
            <p:nvPr/>
          </p:nvSpPr>
          <p:spPr>
            <a:xfrm>
              <a:off x="6672687" y="76746"/>
              <a:ext cx="1944000" cy="194400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97"/>
            <p:cNvSpPr/>
            <p:nvPr/>
          </p:nvSpPr>
          <p:spPr>
            <a:xfrm>
              <a:off x="5360716" y="2245829"/>
              <a:ext cx="4320000" cy="72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97"/>
            <p:cNvSpPr txBox="1"/>
            <p:nvPr/>
          </p:nvSpPr>
          <p:spPr>
            <a:xfrm>
              <a:off x="5360716" y="2245829"/>
              <a:ext cx="4320000" cy="72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2500"/>
                <a:buFont typeface="Century Gothic"/>
                <a:buNone/>
              </a:pPr>
              <a:r>
                <a:rPr lang="en-US" sz="2500" b="0" i="0" u="none" strike="noStrike" cap="none" dirty="0">
                  <a:solidFill>
                    <a:schemeClr val="dk1"/>
                  </a:solidFill>
                  <a:latin typeface="Century Gothic"/>
                  <a:ea typeface="Century Gothic"/>
                  <a:cs typeface="Century Gothic"/>
                  <a:sym typeface="Century Gothic"/>
                </a:rPr>
                <a:t>What </a:t>
              </a:r>
              <a:r>
                <a:rPr lang="en-US" sz="2500" dirty="0">
                  <a:solidFill>
                    <a:schemeClr val="dk1"/>
                  </a:solidFill>
                  <a:latin typeface="Century Gothic"/>
                  <a:ea typeface="Century Gothic"/>
                  <a:cs typeface="Century Gothic"/>
                  <a:sym typeface="Century Gothic"/>
                </a:rPr>
                <a:t>are </a:t>
              </a:r>
              <a:r>
                <a:rPr lang="en-US" sz="2500" b="1" i="0" strike="noStrike" cap="none" dirty="0">
                  <a:solidFill>
                    <a:schemeClr val="dk1"/>
                  </a:solidFill>
                  <a:latin typeface="Century Gothic"/>
                  <a:ea typeface="Century Gothic"/>
                  <a:cs typeface="Century Gothic"/>
                  <a:sym typeface="Century Gothic"/>
                </a:rPr>
                <a:t>Shot Types?</a:t>
              </a:r>
              <a:endParaRPr sz="2500" b="1" i="0" strike="noStrike" cap="none" dirty="0">
                <a:solidFill>
                  <a:schemeClr val="dk1"/>
                </a:solidFill>
                <a:latin typeface="Century Gothic"/>
                <a:ea typeface="Century Gothic"/>
                <a:cs typeface="Century Gothic"/>
                <a:sym typeface="Century Gothic"/>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Google Shape;933;p114"/>
          <p:cNvSpPr txBox="1">
            <a:spLocks noGrp="1"/>
          </p:cNvSpPr>
          <p:nvPr>
            <p:ph type="title"/>
          </p:nvPr>
        </p:nvSpPr>
        <p:spPr/>
        <p:txBody>
          <a:bodyPr/>
          <a:lstStyle/>
          <a:p>
            <a:pPr lvl="0"/>
            <a:r>
              <a:rPr lang="en-US"/>
              <a:t>Extreme Long Shot/Wide Shot/Establishing Shot</a:t>
            </a:r>
          </a:p>
        </p:txBody>
      </p:sp>
      <p:sp>
        <p:nvSpPr>
          <p:cNvPr id="934" name="Google Shape;934;p114"/>
          <p:cNvSpPr txBox="1">
            <a:spLocks noGrp="1"/>
          </p:cNvSpPr>
          <p:nvPr>
            <p:ph idx="1"/>
          </p:nvPr>
        </p:nvSpPr>
        <p:spPr>
          <a:xfrm>
            <a:off x="838200" y="1825625"/>
            <a:ext cx="2990850" cy="4351338"/>
          </a:xfrm>
        </p:spPr>
        <p:txBody>
          <a:bodyPr/>
          <a:lstStyle/>
          <a:p>
            <a:pPr lvl="0"/>
            <a:r>
              <a:rPr lang="en-US" b="0" dirty="0"/>
              <a:t>These three shots give us the most detail of the surroundings</a:t>
            </a:r>
          </a:p>
        </p:txBody>
      </p:sp>
      <p:pic>
        <p:nvPicPr>
          <p:cNvPr id="935" name="Google Shape;935;p114"/>
          <p:cNvPicPr preferRelativeResize="0"/>
          <p:nvPr/>
        </p:nvPicPr>
        <p:blipFill>
          <a:blip r:embed="rId3">
            <a:alphaModFix/>
          </a:blip>
          <a:stretch>
            <a:fillRect/>
          </a:stretch>
        </p:blipFill>
        <p:spPr>
          <a:xfrm>
            <a:off x="4129211" y="1621033"/>
            <a:ext cx="7859590" cy="523696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p115"/>
          <p:cNvSpPr txBox="1">
            <a:spLocks noGrp="1"/>
          </p:cNvSpPr>
          <p:nvPr>
            <p:ph type="title"/>
          </p:nvPr>
        </p:nvSpPr>
        <p:spPr/>
        <p:txBody>
          <a:bodyPr/>
          <a:lstStyle/>
          <a:p>
            <a:pPr lvl="0"/>
            <a:r>
              <a:rPr lang="en-US"/>
              <a:t>Angle/Level Shots &amp; Placement</a:t>
            </a:r>
          </a:p>
        </p:txBody>
      </p:sp>
      <p:sp>
        <p:nvSpPr>
          <p:cNvPr id="3" name="Content Placeholder 2">
            <a:extLst>
              <a:ext uri="{FF2B5EF4-FFF2-40B4-BE49-F238E27FC236}">
                <a16:creationId xmlns:a16="http://schemas.microsoft.com/office/drawing/2014/main" id="{B36ADEE6-03AA-FD19-5C43-DC0E25A8C1AF}"/>
              </a:ext>
            </a:extLst>
          </p:cNvPr>
          <p:cNvSpPr>
            <a:spLocks noGrp="1"/>
          </p:cNvSpPr>
          <p:nvPr>
            <p:ph idx="1"/>
          </p:nvPr>
        </p:nvSpPr>
        <p:spPr/>
        <p:txBody>
          <a:bodyPr/>
          <a:lstStyle/>
          <a:p>
            <a:pPr lvl="0"/>
            <a:r>
              <a:rPr lang="en-US" b="0" dirty="0"/>
              <a:t>Advanced camera shots, are those that indicate camera angle and placement.</a:t>
            </a:r>
          </a:p>
          <a:p>
            <a:pPr lvl="0"/>
            <a:r>
              <a:rPr lang="en-US" b="0" dirty="0"/>
              <a:t>These are often used to affect the mood or narrative of the film, rather than indicate size and spatial awareness.</a:t>
            </a:r>
            <a:endParaRPr lang="en-US" b="0" dirty="0">
              <a:sym typeface="Century Gothic"/>
            </a:endParaRPr>
          </a:p>
          <a:p>
            <a:endParaRPr lang="en-US" b="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Google Shape;949;p11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62626"/>
              </a:buClr>
              <a:buSzPts val="4800"/>
              <a:buFont typeface="Century Gothic"/>
              <a:buNone/>
            </a:pPr>
            <a:r>
              <a:rPr lang="en-US" b="1" u="sng"/>
              <a:t>Low Angle Shots</a:t>
            </a:r>
            <a:endParaRPr/>
          </a:p>
        </p:txBody>
      </p:sp>
      <p:sp>
        <p:nvSpPr>
          <p:cNvPr id="950" name="Google Shape;950;p116"/>
          <p:cNvSpPr txBox="1">
            <a:spLocks noGrp="1"/>
          </p:cNvSpPr>
          <p:nvPr>
            <p:ph sz="half" idx="1"/>
          </p:nvPr>
        </p:nvSpPr>
        <p:spPr>
          <a:xfrm>
            <a:off x="838200" y="1825625"/>
            <a:ext cx="4265141" cy="4351338"/>
          </a:xfrm>
          <a:prstGeom prst="rect">
            <a:avLst/>
          </a:prstGeom>
          <a:noFill/>
          <a:ln>
            <a:noFill/>
          </a:ln>
        </p:spPr>
        <p:txBody>
          <a:bodyPr spcFirstLastPara="1" wrap="square" lIns="91425" tIns="45700" rIns="91425" bIns="45700" anchor="t" anchorCtr="0">
            <a:noAutofit/>
          </a:bodyPr>
          <a:lstStyle/>
          <a:p>
            <a:pPr marL="190500" lvl="0" indent="-203200" algn="l" rtl="0">
              <a:lnSpc>
                <a:spcPct val="100000"/>
              </a:lnSpc>
              <a:spcBef>
                <a:spcPts val="0"/>
              </a:spcBef>
              <a:spcAft>
                <a:spcPts val="0"/>
              </a:spcAft>
              <a:buSzPts val="3200"/>
              <a:buChar char="◦"/>
            </a:pPr>
            <a:r>
              <a:rPr lang="en-US" sz="3200" b="0" dirty="0"/>
              <a:t>Subjects or objects shot from a low-angle create intimidation. </a:t>
            </a:r>
            <a:endParaRPr b="0" dirty="0"/>
          </a:p>
          <a:p>
            <a:pPr marL="190500" lvl="0" indent="-203200" algn="l" rtl="0">
              <a:lnSpc>
                <a:spcPct val="100000"/>
              </a:lnSpc>
              <a:spcBef>
                <a:spcPts val="900"/>
              </a:spcBef>
              <a:spcAft>
                <a:spcPts val="0"/>
              </a:spcAft>
              <a:buSzPts val="3200"/>
              <a:buChar char="◦"/>
            </a:pPr>
            <a:r>
              <a:rPr lang="en-US" sz="3200" b="0" dirty="0"/>
              <a:t>From our point of view, we feel inferior to the subject as an audience</a:t>
            </a:r>
            <a:endParaRPr b="0" dirty="0"/>
          </a:p>
        </p:txBody>
      </p:sp>
      <p:pic>
        <p:nvPicPr>
          <p:cNvPr id="951" name="Google Shape;951;p116"/>
          <p:cNvPicPr preferRelativeResize="0">
            <a:picLocks noGrp="1"/>
          </p:cNvPicPr>
          <p:nvPr>
            <p:ph sz="half" idx="2"/>
          </p:nvPr>
        </p:nvPicPr>
        <p:blipFill rotWithShape="1">
          <a:blip r:embed="rId3">
            <a:alphaModFix/>
          </a:blip>
          <a:stretch/>
        </p:blipFill>
        <p:spPr>
          <a:xfrm>
            <a:off x="5407025" y="752063"/>
            <a:ext cx="6689136" cy="2809437"/>
          </a:xfrm>
          <a:prstGeom prst="rect">
            <a:avLst/>
          </a:prstGeom>
          <a:noFill/>
          <a:ln>
            <a:noFill/>
          </a:ln>
        </p:spPr>
      </p:pic>
      <p:pic>
        <p:nvPicPr>
          <p:cNvPr id="952" name="Google Shape;952;p116" descr="M4"/>
          <p:cNvPicPr preferRelativeResize="0">
            <a:picLocks noGrp="1"/>
          </p:cNvPicPr>
          <p:nvPr>
            <p:ph type="body" idx="4294967295"/>
          </p:nvPr>
        </p:nvPicPr>
        <p:blipFill rotWithShape="1">
          <a:blip r:embed="rId4">
            <a:alphaModFix/>
          </a:blip>
          <a:srcRect l="12914" t="3707"/>
          <a:stretch/>
        </p:blipFill>
        <p:spPr>
          <a:xfrm>
            <a:off x="8763808" y="2898970"/>
            <a:ext cx="3332353" cy="3032273"/>
          </a:xfrm>
          <a:prstGeom prst="rect">
            <a:avLst/>
          </a:prstGeom>
          <a:noFill/>
          <a:ln>
            <a:noFill/>
          </a:ln>
        </p:spPr>
      </p:pic>
      <p:pic>
        <p:nvPicPr>
          <p:cNvPr id="953" name="Google Shape;953;p116" descr="A person riding on top of a mountain&#10;&#10;Description automatically generated"/>
          <p:cNvPicPr preferRelativeResize="0"/>
          <p:nvPr/>
        </p:nvPicPr>
        <p:blipFill rotWithShape="1">
          <a:blip r:embed="rId5">
            <a:alphaModFix/>
          </a:blip>
          <a:srcRect l="10403" r="13987"/>
          <a:stretch/>
        </p:blipFill>
        <p:spPr>
          <a:xfrm>
            <a:off x="5407025" y="2898970"/>
            <a:ext cx="3434740" cy="303227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0">
                                            <p:txEl>
                                              <p:pRg st="0" end="0"/>
                                            </p:txEl>
                                          </p:spTgt>
                                        </p:tgtEl>
                                        <p:attrNameLst>
                                          <p:attrName>style.visibility</p:attrName>
                                        </p:attrNameLst>
                                      </p:cBhvr>
                                      <p:to>
                                        <p:strVal val="visible"/>
                                      </p:to>
                                    </p:set>
                                    <p:animEffect transition="in" filter="fade">
                                      <p:cBhvr>
                                        <p:cTn id="7" dur="500"/>
                                        <p:tgtEl>
                                          <p:spTgt spid="9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50">
                                            <p:txEl>
                                              <p:pRg st="1" end="1"/>
                                            </p:txEl>
                                          </p:spTgt>
                                        </p:tgtEl>
                                        <p:attrNameLst>
                                          <p:attrName>style.visibility</p:attrName>
                                        </p:attrNameLst>
                                      </p:cBhvr>
                                      <p:to>
                                        <p:strVal val="visible"/>
                                      </p:to>
                                    </p:set>
                                    <p:animEffect transition="in" filter="fade">
                                      <p:cBhvr>
                                        <p:cTn id="12" dur="500"/>
                                        <p:tgtEl>
                                          <p:spTgt spid="95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pic>
        <p:nvPicPr>
          <p:cNvPr id="958" name="Google Shape;958;p117"/>
          <p:cNvPicPr preferRelativeResize="0">
            <a:picLocks noGrp="1"/>
          </p:cNvPicPr>
          <p:nvPr>
            <p:ph idx="1"/>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23368-AF31-D92D-3D70-1ACCF6F09673}"/>
              </a:ext>
            </a:extLst>
          </p:cNvPr>
          <p:cNvSpPr>
            <a:spLocks noGrp="1"/>
          </p:cNvSpPr>
          <p:nvPr>
            <p:ph type="title"/>
          </p:nvPr>
        </p:nvSpPr>
        <p:spPr/>
        <p:txBody>
          <a:bodyPr/>
          <a:lstStyle/>
          <a:p>
            <a:r>
              <a:rPr lang="en-US" dirty="0"/>
              <a:t>High Angle Shots</a:t>
            </a:r>
          </a:p>
        </p:txBody>
      </p:sp>
      <p:sp>
        <p:nvSpPr>
          <p:cNvPr id="3" name="Content Placeholder 2">
            <a:extLst>
              <a:ext uri="{FF2B5EF4-FFF2-40B4-BE49-F238E27FC236}">
                <a16:creationId xmlns:a16="http://schemas.microsoft.com/office/drawing/2014/main" id="{BD17EF09-8A3C-CFA5-769D-0D8157BA1663}"/>
              </a:ext>
            </a:extLst>
          </p:cNvPr>
          <p:cNvSpPr>
            <a:spLocks noGrp="1"/>
          </p:cNvSpPr>
          <p:nvPr>
            <p:ph idx="1"/>
          </p:nvPr>
        </p:nvSpPr>
        <p:spPr/>
        <p:txBody>
          <a:bodyPr/>
          <a:lstStyle/>
          <a:p>
            <a:pPr marL="190500" lvl="0" indent="-203200">
              <a:lnSpc>
                <a:spcPct val="100000"/>
              </a:lnSpc>
              <a:spcBef>
                <a:spcPts val="0"/>
              </a:spcBef>
              <a:buSzPts val="3200"/>
              <a:buChar char="◦"/>
            </a:pPr>
            <a:r>
              <a:rPr lang="en-US" b="0" dirty="0"/>
              <a:t>If you want to create a feeling of weakness with a child being threatened by the bully, use a High Angle Shot. </a:t>
            </a:r>
          </a:p>
          <a:p>
            <a:pPr marL="190500" lvl="0" indent="-203200">
              <a:lnSpc>
                <a:spcPct val="100000"/>
              </a:lnSpc>
              <a:spcBef>
                <a:spcPts val="900"/>
              </a:spcBef>
              <a:buSzPts val="3200"/>
              <a:buChar char="◦"/>
            </a:pPr>
            <a:r>
              <a:rPr lang="en-US" b="0" dirty="0"/>
              <a:t>The figure seems intimidated, or inferior to your audience.</a:t>
            </a:r>
          </a:p>
          <a:p>
            <a:endParaRPr lang="en-US" b="0" dirty="0"/>
          </a:p>
        </p:txBody>
      </p:sp>
      <p:pic>
        <p:nvPicPr>
          <p:cNvPr id="4" name="Google Shape;966;p118">
            <a:extLst>
              <a:ext uri="{FF2B5EF4-FFF2-40B4-BE49-F238E27FC236}">
                <a16:creationId xmlns:a16="http://schemas.microsoft.com/office/drawing/2014/main" id="{0B71A663-F196-D135-103B-4D57258EBC75}"/>
              </a:ext>
            </a:extLst>
          </p:cNvPr>
          <p:cNvPicPr preferRelativeResize="0">
            <a:picLocks/>
          </p:cNvPicPr>
          <p:nvPr/>
        </p:nvPicPr>
        <p:blipFill rotWithShape="1">
          <a:blip r:embed="rId2">
            <a:alphaModFix/>
          </a:blip>
          <a:srcRect l="19650" r="10242"/>
          <a:stretch/>
        </p:blipFill>
        <p:spPr>
          <a:xfrm>
            <a:off x="8177899" y="3612420"/>
            <a:ext cx="3779837" cy="3032125"/>
          </a:xfrm>
          <a:prstGeom prst="roundRect">
            <a:avLst>
              <a:gd name="adj" fmla="val 4380"/>
            </a:avLst>
          </a:prstGeom>
          <a:noFill/>
          <a:ln w="38100" cap="flat" cmpd="sng">
            <a:solidFill>
              <a:srgbClr val="363D46"/>
            </a:solidFill>
            <a:prstDash val="solid"/>
            <a:round/>
            <a:headEnd type="none" w="sm" len="sm"/>
            <a:tailEnd type="none" w="sm" len="sm"/>
          </a:ln>
        </p:spPr>
      </p:pic>
      <p:pic>
        <p:nvPicPr>
          <p:cNvPr id="5" name="Google Shape;967;p118">
            <a:extLst>
              <a:ext uri="{FF2B5EF4-FFF2-40B4-BE49-F238E27FC236}">
                <a16:creationId xmlns:a16="http://schemas.microsoft.com/office/drawing/2014/main" id="{26424B40-06C8-05BD-C39D-5B7213A46E4E}"/>
              </a:ext>
            </a:extLst>
          </p:cNvPr>
          <p:cNvPicPr preferRelativeResize="0">
            <a:picLocks/>
          </p:cNvPicPr>
          <p:nvPr/>
        </p:nvPicPr>
        <p:blipFill rotWithShape="1">
          <a:blip r:embed="rId3">
            <a:alphaModFix/>
          </a:blip>
          <a:srcRect l="18185" r="18185"/>
          <a:stretch/>
        </p:blipFill>
        <p:spPr>
          <a:xfrm>
            <a:off x="198874" y="3626708"/>
            <a:ext cx="3781425" cy="3032125"/>
          </a:xfrm>
          <a:prstGeom prst="roundRect">
            <a:avLst>
              <a:gd name="adj" fmla="val 4380"/>
            </a:avLst>
          </a:prstGeom>
          <a:noFill/>
          <a:ln w="38100" cap="flat" cmpd="sng">
            <a:solidFill>
              <a:srgbClr val="363D46"/>
            </a:solidFill>
            <a:prstDash val="solid"/>
            <a:round/>
            <a:headEnd type="none" w="sm" len="sm"/>
            <a:tailEnd type="none" w="sm" len="sm"/>
          </a:ln>
        </p:spPr>
      </p:pic>
      <p:pic>
        <p:nvPicPr>
          <p:cNvPr id="6" name="Google Shape;968;p118">
            <a:extLst>
              <a:ext uri="{FF2B5EF4-FFF2-40B4-BE49-F238E27FC236}">
                <a16:creationId xmlns:a16="http://schemas.microsoft.com/office/drawing/2014/main" id="{CE72951F-47E3-EA43-5D24-9F68AE54B915}"/>
              </a:ext>
            </a:extLst>
          </p:cNvPr>
          <p:cNvPicPr preferRelativeResize="0"/>
          <p:nvPr/>
        </p:nvPicPr>
        <p:blipFill rotWithShape="1">
          <a:blip r:embed="rId4">
            <a:alphaModFix/>
          </a:blip>
          <a:srcRect l="14946" r="14946"/>
          <a:stretch/>
        </p:blipFill>
        <p:spPr>
          <a:xfrm>
            <a:off x="4189849" y="3612733"/>
            <a:ext cx="3778500" cy="3031500"/>
          </a:xfrm>
          <a:prstGeom prst="roundRect">
            <a:avLst>
              <a:gd name="adj" fmla="val 4380"/>
            </a:avLst>
          </a:prstGeom>
          <a:noFill/>
          <a:ln w="38100" cap="flat" cmpd="sng">
            <a:solidFill>
              <a:srgbClr val="363D46"/>
            </a:solidFill>
            <a:prstDash val="solid"/>
            <a:round/>
            <a:headEnd type="none" w="sm" len="sm"/>
            <a:tailEnd type="none" w="sm" len="sm"/>
          </a:ln>
        </p:spPr>
      </p:pic>
    </p:spTree>
    <p:extLst>
      <p:ext uri="{BB962C8B-B14F-4D97-AF65-F5344CB8AC3E}">
        <p14:creationId xmlns:p14="http://schemas.microsoft.com/office/powerpoint/2010/main" val="26547940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72"/>
        <p:cNvGrpSpPr/>
        <p:nvPr/>
      </p:nvGrpSpPr>
      <p:grpSpPr>
        <a:xfrm>
          <a:off x="0" y="0"/>
          <a:ext cx="0" cy="0"/>
          <a:chOff x="0" y="0"/>
          <a:chExt cx="0" cy="0"/>
        </a:xfrm>
      </p:grpSpPr>
      <p:pic>
        <p:nvPicPr>
          <p:cNvPr id="977" name="Google Shape;977;p119" descr="A person standing in front of a brick wall&#10;&#10;Description automatically generated"/>
          <p:cNvPicPr preferRelativeResize="0">
            <a:picLocks noGrp="1"/>
          </p:cNvPicPr>
          <p:nvPr>
            <p:ph idx="4294967295"/>
          </p:nvPr>
        </p:nvPicPr>
        <p:blipFill rotWithShape="1">
          <a:blip r:embed="rId3">
            <a:alphaModFix/>
          </a:blip>
          <a:srcRect/>
          <a:stretch/>
        </p:blipFill>
        <p:spPr>
          <a:xfrm>
            <a:off x="847726" y="214312"/>
            <a:ext cx="10701337" cy="64293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sp>
        <p:nvSpPr>
          <p:cNvPr id="984" name="Google Shape;984;p120"/>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985" name="Google Shape;985;p120"/>
          <p:cNvSpPr txBox="1">
            <a:spLocks noGrp="1"/>
          </p:cNvSpPr>
          <p:nvPr>
            <p:ph idx="1"/>
          </p:nvPr>
        </p:nvSpPr>
        <p:spPr>
          <a:prstGeom prst="rect">
            <a:avLst/>
          </a:prstGeom>
        </p:spPr>
        <p:txBody>
          <a:bodyPr spcFirstLastPara="1" wrap="square" lIns="91425" tIns="45700" rIns="91425" bIns="45700" anchor="t" anchorCtr="0">
            <a:noAutofit/>
          </a:bodyPr>
          <a:lstStyle/>
          <a:p>
            <a:pPr marL="0" lvl="0" indent="0" algn="l" rtl="0">
              <a:spcBef>
                <a:spcPts val="900"/>
              </a:spcBef>
              <a:spcAft>
                <a:spcPts val="0"/>
              </a:spcAft>
              <a:buNone/>
            </a:pPr>
            <a:endParaRPr/>
          </a:p>
        </p:txBody>
      </p:sp>
      <p:pic>
        <p:nvPicPr>
          <p:cNvPr id="986" name="Google Shape;986;p120"/>
          <p:cNvPicPr preferRelativeResize="0"/>
          <p:nvPr/>
        </p:nvPicPr>
        <p:blipFill>
          <a:blip r:embed="rId3">
            <a:alphaModFix/>
          </a:blip>
          <a:stretch>
            <a:fillRect/>
          </a:stretch>
        </p:blipFill>
        <p:spPr>
          <a:xfrm>
            <a:off x="0" y="0"/>
            <a:ext cx="12192000" cy="4533900"/>
          </a:xfrm>
          <a:prstGeom prst="rect">
            <a:avLst/>
          </a:prstGeom>
          <a:noFill/>
          <a:ln>
            <a:noFill/>
          </a:ln>
        </p:spPr>
      </p:pic>
      <p:sp>
        <p:nvSpPr>
          <p:cNvPr id="987" name="Google Shape;987;p120"/>
          <p:cNvSpPr txBox="1"/>
          <p:nvPr/>
        </p:nvSpPr>
        <p:spPr>
          <a:xfrm>
            <a:off x="600075" y="4857750"/>
            <a:ext cx="10801500" cy="129263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7200" dirty="0">
                <a:solidFill>
                  <a:schemeClr val="accent4"/>
                </a:solidFill>
                <a:latin typeface="Futura Condensed Medium" panose="020B0602020204020303" pitchFamily="34" charset="-79"/>
                <a:ea typeface="Garamond"/>
                <a:cs typeface="Futura Condensed Medium" panose="020B0602020204020303" pitchFamily="34" charset="-79"/>
                <a:sym typeface="Garamond"/>
              </a:rPr>
              <a:t>Which one is which?</a:t>
            </a:r>
            <a:endParaRPr sz="8000" dirty="0">
              <a:solidFill>
                <a:schemeClr val="accent4"/>
              </a:solidFill>
              <a:latin typeface="Futura Condensed Medium" panose="020B0602020204020303" pitchFamily="34" charset="-79"/>
              <a:ea typeface="Garamond"/>
              <a:cs typeface="Futura Condensed Medium" panose="020B0602020204020303" pitchFamily="34" charset="-79"/>
              <a:sym typeface="Garamon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pic>
        <p:nvPicPr>
          <p:cNvPr id="994" name="Google Shape;994;p121"/>
          <p:cNvPicPr preferRelativeResize="0"/>
          <p:nvPr/>
        </p:nvPicPr>
        <p:blipFill>
          <a:blip r:embed="rId3">
            <a:alphaModFix/>
          </a:blip>
          <a:stretch>
            <a:fillRect/>
          </a:stretch>
        </p:blipFill>
        <p:spPr>
          <a:xfrm>
            <a:off x="4648200" y="0"/>
            <a:ext cx="7543800" cy="6858000"/>
          </a:xfrm>
          <a:prstGeom prst="rect">
            <a:avLst/>
          </a:prstGeom>
          <a:noFill/>
          <a:ln>
            <a:noFill/>
          </a:ln>
        </p:spPr>
      </p:pic>
      <p:sp>
        <p:nvSpPr>
          <p:cNvPr id="995" name="Google Shape;995;p121"/>
          <p:cNvSpPr txBox="1"/>
          <p:nvPr/>
        </p:nvSpPr>
        <p:spPr>
          <a:xfrm>
            <a:off x="471500" y="800100"/>
            <a:ext cx="3600600" cy="357017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400" dirty="0">
                <a:solidFill>
                  <a:schemeClr val="accent4"/>
                </a:solidFill>
                <a:latin typeface="Futura Condensed Medium" panose="020B0602020204020303" pitchFamily="34" charset="-79"/>
                <a:ea typeface="Garamond"/>
                <a:cs typeface="Futura Condensed Medium" panose="020B0602020204020303" pitchFamily="34" charset="-79"/>
                <a:sym typeface="Garamond"/>
              </a:rPr>
              <a:t>What type of shot is this?</a:t>
            </a:r>
            <a:endParaRPr sz="4400" dirty="0">
              <a:solidFill>
                <a:schemeClr val="accent4"/>
              </a:solidFill>
              <a:latin typeface="Futura Condensed Medium" panose="020B0602020204020303" pitchFamily="34" charset="-79"/>
              <a:ea typeface="Garamond"/>
              <a:cs typeface="Futura Condensed Medium" panose="020B0602020204020303" pitchFamily="34" charset="-79"/>
              <a:sym typeface="Garamond"/>
            </a:endParaRPr>
          </a:p>
          <a:p>
            <a:pPr marL="0" lvl="0" indent="0" algn="ctr" rtl="0">
              <a:spcBef>
                <a:spcPts val="0"/>
              </a:spcBef>
              <a:spcAft>
                <a:spcPts val="0"/>
              </a:spcAft>
              <a:buNone/>
            </a:pPr>
            <a:endParaRPr sz="4400" dirty="0">
              <a:solidFill>
                <a:schemeClr val="accent4"/>
              </a:solidFill>
              <a:latin typeface="Futura Condensed Medium" panose="020B0602020204020303" pitchFamily="34" charset="-79"/>
              <a:ea typeface="Garamond"/>
              <a:cs typeface="Futura Condensed Medium" panose="020B0602020204020303" pitchFamily="34" charset="-79"/>
              <a:sym typeface="Garamond"/>
            </a:endParaRPr>
          </a:p>
          <a:p>
            <a:pPr marL="0" lvl="0" indent="0" algn="ctr" rtl="0">
              <a:spcBef>
                <a:spcPts val="0"/>
              </a:spcBef>
              <a:spcAft>
                <a:spcPts val="0"/>
              </a:spcAft>
              <a:buNone/>
            </a:pPr>
            <a:r>
              <a:rPr lang="en-US" sz="4400" dirty="0">
                <a:solidFill>
                  <a:schemeClr val="accent4"/>
                </a:solidFill>
                <a:latin typeface="Futura Condensed Medium" panose="020B0602020204020303" pitchFamily="34" charset="-79"/>
                <a:ea typeface="Garamond"/>
                <a:cs typeface="Futura Condensed Medium" panose="020B0602020204020303" pitchFamily="34" charset="-79"/>
                <a:sym typeface="Garamond"/>
              </a:rPr>
              <a:t>Who has the power in this shot?</a:t>
            </a:r>
            <a:endParaRPr sz="2400" dirty="0">
              <a:solidFill>
                <a:schemeClr val="accent4"/>
              </a:solidFill>
              <a:latin typeface="Futura Condensed Medium" panose="020B0602020204020303" pitchFamily="34" charset="-79"/>
              <a:ea typeface="Garamond"/>
              <a:cs typeface="Futura Condensed Medium" panose="020B0602020204020303" pitchFamily="34" charset="-79"/>
              <a:sym typeface="Garamo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5">
                                            <p:txEl>
                                              <p:pRg st="0" end="0"/>
                                            </p:txEl>
                                          </p:spTgt>
                                        </p:tgtEl>
                                        <p:attrNameLst>
                                          <p:attrName>style.visibility</p:attrName>
                                        </p:attrNameLst>
                                      </p:cBhvr>
                                      <p:to>
                                        <p:strVal val="visible"/>
                                      </p:to>
                                    </p:set>
                                    <p:animEffect transition="in" filter="fade">
                                      <p:cBhvr>
                                        <p:cTn id="7" dur="1000"/>
                                        <p:tgtEl>
                                          <p:spTgt spid="9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5">
                                            <p:txEl>
                                              <p:pRg st="2" end="2"/>
                                            </p:txEl>
                                          </p:spTgt>
                                        </p:tgtEl>
                                        <p:attrNameLst>
                                          <p:attrName>style.visibility</p:attrName>
                                        </p:attrNameLst>
                                      </p:cBhvr>
                                      <p:to>
                                        <p:strVal val="visible"/>
                                      </p:to>
                                    </p:set>
                                    <p:animEffect transition="in" filter="fade">
                                      <p:cBhvr>
                                        <p:cTn id="12" dur="1000"/>
                                        <p:tgtEl>
                                          <p:spTgt spid="9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Google Shape;1001;p122"/>
          <p:cNvSpPr txBox="1">
            <a:spLocks noGrp="1"/>
          </p:cNvSpPr>
          <p:nvPr>
            <p:ph type="title"/>
          </p:nvPr>
        </p:nvSpPr>
        <p:spPr/>
        <p:txBody>
          <a:bodyPr/>
          <a:lstStyle/>
          <a:p>
            <a:pPr lvl="0"/>
            <a:r>
              <a:rPr lang="en-US">
                <a:sym typeface="Century Gothic"/>
              </a:rPr>
              <a:t>Canted Angle Shots</a:t>
            </a:r>
            <a:endParaRPr lang="en-US"/>
          </a:p>
        </p:txBody>
      </p:sp>
      <p:sp>
        <p:nvSpPr>
          <p:cNvPr id="1002" name="Google Shape;1002;p122"/>
          <p:cNvSpPr txBox="1">
            <a:spLocks noGrp="1"/>
          </p:cNvSpPr>
          <p:nvPr>
            <p:ph sz="half" idx="1"/>
          </p:nvPr>
        </p:nvSpPr>
        <p:spPr/>
        <p:txBody>
          <a:bodyPr/>
          <a:lstStyle/>
          <a:p>
            <a:pPr lvl="0"/>
            <a:r>
              <a:rPr lang="en-US" b="0" dirty="0"/>
              <a:t>◦</a:t>
            </a:r>
            <a:r>
              <a:rPr lang="en-US" b="0" dirty="0">
                <a:sym typeface="Century Gothic"/>
              </a:rPr>
              <a:t>Camera is placed on an angle to film the action.</a:t>
            </a:r>
          </a:p>
          <a:p>
            <a:pPr lvl="0"/>
            <a:r>
              <a:rPr lang="en-US" b="0" dirty="0"/>
              <a:t>◦</a:t>
            </a:r>
            <a:r>
              <a:rPr lang="en-US" b="0" dirty="0">
                <a:sym typeface="Century Gothic"/>
              </a:rPr>
              <a:t>It can be used as a POV shot, or sometimes to create interesting speed images.</a:t>
            </a:r>
          </a:p>
          <a:p>
            <a:pPr lvl="0"/>
            <a:endParaRPr lang="en-US" b="0" dirty="0"/>
          </a:p>
        </p:txBody>
      </p:sp>
      <p:sp>
        <p:nvSpPr>
          <p:cNvPr id="5" name="Content Placeholder 4">
            <a:extLst>
              <a:ext uri="{FF2B5EF4-FFF2-40B4-BE49-F238E27FC236}">
                <a16:creationId xmlns:a16="http://schemas.microsoft.com/office/drawing/2014/main" id="{699D8C72-919B-2E1A-E12C-988997A1A2F2}"/>
              </a:ext>
            </a:extLst>
          </p:cNvPr>
          <p:cNvSpPr>
            <a:spLocks noGrp="1"/>
          </p:cNvSpPr>
          <p:nvPr>
            <p:ph sz="half" idx="2"/>
          </p:nvPr>
        </p:nvSpPr>
        <p:spPr/>
        <p:txBody>
          <a:bodyPr/>
          <a:lstStyle/>
          <a:p>
            <a:endParaRPr lang="en-US"/>
          </a:p>
        </p:txBody>
      </p:sp>
      <p:pic>
        <p:nvPicPr>
          <p:cNvPr id="1003" name="Google Shape;1003;p122"/>
          <p:cNvPicPr preferRelativeResize="0"/>
          <p:nvPr/>
        </p:nvPicPr>
        <p:blipFill>
          <a:blip r:embed="rId3">
            <a:alphaModFix/>
          </a:blip>
          <a:stretch>
            <a:fillRect/>
          </a:stretch>
        </p:blipFill>
        <p:spPr>
          <a:xfrm>
            <a:off x="6146700" y="1"/>
            <a:ext cx="6045300" cy="3467928"/>
          </a:xfrm>
          <a:prstGeom prst="rect">
            <a:avLst/>
          </a:prstGeom>
          <a:noFill/>
          <a:ln>
            <a:noFill/>
          </a:ln>
        </p:spPr>
      </p:pic>
      <p:pic>
        <p:nvPicPr>
          <p:cNvPr id="1004" name="Google Shape;1004;p122"/>
          <p:cNvPicPr preferRelativeResize="0"/>
          <p:nvPr/>
        </p:nvPicPr>
        <p:blipFill>
          <a:blip r:embed="rId4">
            <a:alphaModFix/>
          </a:blip>
          <a:stretch>
            <a:fillRect/>
          </a:stretch>
        </p:blipFill>
        <p:spPr>
          <a:xfrm>
            <a:off x="6146700" y="3446886"/>
            <a:ext cx="6045300" cy="341111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009"/>
        <p:cNvGrpSpPr/>
        <p:nvPr/>
      </p:nvGrpSpPr>
      <p:grpSpPr>
        <a:xfrm>
          <a:off x="0" y="0"/>
          <a:ext cx="0" cy="0"/>
          <a:chOff x="0" y="0"/>
          <a:chExt cx="0" cy="0"/>
        </a:xfrm>
      </p:grpSpPr>
      <p:pic>
        <p:nvPicPr>
          <p:cNvPr id="1010" name="Google Shape;1010;p123"/>
          <p:cNvPicPr preferRelativeResize="0"/>
          <p:nvPr/>
        </p:nvPicPr>
        <p:blipFill rotWithShape="1">
          <a:blip r:embed="rId3">
            <a:alphaModFix/>
          </a:blip>
          <a:srcRect t="4509" b="14097"/>
          <a:stretch/>
        </p:blipFill>
        <p:spPr>
          <a:xfrm>
            <a:off x="1219200" y="0"/>
            <a:ext cx="10094647"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81"/>
        <p:cNvGrpSpPr/>
        <p:nvPr/>
      </p:nvGrpSpPr>
      <p:grpSpPr>
        <a:xfrm>
          <a:off x="0" y="0"/>
          <a:ext cx="0" cy="0"/>
          <a:chOff x="0" y="0"/>
          <a:chExt cx="0" cy="0"/>
        </a:xfrm>
      </p:grpSpPr>
      <p:sp>
        <p:nvSpPr>
          <p:cNvPr id="782" name="Google Shape;782;p98"/>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aramond"/>
              <a:ea typeface="Garamond"/>
              <a:cs typeface="Garamond"/>
              <a:sym typeface="Garamond"/>
            </a:endParaRPr>
          </a:p>
        </p:txBody>
      </p:sp>
      <p:pic>
        <p:nvPicPr>
          <p:cNvPr id="783" name="Google Shape;783;p98"/>
          <p:cNvPicPr preferRelativeResize="0"/>
          <p:nvPr/>
        </p:nvPicPr>
        <p:blipFill rotWithShape="1">
          <a:blip r:embed="rId3">
            <a:alphaModFix amt="45000"/>
          </a:blip>
          <a:srcRect t="12145" b="3586"/>
          <a:stretch/>
        </p:blipFill>
        <p:spPr>
          <a:xfrm>
            <a:off x="1" y="10"/>
            <a:ext cx="12191999" cy="6857989"/>
          </a:xfrm>
          <a:prstGeom prst="rect">
            <a:avLst/>
          </a:prstGeom>
          <a:noFill/>
          <a:ln>
            <a:noFill/>
          </a:ln>
        </p:spPr>
      </p:pic>
      <p:sp>
        <p:nvSpPr>
          <p:cNvPr id="784" name="Google Shape;784;p98"/>
          <p:cNvSpPr/>
          <p:nvPr/>
        </p:nvSpPr>
        <p:spPr>
          <a:xfrm>
            <a:off x="1307870" y="1267730"/>
            <a:ext cx="9576262" cy="4307950"/>
          </a:xfrm>
          <a:prstGeom prst="rect">
            <a:avLst/>
          </a:prstGeom>
          <a:noFill/>
          <a:ln w="9525" cap="sq" cmpd="sng">
            <a:solidFill>
              <a:srgbClr val="FEFEF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98"/>
          <p:cNvSpPr txBox="1">
            <a:spLocks noGrp="1"/>
          </p:cNvSpPr>
          <p:nvPr>
            <p:ph type="ctrTitle"/>
          </p:nvPr>
        </p:nvSpPr>
        <p:spPr>
          <a:xfrm>
            <a:off x="1769532" y="2091263"/>
            <a:ext cx="8652938" cy="2461504"/>
          </a:xfrm>
          <a:prstGeom prst="rect">
            <a:avLst/>
          </a:prstGeom>
          <a:noFill/>
          <a:ln>
            <a:noFill/>
          </a:ln>
        </p:spPr>
        <p:txBody>
          <a:bodyPr spcFirstLastPara="1" wrap="square" lIns="91425" tIns="45700" rIns="91425" bIns="45700" anchor="ctr" anchorCtr="0">
            <a:noAutofit/>
          </a:bodyPr>
          <a:lstStyle/>
          <a:p>
            <a:pPr marL="0" lvl="0" indent="0" algn="ctr" rtl="0">
              <a:lnSpc>
                <a:spcPct val="83000"/>
              </a:lnSpc>
              <a:spcBef>
                <a:spcPts val="0"/>
              </a:spcBef>
              <a:spcAft>
                <a:spcPts val="0"/>
              </a:spcAft>
              <a:buClr>
                <a:srgbClr val="FEFEFE"/>
              </a:buClr>
              <a:buSzPts val="6800"/>
              <a:buFont typeface="Garamond"/>
              <a:buNone/>
            </a:pPr>
            <a:r>
              <a:rPr lang="en-US" sz="7200" dirty="0">
                <a:solidFill>
                  <a:schemeClr val="bg1"/>
                </a:solidFill>
              </a:rPr>
              <a:t>Shot Types, Sizes &amp; Angles</a:t>
            </a:r>
            <a:endParaRPr sz="7200" dirty="0">
              <a:solidFill>
                <a:schemeClr val="bg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pic>
        <p:nvPicPr>
          <p:cNvPr id="1016" name="Google Shape;1016;p124" descr="A picture containing person, outdoor, man, riding&#10;&#10;Description automatically generated"/>
          <p:cNvPicPr preferRelativeResize="0"/>
          <p:nvPr/>
        </p:nvPicPr>
        <p:blipFill rotWithShape="1">
          <a:blip r:embed="rId3">
            <a:alphaModFix/>
          </a:blip>
          <a:srcRect l="4443"/>
          <a:stretch/>
        </p:blipFill>
        <p:spPr>
          <a:xfrm>
            <a:off x="20" y="-3"/>
            <a:ext cx="12191977" cy="6857999"/>
          </a:xfrm>
          <a:prstGeom prst="rect">
            <a:avLst/>
          </a:prstGeom>
          <a:noFill/>
          <a:ln>
            <a:noFill/>
          </a:ln>
        </p:spPr>
      </p:pic>
      <p:sp>
        <p:nvSpPr>
          <p:cNvPr id="1017" name="Google Shape;1017;p124"/>
          <p:cNvSpPr/>
          <p:nvPr/>
        </p:nvSpPr>
        <p:spPr>
          <a:xfrm>
            <a:off x="250500" y="405373"/>
            <a:ext cx="3808500" cy="4095190"/>
          </a:xfrm>
          <a:prstGeom prst="rect">
            <a:avLst/>
          </a:prstGeom>
          <a:solidFill>
            <a:schemeClr val="accent1"/>
          </a:solidFill>
          <a:ln w="12700" cap="flat" cmpd="sng">
            <a:solidFill>
              <a:srgbClr val="A1A1A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Garamond"/>
              <a:ea typeface="Garamond"/>
              <a:cs typeface="Garamond"/>
              <a:sym typeface="Garamond"/>
            </a:endParaRPr>
          </a:p>
        </p:txBody>
      </p:sp>
      <p:sp>
        <p:nvSpPr>
          <p:cNvPr id="1018" name="Google Shape;1018;p124"/>
          <p:cNvSpPr txBox="1">
            <a:spLocks noGrp="1"/>
          </p:cNvSpPr>
          <p:nvPr>
            <p:ph type="title"/>
          </p:nvPr>
        </p:nvSpPr>
        <p:spPr>
          <a:xfrm>
            <a:off x="250500" y="632495"/>
            <a:ext cx="3808500" cy="60437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262626"/>
              </a:buClr>
              <a:buSzPts val="2800"/>
              <a:buFont typeface="Garamond"/>
              <a:buNone/>
            </a:pPr>
            <a:r>
              <a:rPr lang="en-US" sz="2800" dirty="0"/>
              <a:t>Aerial Shot or Bird’s Eye Shot</a:t>
            </a:r>
            <a:endParaRPr dirty="0"/>
          </a:p>
        </p:txBody>
      </p:sp>
      <p:sp>
        <p:nvSpPr>
          <p:cNvPr id="1019" name="Google Shape;1019;p124"/>
          <p:cNvSpPr txBox="1">
            <a:spLocks noGrp="1"/>
          </p:cNvSpPr>
          <p:nvPr>
            <p:ph type="body" idx="1"/>
          </p:nvPr>
        </p:nvSpPr>
        <p:spPr>
          <a:xfrm>
            <a:off x="473980" y="1380373"/>
            <a:ext cx="3835500" cy="2674500"/>
          </a:xfrm>
          <a:prstGeom prst="rect">
            <a:avLst/>
          </a:prstGeom>
          <a:noFill/>
          <a:ln>
            <a:noFill/>
          </a:ln>
        </p:spPr>
        <p:txBody>
          <a:bodyPr spcFirstLastPara="1" wrap="square" lIns="91425" tIns="45700" rIns="91425" bIns="45700" anchor="t" anchorCtr="0">
            <a:noAutofit/>
          </a:bodyPr>
          <a:lstStyle/>
          <a:p>
            <a:pPr marL="190500" lvl="0" indent="-190500" algn="l" rtl="0">
              <a:lnSpc>
                <a:spcPct val="100000"/>
              </a:lnSpc>
              <a:spcBef>
                <a:spcPts val="0"/>
              </a:spcBef>
              <a:spcAft>
                <a:spcPts val="0"/>
              </a:spcAft>
              <a:buSzPts val="2400"/>
              <a:buChar char="◦"/>
            </a:pPr>
            <a:r>
              <a:rPr lang="en-US" sz="2400" b="0" dirty="0">
                <a:solidFill>
                  <a:srgbClr val="262626"/>
                </a:solidFill>
              </a:rPr>
              <a:t>Taken from a helicopter, plane, or drone.</a:t>
            </a:r>
            <a:endParaRPr b="0" dirty="0"/>
          </a:p>
          <a:p>
            <a:pPr marL="190500" lvl="0" indent="-190500" algn="l" rtl="0">
              <a:lnSpc>
                <a:spcPct val="100000"/>
              </a:lnSpc>
              <a:spcBef>
                <a:spcPts val="900"/>
              </a:spcBef>
              <a:spcAft>
                <a:spcPts val="0"/>
              </a:spcAft>
              <a:buSzPts val="2400"/>
              <a:buChar char="◦"/>
            </a:pPr>
            <a:r>
              <a:rPr lang="en-US" sz="2400" b="0" dirty="0">
                <a:solidFill>
                  <a:srgbClr val="262626"/>
                </a:solidFill>
              </a:rPr>
              <a:t>Used to a give birds-eye view of the action, the sensation of flying or extreme Long-Distance establishing shots. </a:t>
            </a:r>
            <a:endParaRPr b="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9">
                                            <p:txEl>
                                              <p:pRg st="0" end="0"/>
                                            </p:txEl>
                                          </p:spTgt>
                                        </p:tgtEl>
                                        <p:attrNameLst>
                                          <p:attrName>style.visibility</p:attrName>
                                        </p:attrNameLst>
                                      </p:cBhvr>
                                      <p:to>
                                        <p:strVal val="visible"/>
                                      </p:to>
                                    </p:set>
                                    <p:animEffect transition="in" filter="fade">
                                      <p:cBhvr>
                                        <p:cTn id="7" dur="500"/>
                                        <p:tgtEl>
                                          <p:spTgt spid="10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19">
                                            <p:txEl>
                                              <p:pRg st="1" end="1"/>
                                            </p:txEl>
                                          </p:spTgt>
                                        </p:tgtEl>
                                        <p:attrNameLst>
                                          <p:attrName>style.visibility</p:attrName>
                                        </p:attrNameLst>
                                      </p:cBhvr>
                                      <p:to>
                                        <p:strVal val="visible"/>
                                      </p:to>
                                    </p:set>
                                    <p:animEffect transition="in" filter="fade">
                                      <p:cBhvr>
                                        <p:cTn id="12" dur="500"/>
                                        <p:tgtEl>
                                          <p:spTgt spid="10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pic>
        <p:nvPicPr>
          <p:cNvPr id="1024" name="Google Shape;1024;p125" descr="A picture containing outdoor, grass, man, player&#10;&#10;Description automatically generated"/>
          <p:cNvPicPr preferRelativeResize="0">
            <a:picLocks noGrp="1"/>
          </p:cNvPicPr>
          <p:nvPr>
            <p:ph type="body" idx="1"/>
          </p:nvPr>
        </p:nvPicPr>
        <p:blipFill rotWithShape="1">
          <a:blip r:embed="rId3">
            <a:alphaModFix/>
          </a:blip>
          <a:srcRect/>
          <a:stretch/>
        </p:blipFill>
        <p:spPr>
          <a:xfrm>
            <a:off x="228600" y="428625"/>
            <a:ext cx="11830050" cy="595788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pic>
        <p:nvPicPr>
          <p:cNvPr id="1030" name="Google Shape;1030;p126" descr="A close up of a person wearing a hat&#10;&#10;Description automatically generated"/>
          <p:cNvPicPr preferRelativeResize="0"/>
          <p:nvPr/>
        </p:nvPicPr>
        <p:blipFill rotWithShape="1">
          <a:blip r:embed="rId3">
            <a:alphaModFix/>
          </a:blip>
          <a:srcRect l="1049" r="6047"/>
          <a:stretch/>
        </p:blipFill>
        <p:spPr>
          <a:xfrm>
            <a:off x="20" y="10"/>
            <a:ext cx="5663459" cy="3428990"/>
          </a:xfrm>
          <a:prstGeom prst="rect">
            <a:avLst/>
          </a:prstGeom>
          <a:noFill/>
          <a:ln>
            <a:noFill/>
          </a:ln>
        </p:spPr>
      </p:pic>
      <p:sp>
        <p:nvSpPr>
          <p:cNvPr id="1031" name="Google Shape;1031;p126"/>
          <p:cNvSpPr txBox="1">
            <a:spLocks noGrp="1"/>
          </p:cNvSpPr>
          <p:nvPr>
            <p:ph type="title"/>
          </p:nvPr>
        </p:nvSpPr>
        <p:spPr>
          <a:xfrm>
            <a:off x="5986463" y="642594"/>
            <a:ext cx="6205517" cy="114334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300"/>
              <a:buFont typeface="Century Gothic"/>
              <a:buNone/>
            </a:pPr>
            <a:r>
              <a:rPr lang="en-US" sz="4000" dirty="0">
                <a:solidFill>
                  <a:schemeClr val="dk1"/>
                </a:solidFill>
              </a:rPr>
              <a:t>Eye Level Angle or Straight on Angle</a:t>
            </a:r>
            <a:endParaRPr sz="4000" dirty="0"/>
          </a:p>
        </p:txBody>
      </p:sp>
      <p:sp>
        <p:nvSpPr>
          <p:cNvPr id="1032" name="Google Shape;1032;p126"/>
          <p:cNvSpPr txBox="1">
            <a:spLocks noGrp="1"/>
          </p:cNvSpPr>
          <p:nvPr>
            <p:ph idx="1"/>
          </p:nvPr>
        </p:nvSpPr>
        <p:spPr>
          <a:xfrm>
            <a:off x="5885390" y="2103120"/>
            <a:ext cx="5663100" cy="3931500"/>
          </a:xfrm>
          <a:prstGeom prst="rect">
            <a:avLst/>
          </a:prstGeom>
          <a:noFill/>
          <a:ln>
            <a:noFill/>
          </a:ln>
        </p:spPr>
        <p:txBody>
          <a:bodyPr spcFirstLastPara="1" wrap="square" lIns="91425" tIns="45700" rIns="91425" bIns="45700" anchor="t" anchorCtr="0">
            <a:noAutofit/>
          </a:bodyPr>
          <a:lstStyle/>
          <a:p>
            <a:pPr marL="190500" lvl="0" indent="-177800" algn="l" rtl="0">
              <a:lnSpc>
                <a:spcPct val="100000"/>
              </a:lnSpc>
              <a:spcBef>
                <a:spcPts val="0"/>
              </a:spcBef>
              <a:spcAft>
                <a:spcPts val="0"/>
              </a:spcAft>
              <a:buSzPts val="2800"/>
              <a:buChar char="◦"/>
            </a:pPr>
            <a:r>
              <a:rPr lang="en-US" sz="2800" b="0" dirty="0"/>
              <a:t>An eye level shot refers to when the level of your camera is placed at the same height as the eyes of the characters in your frame</a:t>
            </a:r>
            <a:endParaRPr b="0" dirty="0"/>
          </a:p>
          <a:p>
            <a:pPr marL="190500" lvl="0" indent="-177800" algn="l" rtl="0">
              <a:lnSpc>
                <a:spcPct val="100000"/>
              </a:lnSpc>
              <a:spcBef>
                <a:spcPts val="900"/>
              </a:spcBef>
              <a:spcAft>
                <a:spcPts val="0"/>
              </a:spcAft>
              <a:buSzPts val="2800"/>
              <a:buChar char="◦"/>
            </a:pPr>
            <a:r>
              <a:rPr lang="en-US" sz="2800" b="0" dirty="0"/>
              <a:t>This involves the audience in the action as they are also on the same level as the subject. </a:t>
            </a:r>
            <a:endParaRPr b="0" dirty="0"/>
          </a:p>
        </p:txBody>
      </p:sp>
      <p:pic>
        <p:nvPicPr>
          <p:cNvPr id="1033" name="Google Shape;1033;p126" descr="A young person taking a selfie in a room&#10;&#10;Description automatically generated"/>
          <p:cNvPicPr preferRelativeResize="0"/>
          <p:nvPr/>
        </p:nvPicPr>
        <p:blipFill rotWithShape="1">
          <a:blip r:embed="rId4">
            <a:alphaModFix/>
          </a:blip>
          <a:srcRect l="3047" r="4050"/>
          <a:stretch/>
        </p:blipFill>
        <p:spPr>
          <a:xfrm>
            <a:off x="20" y="3429000"/>
            <a:ext cx="5663459"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2">
                                            <p:txEl>
                                              <p:pRg st="0" end="0"/>
                                            </p:txEl>
                                          </p:spTgt>
                                        </p:tgtEl>
                                        <p:attrNameLst>
                                          <p:attrName>style.visibility</p:attrName>
                                        </p:attrNameLst>
                                      </p:cBhvr>
                                      <p:to>
                                        <p:strVal val="visible"/>
                                      </p:to>
                                    </p:set>
                                    <p:animEffect transition="in" filter="fade">
                                      <p:cBhvr>
                                        <p:cTn id="7" dur="500"/>
                                        <p:tgtEl>
                                          <p:spTgt spid="10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2">
                                            <p:txEl>
                                              <p:pRg st="1" end="1"/>
                                            </p:txEl>
                                          </p:spTgt>
                                        </p:tgtEl>
                                        <p:attrNameLst>
                                          <p:attrName>style.visibility</p:attrName>
                                        </p:attrNameLst>
                                      </p:cBhvr>
                                      <p:to>
                                        <p:strVal val="visible"/>
                                      </p:to>
                                    </p:set>
                                    <p:animEffect transition="in" filter="fade">
                                      <p:cBhvr>
                                        <p:cTn id="12" dur="500"/>
                                        <p:tgtEl>
                                          <p:spTgt spid="10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Google Shape;1038;p127"/>
          <p:cNvSpPr txBox="1">
            <a:spLocks noGrp="1"/>
          </p:cNvSpPr>
          <p:nvPr>
            <p:ph type="title"/>
          </p:nvPr>
        </p:nvSpPr>
        <p:spPr>
          <a:xfrm>
            <a:off x="403400" y="337800"/>
            <a:ext cx="11403300" cy="1371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400"/>
              <a:t>Knee Level - </a:t>
            </a:r>
            <a:r>
              <a:rPr lang="en-US" sz="4000"/>
              <a:t>can be paired with low angle to show superiority </a:t>
            </a:r>
            <a:endParaRPr sz="4000"/>
          </a:p>
        </p:txBody>
      </p:sp>
      <p:sp>
        <p:nvSpPr>
          <p:cNvPr id="1039" name="Google Shape;1039;p127"/>
          <p:cNvSpPr txBox="1">
            <a:spLocks noGrp="1"/>
          </p:cNvSpPr>
          <p:nvPr>
            <p:ph idx="1"/>
          </p:nvPr>
        </p:nvSpPr>
        <p:spPr>
          <a:prstGeom prst="rect">
            <a:avLst/>
          </a:prstGeom>
        </p:spPr>
        <p:txBody>
          <a:bodyPr spcFirstLastPara="1" wrap="square" lIns="91425" tIns="45700" rIns="91425" bIns="45700" anchor="t" anchorCtr="0">
            <a:noAutofit/>
          </a:bodyPr>
          <a:lstStyle/>
          <a:p>
            <a:pPr marL="0" lvl="0" indent="0" algn="l" rtl="0">
              <a:spcBef>
                <a:spcPts val="900"/>
              </a:spcBef>
              <a:spcAft>
                <a:spcPts val="0"/>
              </a:spcAft>
              <a:buNone/>
            </a:pPr>
            <a:endParaRPr/>
          </a:p>
        </p:txBody>
      </p:sp>
      <p:pic>
        <p:nvPicPr>
          <p:cNvPr id="1040" name="Google Shape;1040;p127"/>
          <p:cNvPicPr preferRelativeResize="0"/>
          <p:nvPr/>
        </p:nvPicPr>
        <p:blipFill>
          <a:blip r:embed="rId3">
            <a:alphaModFix/>
          </a:blip>
          <a:stretch>
            <a:fillRect/>
          </a:stretch>
        </p:blipFill>
        <p:spPr>
          <a:xfrm>
            <a:off x="0" y="1828800"/>
            <a:ext cx="12192000" cy="50292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Google Shape;1045;p128"/>
          <p:cNvSpPr txBox="1">
            <a:spLocks noGrp="1"/>
          </p:cNvSpPr>
          <p:nvPr>
            <p:ph type="title"/>
          </p:nvPr>
        </p:nvSpPr>
        <p:spPr>
          <a:xfrm>
            <a:off x="443767" y="337800"/>
            <a:ext cx="11748232" cy="1371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000" dirty="0"/>
              <a:t>Ground Level - </a:t>
            </a:r>
            <a:r>
              <a:rPr lang="en-US" sz="3600" dirty="0"/>
              <a:t>captures what’s going on the ground your subject stands on</a:t>
            </a:r>
            <a:endParaRPr sz="3600" dirty="0"/>
          </a:p>
        </p:txBody>
      </p:sp>
      <p:sp>
        <p:nvSpPr>
          <p:cNvPr id="1046" name="Google Shape;1046;p128"/>
          <p:cNvSpPr txBox="1">
            <a:spLocks noGrp="1"/>
          </p:cNvSpPr>
          <p:nvPr>
            <p:ph idx="1"/>
          </p:nvPr>
        </p:nvSpPr>
        <p:spPr>
          <a:prstGeom prst="rect">
            <a:avLst/>
          </a:prstGeom>
        </p:spPr>
        <p:txBody>
          <a:bodyPr spcFirstLastPara="1" wrap="square" lIns="91425" tIns="45700" rIns="91425" bIns="45700" anchor="t" anchorCtr="0">
            <a:noAutofit/>
          </a:bodyPr>
          <a:lstStyle/>
          <a:p>
            <a:pPr marL="0" lvl="0" indent="0" algn="l" rtl="0">
              <a:spcBef>
                <a:spcPts val="900"/>
              </a:spcBef>
              <a:spcAft>
                <a:spcPts val="0"/>
              </a:spcAft>
              <a:buNone/>
            </a:pPr>
            <a:endParaRPr/>
          </a:p>
        </p:txBody>
      </p:sp>
      <p:pic>
        <p:nvPicPr>
          <p:cNvPr id="1047" name="Google Shape;1047;p128"/>
          <p:cNvPicPr preferRelativeResize="0"/>
          <p:nvPr/>
        </p:nvPicPr>
        <p:blipFill>
          <a:blip r:embed="rId3">
            <a:alphaModFix/>
          </a:blip>
          <a:stretch>
            <a:fillRect/>
          </a:stretch>
        </p:blipFill>
        <p:spPr>
          <a:xfrm>
            <a:off x="-80667" y="1763467"/>
            <a:ext cx="12272666" cy="509453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Google Shape;1053;p129"/>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Shots Described By Their Purpose</a:t>
            </a:r>
            <a:endParaRPr/>
          </a:p>
        </p:txBody>
      </p:sp>
      <p:sp>
        <p:nvSpPr>
          <p:cNvPr id="1054" name="Google Shape;1054;p129"/>
          <p:cNvSpPr txBox="1">
            <a:spLocks noGrp="1"/>
          </p:cNvSpPr>
          <p:nvPr>
            <p:ph idx="1"/>
          </p:nvPr>
        </p:nvSpPr>
        <p:spPr>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4800" b="0" dirty="0"/>
              <a:t>•The following shots can consist of many different types of shots, but we describe them by their purpose, as they must include some elements within the frame.</a:t>
            </a:r>
            <a:endParaRPr sz="4800" b="0" dirty="0"/>
          </a:p>
          <a:p>
            <a:pPr marL="0" lvl="0" indent="0" algn="l" rtl="0">
              <a:spcBef>
                <a:spcPts val="900"/>
              </a:spcBef>
              <a:spcAft>
                <a:spcPts val="0"/>
              </a:spcAft>
              <a:buNone/>
            </a:pPr>
            <a:endParaRPr b="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058"/>
        <p:cNvGrpSpPr/>
        <p:nvPr/>
      </p:nvGrpSpPr>
      <p:grpSpPr>
        <a:xfrm>
          <a:off x="0" y="0"/>
          <a:ext cx="0" cy="0"/>
          <a:chOff x="0" y="0"/>
          <a:chExt cx="0" cy="0"/>
        </a:xfrm>
      </p:grpSpPr>
      <p:pic>
        <p:nvPicPr>
          <p:cNvPr id="1059" name="Google Shape;1059;p130" descr="A person sitting in a room&#10;&#10;Description automatically generated"/>
          <p:cNvPicPr preferRelativeResize="0"/>
          <p:nvPr/>
        </p:nvPicPr>
        <p:blipFill rotWithShape="1">
          <a:blip r:embed="rId3">
            <a:alphaModFix/>
          </a:blip>
          <a:srcRect l="7830" r="1326"/>
          <a:stretch/>
        </p:blipFill>
        <p:spPr>
          <a:xfrm>
            <a:off x="20" y="10"/>
            <a:ext cx="5663459" cy="3428990"/>
          </a:xfrm>
          <a:prstGeom prst="rect">
            <a:avLst/>
          </a:prstGeom>
          <a:noFill/>
          <a:ln>
            <a:noFill/>
          </a:ln>
        </p:spPr>
      </p:pic>
      <p:sp>
        <p:nvSpPr>
          <p:cNvPr id="1060" name="Google Shape;1060;p130"/>
          <p:cNvSpPr txBox="1">
            <a:spLocks noGrp="1"/>
          </p:cNvSpPr>
          <p:nvPr>
            <p:ph type="title"/>
          </p:nvPr>
        </p:nvSpPr>
        <p:spPr>
          <a:xfrm>
            <a:off x="6303580" y="42514"/>
            <a:ext cx="5245200" cy="1371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800"/>
              <a:buFont typeface="Garamond"/>
              <a:buNone/>
            </a:pPr>
            <a:r>
              <a:rPr lang="en-US" b="1">
                <a:solidFill>
                  <a:schemeClr val="dk1"/>
                </a:solidFill>
              </a:rPr>
              <a:t>Point of View Shot</a:t>
            </a:r>
            <a:endParaRPr/>
          </a:p>
        </p:txBody>
      </p:sp>
      <p:sp>
        <p:nvSpPr>
          <p:cNvPr id="1061" name="Google Shape;1061;p130"/>
          <p:cNvSpPr txBox="1">
            <a:spLocks noGrp="1"/>
          </p:cNvSpPr>
          <p:nvPr>
            <p:ph type="body" idx="1"/>
          </p:nvPr>
        </p:nvSpPr>
        <p:spPr>
          <a:xfrm>
            <a:off x="6303580" y="1098651"/>
            <a:ext cx="5469320" cy="3931500"/>
          </a:xfrm>
          <a:prstGeom prst="rect">
            <a:avLst/>
          </a:prstGeom>
          <a:noFill/>
          <a:ln>
            <a:noFill/>
          </a:ln>
        </p:spPr>
        <p:txBody>
          <a:bodyPr spcFirstLastPara="1" wrap="square" lIns="91425" tIns="45700" rIns="91425" bIns="45700" anchor="t" anchorCtr="0">
            <a:noAutofit/>
          </a:bodyPr>
          <a:lstStyle/>
          <a:p>
            <a:pPr marL="190500" lvl="0" indent="-203200" algn="l" rtl="0">
              <a:lnSpc>
                <a:spcPct val="100000"/>
              </a:lnSpc>
              <a:spcBef>
                <a:spcPts val="0"/>
              </a:spcBef>
              <a:spcAft>
                <a:spcPts val="0"/>
              </a:spcAft>
              <a:buSzPts val="3200"/>
              <a:buChar char="◦"/>
            </a:pPr>
            <a:r>
              <a:rPr lang="en-US" sz="2800" b="0" dirty="0"/>
              <a:t>This is what the character would see and is a first  person or subjective shot. </a:t>
            </a:r>
            <a:endParaRPr sz="2800" b="0" dirty="0"/>
          </a:p>
          <a:p>
            <a:pPr marL="190500" lvl="0" indent="-203200" algn="l" rtl="0">
              <a:lnSpc>
                <a:spcPct val="100000"/>
              </a:lnSpc>
              <a:spcBef>
                <a:spcPts val="900"/>
              </a:spcBef>
              <a:spcAft>
                <a:spcPts val="0"/>
              </a:spcAft>
              <a:buSzPts val="3200"/>
              <a:buChar char="◦"/>
            </a:pPr>
            <a:r>
              <a:rPr lang="en-US" sz="2800" b="0" dirty="0"/>
              <a:t>It puts the audience right into the minds of the character and often moves the way the character’s head moves e.g. the Terminator films use this to show the POV of the machines, including scopes and computer files. </a:t>
            </a:r>
            <a:endParaRPr sz="2800" b="0" dirty="0"/>
          </a:p>
        </p:txBody>
      </p:sp>
      <p:pic>
        <p:nvPicPr>
          <p:cNvPr id="1062" name="Google Shape;1062;p130" descr="23181922"/>
          <p:cNvPicPr preferRelativeResize="0">
            <a:picLocks noGrp="1"/>
          </p:cNvPicPr>
          <p:nvPr>
            <p:ph type="body" idx="2"/>
          </p:nvPr>
        </p:nvPicPr>
        <p:blipFill rotWithShape="1">
          <a:blip r:embed="rId4">
            <a:alphaModFix/>
          </a:blip>
          <a:srcRect t="9901"/>
          <a:stretch/>
        </p:blipFill>
        <p:spPr>
          <a:xfrm>
            <a:off x="20" y="3429000"/>
            <a:ext cx="5663100" cy="3429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1">
                                            <p:txEl>
                                              <p:pRg st="0" end="0"/>
                                            </p:txEl>
                                          </p:spTgt>
                                        </p:tgtEl>
                                        <p:attrNameLst>
                                          <p:attrName>style.visibility</p:attrName>
                                        </p:attrNameLst>
                                      </p:cBhvr>
                                      <p:to>
                                        <p:strVal val="visible"/>
                                      </p:to>
                                    </p:set>
                                    <p:animEffect transition="in" filter="fade">
                                      <p:cBhvr>
                                        <p:cTn id="7" dur="500"/>
                                        <p:tgtEl>
                                          <p:spTgt spid="106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61">
                                            <p:txEl>
                                              <p:pRg st="1" end="1"/>
                                            </p:txEl>
                                          </p:spTgt>
                                        </p:tgtEl>
                                        <p:attrNameLst>
                                          <p:attrName>style.visibility</p:attrName>
                                        </p:attrNameLst>
                                      </p:cBhvr>
                                      <p:to>
                                        <p:strVal val="visible"/>
                                      </p:to>
                                    </p:set>
                                    <p:animEffect transition="in" filter="fade">
                                      <p:cBhvr>
                                        <p:cTn id="12" dur="500"/>
                                        <p:tgtEl>
                                          <p:spTgt spid="106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Google Shape;1068;p131"/>
          <p:cNvSpPr/>
          <p:nvPr/>
        </p:nvSpPr>
        <p:spPr>
          <a:xfrm>
            <a:off x="923925" y="904875"/>
            <a:ext cx="10744200" cy="1971600"/>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31"/>
          <p:cNvSpPr txBox="1">
            <a:spLocks noGrp="1"/>
          </p:cNvSpPr>
          <p:nvPr>
            <p:ph type="title"/>
          </p:nvPr>
        </p:nvSpPr>
        <p:spPr>
          <a:xfrm>
            <a:off x="1607400" y="1189050"/>
            <a:ext cx="8977200" cy="1143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800" dirty="0">
                <a:solidFill>
                  <a:srgbClr val="FFFFFF"/>
                </a:solidFill>
              </a:rPr>
              <a:t>POV shots from Terminator’s eye</a:t>
            </a:r>
            <a:endParaRPr sz="4800" dirty="0"/>
          </a:p>
        </p:txBody>
      </p:sp>
      <p:pic>
        <p:nvPicPr>
          <p:cNvPr id="1070" name="Google Shape;1070;p131"/>
          <p:cNvPicPr preferRelativeResize="0"/>
          <p:nvPr/>
        </p:nvPicPr>
        <p:blipFill>
          <a:blip r:embed="rId3">
            <a:alphaModFix/>
          </a:blip>
          <a:stretch>
            <a:fillRect/>
          </a:stretch>
        </p:blipFill>
        <p:spPr>
          <a:xfrm>
            <a:off x="-61900" y="3752026"/>
            <a:ext cx="6091225" cy="3106018"/>
          </a:xfrm>
          <a:prstGeom prst="rect">
            <a:avLst/>
          </a:prstGeom>
          <a:noFill/>
          <a:ln>
            <a:noFill/>
          </a:ln>
        </p:spPr>
      </p:pic>
      <p:pic>
        <p:nvPicPr>
          <p:cNvPr id="1071" name="Google Shape;1071;p131"/>
          <p:cNvPicPr preferRelativeResize="0"/>
          <p:nvPr/>
        </p:nvPicPr>
        <p:blipFill>
          <a:blip r:embed="rId4">
            <a:alphaModFix/>
          </a:blip>
          <a:stretch>
            <a:fillRect/>
          </a:stretch>
        </p:blipFill>
        <p:spPr>
          <a:xfrm>
            <a:off x="6029325" y="3752025"/>
            <a:ext cx="6162675" cy="3106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75"/>
        <p:cNvGrpSpPr/>
        <p:nvPr/>
      </p:nvGrpSpPr>
      <p:grpSpPr>
        <a:xfrm>
          <a:off x="0" y="0"/>
          <a:ext cx="0" cy="0"/>
          <a:chOff x="0" y="0"/>
          <a:chExt cx="0" cy="0"/>
        </a:xfrm>
      </p:grpSpPr>
      <p:sp>
        <p:nvSpPr>
          <p:cNvPr id="1080" name="Google Shape;1080;p132"/>
          <p:cNvSpPr/>
          <p:nvPr/>
        </p:nvSpPr>
        <p:spPr>
          <a:xfrm>
            <a:off x="260519" y="253548"/>
            <a:ext cx="5851500" cy="6384900"/>
          </a:xfrm>
          <a:prstGeom prst="rect">
            <a:avLst/>
          </a:prstGeom>
          <a:solidFill>
            <a:srgbClr val="FFFFFF"/>
          </a:solidFill>
          <a:ln w="9525" cap="sq" cmpd="sng">
            <a:solidFill>
              <a:srgbClr val="40404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32"/>
          <p:cNvSpPr txBox="1">
            <a:spLocks noGrp="1"/>
          </p:cNvSpPr>
          <p:nvPr>
            <p:ph type="title"/>
          </p:nvPr>
        </p:nvSpPr>
        <p:spPr>
          <a:xfrm>
            <a:off x="6462584" y="365125"/>
            <a:ext cx="4891216"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62626"/>
              </a:buClr>
              <a:buSzPts val="4800"/>
              <a:buFont typeface="Garamond"/>
              <a:buNone/>
            </a:pPr>
            <a:r>
              <a:rPr lang="en-US" b="1" dirty="0"/>
              <a:t>Over the Shoulder Shot</a:t>
            </a:r>
            <a:endParaRPr dirty="0"/>
          </a:p>
        </p:txBody>
      </p:sp>
      <p:sp>
        <p:nvSpPr>
          <p:cNvPr id="1085" name="Google Shape;1085;p132"/>
          <p:cNvSpPr txBox="1">
            <a:spLocks noGrp="1"/>
          </p:cNvSpPr>
          <p:nvPr>
            <p:ph idx="1"/>
          </p:nvPr>
        </p:nvSpPr>
        <p:spPr>
          <a:xfrm>
            <a:off x="6615281" y="1825625"/>
            <a:ext cx="5316199" cy="4351338"/>
          </a:xfrm>
          <a:prstGeom prst="rect">
            <a:avLst/>
          </a:prstGeom>
          <a:noFill/>
          <a:ln>
            <a:noFill/>
          </a:ln>
        </p:spPr>
        <p:txBody>
          <a:bodyPr spcFirstLastPara="1" wrap="square" lIns="91425" tIns="45700" rIns="91425" bIns="45700" anchor="t" anchorCtr="0">
            <a:noAutofit/>
          </a:bodyPr>
          <a:lstStyle/>
          <a:p>
            <a:pPr marL="190500" lvl="0" indent="-177800" algn="l" rtl="0">
              <a:lnSpc>
                <a:spcPct val="100000"/>
              </a:lnSpc>
              <a:spcBef>
                <a:spcPts val="0"/>
              </a:spcBef>
              <a:spcAft>
                <a:spcPts val="0"/>
              </a:spcAft>
              <a:buSzPts val="2800"/>
              <a:buChar char="◦"/>
            </a:pPr>
            <a:r>
              <a:rPr lang="en-US" sz="2800" b="0" dirty="0"/>
              <a:t>This is a technique used to film conversations.</a:t>
            </a:r>
            <a:endParaRPr b="0" dirty="0"/>
          </a:p>
          <a:p>
            <a:pPr marL="190500" lvl="0" indent="-177800" algn="l" rtl="0">
              <a:lnSpc>
                <a:spcPct val="100000"/>
              </a:lnSpc>
              <a:spcBef>
                <a:spcPts val="900"/>
              </a:spcBef>
              <a:spcAft>
                <a:spcPts val="0"/>
              </a:spcAft>
              <a:buSzPts val="2800"/>
              <a:buChar char="◦"/>
            </a:pPr>
            <a:r>
              <a:rPr lang="en-US" sz="2800" b="0" dirty="0"/>
              <a:t>The camera seems to shoot over the shoulder of one person to film what the person talking to them is saying. </a:t>
            </a:r>
            <a:endParaRPr b="0" dirty="0"/>
          </a:p>
          <a:p>
            <a:pPr marL="190500" lvl="0" indent="-177800" algn="l" rtl="0">
              <a:lnSpc>
                <a:spcPct val="100000"/>
              </a:lnSpc>
              <a:spcBef>
                <a:spcPts val="900"/>
              </a:spcBef>
              <a:spcAft>
                <a:spcPts val="0"/>
              </a:spcAft>
              <a:buSzPts val="2800"/>
              <a:buChar char="◦"/>
            </a:pPr>
            <a:r>
              <a:rPr lang="en-US" sz="2800" b="0" dirty="0"/>
              <a:t>It is usually used with a reverse angle shot, which shows the other character’s dialogue.</a:t>
            </a:r>
            <a:endParaRPr b="0" dirty="0"/>
          </a:p>
        </p:txBody>
      </p:sp>
      <p:pic>
        <p:nvPicPr>
          <p:cNvPr id="1081" name="Google Shape;1081;p132" descr="A person wearing glasses and looking at the camera&#10;&#10;Description automatically generated"/>
          <p:cNvPicPr preferRelativeResize="0">
            <a:picLocks noGrp="1"/>
          </p:cNvPicPr>
          <p:nvPr>
            <p:ph type="body" idx="4294967295"/>
          </p:nvPr>
        </p:nvPicPr>
        <p:blipFill rotWithShape="1">
          <a:blip r:embed="rId3">
            <a:alphaModFix/>
          </a:blip>
          <a:srcRect l="35109" r="6973"/>
          <a:stretch/>
        </p:blipFill>
        <p:spPr>
          <a:xfrm>
            <a:off x="0" y="233363"/>
            <a:ext cx="6354763" cy="64198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5">
                                            <p:txEl>
                                              <p:pRg st="0" end="0"/>
                                            </p:txEl>
                                          </p:spTgt>
                                        </p:tgtEl>
                                        <p:attrNameLst>
                                          <p:attrName>style.visibility</p:attrName>
                                        </p:attrNameLst>
                                      </p:cBhvr>
                                      <p:to>
                                        <p:strVal val="visible"/>
                                      </p:to>
                                    </p:set>
                                    <p:animEffect transition="in" filter="fade">
                                      <p:cBhvr>
                                        <p:cTn id="7" dur="500"/>
                                        <p:tgtEl>
                                          <p:spTgt spid="10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5">
                                            <p:txEl>
                                              <p:pRg st="1" end="1"/>
                                            </p:txEl>
                                          </p:spTgt>
                                        </p:tgtEl>
                                        <p:attrNameLst>
                                          <p:attrName>style.visibility</p:attrName>
                                        </p:attrNameLst>
                                      </p:cBhvr>
                                      <p:to>
                                        <p:strVal val="visible"/>
                                      </p:to>
                                    </p:set>
                                    <p:animEffect transition="in" filter="fade">
                                      <p:cBhvr>
                                        <p:cTn id="12" dur="500"/>
                                        <p:tgtEl>
                                          <p:spTgt spid="108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85">
                                            <p:txEl>
                                              <p:pRg st="2" end="2"/>
                                            </p:txEl>
                                          </p:spTgt>
                                        </p:tgtEl>
                                        <p:attrNameLst>
                                          <p:attrName>style.visibility</p:attrName>
                                        </p:attrNameLst>
                                      </p:cBhvr>
                                      <p:to>
                                        <p:strVal val="visible"/>
                                      </p:to>
                                    </p:set>
                                    <p:animEffect transition="in" filter="fade">
                                      <p:cBhvr>
                                        <p:cTn id="17" dur="500"/>
                                        <p:tgtEl>
                                          <p:spTgt spid="108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089"/>
        <p:cNvGrpSpPr/>
        <p:nvPr/>
      </p:nvGrpSpPr>
      <p:grpSpPr>
        <a:xfrm>
          <a:off x="0" y="0"/>
          <a:ext cx="0" cy="0"/>
          <a:chOff x="0" y="0"/>
          <a:chExt cx="0" cy="0"/>
        </a:xfrm>
      </p:grpSpPr>
      <p:sp>
        <p:nvSpPr>
          <p:cNvPr id="1092" name="Google Shape;1092;p133"/>
          <p:cNvSpPr/>
          <p:nvPr/>
        </p:nvSpPr>
        <p:spPr>
          <a:xfrm>
            <a:off x="371856" y="374904"/>
            <a:ext cx="11448300" cy="6108300"/>
          </a:xfrm>
          <a:prstGeom prst="rect">
            <a:avLst/>
          </a:prstGeom>
          <a:noFill/>
          <a:ln w="9525" cap="sq" cmpd="sng">
            <a:solidFill>
              <a:srgbClr val="26262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33"/>
          <p:cNvSpPr txBox="1">
            <a:spLocks noGrp="1"/>
          </p:cNvSpPr>
          <p:nvPr>
            <p:ph type="title"/>
          </p:nvPr>
        </p:nvSpPr>
        <p:spPr>
          <a:xfrm>
            <a:off x="6726238" y="365125"/>
            <a:ext cx="4627562"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Garamond"/>
              <a:buNone/>
            </a:pPr>
            <a:r>
              <a:rPr lang="en-US" sz="4000" dirty="0"/>
              <a:t>Two shot</a:t>
            </a:r>
            <a:endParaRPr dirty="0"/>
          </a:p>
        </p:txBody>
      </p:sp>
      <p:sp>
        <p:nvSpPr>
          <p:cNvPr id="1099" name="Google Shape;1099;p133"/>
          <p:cNvSpPr txBox="1">
            <a:spLocks noGrp="1"/>
          </p:cNvSpPr>
          <p:nvPr>
            <p:ph idx="1"/>
          </p:nvPr>
        </p:nvSpPr>
        <p:spPr>
          <a:xfrm>
            <a:off x="6896232" y="1825625"/>
            <a:ext cx="4457567" cy="4351338"/>
          </a:xfrm>
          <a:prstGeom prst="rect">
            <a:avLst/>
          </a:prstGeom>
          <a:noFill/>
          <a:ln>
            <a:noFill/>
          </a:ln>
        </p:spPr>
        <p:txBody>
          <a:bodyPr spcFirstLastPara="1" wrap="square" lIns="91425" tIns="45700" rIns="91425" bIns="45700" anchor="t" anchorCtr="0">
            <a:noAutofit/>
          </a:bodyPr>
          <a:lstStyle/>
          <a:p>
            <a:pPr marL="190500" lvl="0" indent="-203200" algn="l" rtl="0">
              <a:lnSpc>
                <a:spcPct val="100000"/>
              </a:lnSpc>
              <a:spcBef>
                <a:spcPts val="0"/>
              </a:spcBef>
              <a:spcAft>
                <a:spcPts val="0"/>
              </a:spcAft>
              <a:buSzPts val="3200"/>
              <a:buChar char="◦"/>
            </a:pPr>
            <a:r>
              <a:rPr lang="en-US" sz="3200" b="0" dirty="0"/>
              <a:t>This is a shot of two people that shows the relationship between them. </a:t>
            </a:r>
            <a:endParaRPr b="0" dirty="0"/>
          </a:p>
          <a:p>
            <a:pPr marL="190500" lvl="0" indent="-203200" algn="l" rtl="0">
              <a:lnSpc>
                <a:spcPct val="100000"/>
              </a:lnSpc>
              <a:spcBef>
                <a:spcPts val="900"/>
              </a:spcBef>
              <a:spcAft>
                <a:spcPts val="0"/>
              </a:spcAft>
              <a:buSzPts val="3200"/>
              <a:buChar char="◦"/>
            </a:pPr>
            <a:r>
              <a:rPr lang="en-US" sz="3200" b="0" dirty="0"/>
              <a:t>It can be used to show dialogue, with OTS and/or close-ups</a:t>
            </a:r>
            <a:endParaRPr b="0" dirty="0"/>
          </a:p>
        </p:txBody>
      </p:sp>
      <p:pic>
        <p:nvPicPr>
          <p:cNvPr id="1098" name="Google Shape;1098;p133" descr="A picture containing person, indoor, shelf, man&#10;&#10;Description automatically generated"/>
          <p:cNvPicPr preferRelativeResize="0">
            <a:picLocks noGrp="1"/>
          </p:cNvPicPr>
          <p:nvPr>
            <p:ph type="body" idx="4294967295"/>
          </p:nvPr>
        </p:nvPicPr>
        <p:blipFill rotWithShape="1">
          <a:blip r:embed="rId3">
            <a:alphaModFix/>
          </a:blip>
          <a:srcRect/>
          <a:stretch/>
        </p:blipFill>
        <p:spPr>
          <a:xfrm>
            <a:off x="201862" y="3257579"/>
            <a:ext cx="6228152" cy="3471835"/>
          </a:xfrm>
          <a:prstGeom prst="rect">
            <a:avLst/>
          </a:prstGeom>
          <a:noFill/>
          <a:ln>
            <a:noFill/>
          </a:ln>
        </p:spPr>
      </p:pic>
      <p:pic>
        <p:nvPicPr>
          <p:cNvPr id="1097" name="Google Shape;1097;p133" descr="A person standing in front of a mirror posing for the camera&#10;&#10;Description automatically generated"/>
          <p:cNvPicPr preferRelativeResize="0"/>
          <p:nvPr/>
        </p:nvPicPr>
        <p:blipFill rotWithShape="1">
          <a:blip r:embed="rId4">
            <a:alphaModFix/>
          </a:blip>
          <a:srcRect l="5405" r="5396"/>
          <a:stretch/>
        </p:blipFill>
        <p:spPr>
          <a:xfrm>
            <a:off x="195901" y="290533"/>
            <a:ext cx="6231063" cy="295143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9">
                                            <p:txEl>
                                              <p:pRg st="0" end="0"/>
                                            </p:txEl>
                                          </p:spTgt>
                                        </p:tgtEl>
                                        <p:attrNameLst>
                                          <p:attrName>style.visibility</p:attrName>
                                        </p:attrNameLst>
                                      </p:cBhvr>
                                      <p:to>
                                        <p:strVal val="visible"/>
                                      </p:to>
                                    </p:set>
                                    <p:animEffect transition="in" filter="fade">
                                      <p:cBhvr>
                                        <p:cTn id="7" dur="500"/>
                                        <p:tgtEl>
                                          <p:spTgt spid="10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99">
                                            <p:txEl>
                                              <p:pRg st="1" end="1"/>
                                            </p:txEl>
                                          </p:spTgt>
                                        </p:tgtEl>
                                        <p:attrNameLst>
                                          <p:attrName>style.visibility</p:attrName>
                                        </p:attrNameLst>
                                      </p:cBhvr>
                                      <p:to>
                                        <p:strVal val="visible"/>
                                      </p:to>
                                    </p:set>
                                    <p:animEffect transition="in" filter="fade">
                                      <p:cBhvr>
                                        <p:cTn id="12" dur="500"/>
                                        <p:tgtEl>
                                          <p:spTgt spid="10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99"/>
          <p:cNvSpPr txBox="1">
            <a:spLocks noGrp="1"/>
          </p:cNvSpPr>
          <p:nvPr>
            <p:ph type="title"/>
          </p:nvPr>
        </p:nvSpPr>
        <p:spPr>
          <a:xfrm>
            <a:off x="831850" y="3089188"/>
            <a:ext cx="10515600" cy="2001795"/>
          </a:xfrm>
        </p:spPr>
        <p:txBody>
          <a:bodyPr/>
          <a:lstStyle/>
          <a:p>
            <a:pPr lvl="0"/>
            <a:r>
              <a:rPr lang="en-US" dirty="0"/>
              <a:t>What does getting </a:t>
            </a:r>
          </a:p>
          <a:p>
            <a:pPr lvl="0"/>
            <a:r>
              <a:rPr lang="en-US" dirty="0"/>
              <a:t>coverage mean?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pic>
        <p:nvPicPr>
          <p:cNvPr id="1106" name="Google Shape;1106;p134"/>
          <p:cNvPicPr preferRelativeResize="0"/>
          <p:nvPr/>
        </p:nvPicPr>
        <p:blipFill>
          <a:blip r:embed="rId3">
            <a:alphaModFix/>
          </a:blip>
          <a:stretch>
            <a:fillRect/>
          </a:stretch>
        </p:blipFill>
        <p:spPr>
          <a:xfrm>
            <a:off x="198122" y="0"/>
            <a:ext cx="11795763" cy="6858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10"/>
        <p:cNvGrpSpPr/>
        <p:nvPr/>
      </p:nvGrpSpPr>
      <p:grpSpPr>
        <a:xfrm>
          <a:off x="0" y="0"/>
          <a:ext cx="0" cy="0"/>
          <a:chOff x="0" y="0"/>
          <a:chExt cx="0" cy="0"/>
        </a:xfrm>
      </p:grpSpPr>
      <p:pic>
        <p:nvPicPr>
          <p:cNvPr id="1114" name="Google Shape;1114;p135"/>
          <p:cNvPicPr preferRelativeResize="0">
            <a:picLocks noGrp="1"/>
          </p:cNvPicPr>
          <p:nvPr>
            <p:ph idx="1"/>
          </p:nvPr>
        </p:nvPicPr>
        <p:blipFill rotWithShape="1">
          <a:blip r:embed="rId3">
            <a:alphaModFix/>
          </a:blip>
          <a:srcRect l="30059" t="8363" r="3302" b="5658"/>
          <a:stretch/>
        </p:blipFill>
        <p:spPr>
          <a:xfrm>
            <a:off x="3723867" y="966367"/>
            <a:ext cx="7824666" cy="4719975"/>
          </a:xfrm>
          <a:prstGeom prst="rect">
            <a:avLst/>
          </a:prstGeom>
          <a:noFill/>
          <a:ln>
            <a:noFill/>
          </a:ln>
        </p:spPr>
      </p:pic>
      <p:sp>
        <p:nvSpPr>
          <p:cNvPr id="1115" name="Google Shape;1115;p135"/>
          <p:cNvSpPr/>
          <p:nvPr/>
        </p:nvSpPr>
        <p:spPr>
          <a:xfrm>
            <a:off x="643467" y="966367"/>
            <a:ext cx="3080400" cy="49251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3600" dirty="0">
                <a:latin typeface="Futura Condensed Medium" panose="020B0602020204020303" pitchFamily="34" charset="-79"/>
                <a:cs typeface="Futura Condensed Medium" panose="020B0602020204020303" pitchFamily="34" charset="-79"/>
              </a:rPr>
              <a:t>Think about:</a:t>
            </a:r>
            <a:endParaRPr sz="3600" dirty="0">
              <a:latin typeface="Futura Condensed Medium" panose="020B0602020204020303" pitchFamily="34" charset="-79"/>
              <a:cs typeface="Futura Condensed Medium" panose="020B0602020204020303" pitchFamily="34" charset="-79"/>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sp>
        <p:nvSpPr>
          <p:cNvPr id="1120" name="Google Shape;1120;p136"/>
          <p:cNvSpPr txBox="1">
            <a:spLocks noGrp="1"/>
          </p:cNvSpPr>
          <p:nvPr>
            <p:ph type="title"/>
          </p:nvPr>
        </p:nvSpPr>
        <p:spPr>
          <a:xfrm>
            <a:off x="1066800" y="236194"/>
            <a:ext cx="10058400" cy="1371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62626"/>
              </a:buClr>
              <a:buSzPts val="4800"/>
              <a:buFont typeface="Garamond"/>
              <a:buNone/>
            </a:pPr>
            <a:r>
              <a:rPr lang="en-US"/>
              <a:t>Example of Jumpcut</a:t>
            </a:r>
            <a:endParaRPr/>
          </a:p>
        </p:txBody>
      </p:sp>
      <p:sp>
        <p:nvSpPr>
          <p:cNvPr id="1121" name="Google Shape;1121;p136"/>
          <p:cNvSpPr txBox="1">
            <a:spLocks noGrp="1"/>
          </p:cNvSpPr>
          <p:nvPr>
            <p:ph idx="1"/>
          </p:nvPr>
        </p:nvSpPr>
        <p:spPr>
          <a:xfrm>
            <a:off x="471489" y="1607794"/>
            <a:ext cx="11501436" cy="59248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800"/>
              <a:buNone/>
            </a:pPr>
            <a:r>
              <a:rPr lang="en-US" sz="2800" b="0" dirty="0"/>
              <a:t>We are going to talk about different types of cuts in the Post Production unit.</a:t>
            </a:r>
            <a:endParaRPr b="0" dirty="0"/>
          </a:p>
          <a:p>
            <a:pPr marL="190500" lvl="0" indent="-76200" algn="l" rtl="0">
              <a:lnSpc>
                <a:spcPct val="100000"/>
              </a:lnSpc>
              <a:spcBef>
                <a:spcPts val="900"/>
              </a:spcBef>
              <a:spcAft>
                <a:spcPts val="0"/>
              </a:spcAft>
              <a:buSzPts val="1900"/>
              <a:buNone/>
            </a:pPr>
            <a:endParaRPr b="0" dirty="0"/>
          </a:p>
        </p:txBody>
      </p:sp>
      <p:pic>
        <p:nvPicPr>
          <p:cNvPr id="1122" name="Google Shape;1122;p136"/>
          <p:cNvPicPr preferRelativeResize="0"/>
          <p:nvPr/>
        </p:nvPicPr>
        <p:blipFill rotWithShape="1">
          <a:blip r:embed="rId3">
            <a:alphaModFix/>
          </a:blip>
          <a:srcRect/>
          <a:stretch/>
        </p:blipFill>
        <p:spPr>
          <a:xfrm>
            <a:off x="841490" y="2308711"/>
            <a:ext cx="9906432" cy="415176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1128" name="Google Shape;1128;p137"/>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Assignment: Shot &amp; Angle Matrix</a:t>
            </a:r>
            <a:endParaRPr/>
          </a:p>
        </p:txBody>
      </p:sp>
      <p:sp>
        <p:nvSpPr>
          <p:cNvPr id="1129" name="Google Shape;1129;p137"/>
          <p:cNvSpPr txBox="1">
            <a:spLocks noGrp="1"/>
          </p:cNvSpPr>
          <p:nvPr>
            <p:ph idx="1"/>
          </p:nvPr>
        </p:nvSpPr>
        <p:spPr>
          <a:xfrm>
            <a:off x="1066800" y="1798320"/>
            <a:ext cx="10058400" cy="3849600"/>
          </a:xfrm>
          <a:prstGeom prst="rect">
            <a:avLst/>
          </a:prstGeom>
        </p:spPr>
        <p:txBody>
          <a:bodyPr spcFirstLastPara="1" wrap="square" lIns="91425" tIns="45700" rIns="91425" bIns="45700" anchor="t" anchorCtr="0">
            <a:noAutofit/>
          </a:bodyPr>
          <a:lstStyle/>
          <a:p>
            <a:pPr marL="0" lvl="0" indent="0" algn="l" rtl="0">
              <a:spcBef>
                <a:spcPts val="900"/>
              </a:spcBef>
              <a:spcAft>
                <a:spcPts val="0"/>
              </a:spcAft>
              <a:buNone/>
            </a:pPr>
            <a:r>
              <a:rPr lang="en-US" sz="3500" b="0" dirty="0"/>
              <a:t>Work in groups to take photos of the shots and angles listed in the matrix assignment in google classroom. </a:t>
            </a:r>
            <a:endParaRPr sz="3500" b="0" dirty="0"/>
          </a:p>
          <a:p>
            <a:pPr marL="0" lvl="0" indent="0" algn="l" rtl="0">
              <a:spcBef>
                <a:spcPts val="900"/>
              </a:spcBef>
              <a:spcAft>
                <a:spcPts val="0"/>
              </a:spcAft>
              <a:buNone/>
            </a:pPr>
            <a:endParaRPr sz="3500" b="0" dirty="0"/>
          </a:p>
          <a:p>
            <a:pPr marL="0" lvl="0" indent="0" algn="l" rtl="0">
              <a:spcBef>
                <a:spcPts val="900"/>
              </a:spcBef>
              <a:spcAft>
                <a:spcPts val="0"/>
              </a:spcAft>
              <a:buNone/>
            </a:pPr>
            <a:r>
              <a:rPr lang="en-US" sz="3500" b="0" dirty="0"/>
              <a:t>Each person will then fill in the assignment individually and turn in the assignment before the end of class. </a:t>
            </a:r>
            <a:endParaRPr sz="3500" b="0" dirty="0"/>
          </a:p>
          <a:p>
            <a:pPr marL="0" lvl="0" indent="0" algn="l" rtl="0">
              <a:spcBef>
                <a:spcPts val="900"/>
              </a:spcBef>
              <a:spcAft>
                <a:spcPts val="0"/>
              </a:spcAft>
              <a:buNone/>
            </a:pPr>
            <a:endParaRPr sz="3500" b="0" dirty="0"/>
          </a:p>
          <a:p>
            <a:pPr marL="0" lvl="0" indent="0" algn="l" rtl="0">
              <a:spcBef>
                <a:spcPts val="900"/>
              </a:spcBef>
              <a:spcAft>
                <a:spcPts val="0"/>
              </a:spcAft>
              <a:buNone/>
            </a:pPr>
            <a:r>
              <a:rPr lang="en-US" sz="3500" b="0" dirty="0"/>
              <a:t>This is a graded assignment. </a:t>
            </a:r>
            <a:endParaRPr sz="3500" b="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34"/>
        <p:cNvGrpSpPr/>
        <p:nvPr/>
      </p:nvGrpSpPr>
      <p:grpSpPr>
        <a:xfrm>
          <a:off x="0" y="0"/>
          <a:ext cx="0" cy="0"/>
          <a:chOff x="0" y="0"/>
          <a:chExt cx="0" cy="0"/>
        </a:xfrm>
      </p:grpSpPr>
      <p:sp>
        <p:nvSpPr>
          <p:cNvPr id="1135" name="Google Shape;1135;p138"/>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1136" name="Google Shape;1136;p138"/>
          <p:cNvSpPr txBox="1">
            <a:spLocks noGrp="1"/>
          </p:cNvSpPr>
          <p:nvPr>
            <p:ph idx="1"/>
          </p:nvPr>
        </p:nvSpPr>
        <p:spPr>
          <a:prstGeom prst="rect">
            <a:avLst/>
          </a:prstGeom>
        </p:spPr>
        <p:txBody>
          <a:bodyPr spcFirstLastPara="1" wrap="square" lIns="91425" tIns="45700" rIns="91425" bIns="45700" anchor="t" anchorCtr="0">
            <a:noAutofit/>
          </a:bodyPr>
          <a:lstStyle/>
          <a:p>
            <a:pPr marL="0" lvl="0" indent="0" algn="l" rtl="0">
              <a:spcBef>
                <a:spcPts val="900"/>
              </a:spcBef>
              <a:spcAft>
                <a:spcPts val="0"/>
              </a:spcAft>
              <a:buNone/>
            </a:pPr>
            <a:endParaRPr/>
          </a:p>
        </p:txBody>
      </p:sp>
      <p:pic>
        <p:nvPicPr>
          <p:cNvPr id="1137" name="Google Shape;1137;p138"/>
          <p:cNvPicPr preferRelativeResize="0"/>
          <p:nvPr/>
        </p:nvPicPr>
        <p:blipFill>
          <a:blip r:embed="rId3">
            <a:alphaModFix/>
          </a:blip>
          <a:stretch>
            <a:fillRect/>
          </a:stretch>
        </p:blipFill>
        <p:spPr>
          <a:xfrm>
            <a:off x="753580" y="0"/>
            <a:ext cx="10684839" cy="685799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pic>
        <p:nvPicPr>
          <p:cNvPr id="1143" name="Google Shape;1143;p139"/>
          <p:cNvPicPr preferRelativeResize="0"/>
          <p:nvPr/>
        </p:nvPicPr>
        <p:blipFill rotWithShape="1">
          <a:blip r:embed="rId3">
            <a:alphaModFix/>
          </a:blip>
          <a:srcRect b="14602"/>
          <a:stretch/>
        </p:blipFill>
        <p:spPr>
          <a:xfrm>
            <a:off x="1457325" y="-64875"/>
            <a:ext cx="10439950" cy="69228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p140"/>
          <p:cNvSpPr txBox="1">
            <a:spLocks noGrp="1"/>
          </p:cNvSpPr>
          <p:nvPr>
            <p:ph type="title"/>
          </p:nvPr>
        </p:nvSpPr>
        <p:spPr>
          <a:xfrm>
            <a:off x="1066800" y="642628"/>
            <a:ext cx="10058400" cy="5757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6000" dirty="0">
                <a:latin typeface="Futura Condensed Medium" panose="020B0602020204020303" pitchFamily="34" charset="-79"/>
                <a:cs typeface="Futura Condensed Medium" panose="020B0602020204020303" pitchFamily="34" charset="-79"/>
              </a:rPr>
              <a:t>ECU, CU, MCU, MS, MLS, LS/Full, </a:t>
            </a:r>
            <a:endParaRPr sz="6000" dirty="0">
              <a:latin typeface="Futura Condensed Medium" panose="020B0602020204020303" pitchFamily="34" charset="-79"/>
              <a:cs typeface="Futura Condensed Medium" panose="020B0602020204020303" pitchFamily="34" charset="-79"/>
            </a:endParaRPr>
          </a:p>
          <a:p>
            <a:pPr marL="0" lvl="0" indent="0" algn="l" rtl="0">
              <a:spcBef>
                <a:spcPts val="0"/>
              </a:spcBef>
              <a:spcAft>
                <a:spcPts val="0"/>
              </a:spcAft>
              <a:buNone/>
            </a:pPr>
            <a:r>
              <a:rPr lang="en-US" sz="6000" dirty="0">
                <a:latin typeface="Futura Condensed Medium" panose="020B0602020204020303" pitchFamily="34" charset="-79"/>
                <a:cs typeface="Futura Condensed Medium" panose="020B0602020204020303" pitchFamily="34" charset="-79"/>
              </a:rPr>
              <a:t>Canted Angle, High Angle, Low Angle, Over-the shoulder, 2 Shot, Eye-Level </a:t>
            </a:r>
            <a:endParaRPr sz="6000" dirty="0">
              <a:latin typeface="Futura Condensed Medium" panose="020B0602020204020303" pitchFamily="34" charset="-79"/>
              <a:cs typeface="Futura Condensed Medium" panose="020B0602020204020303" pitchFamily="34" charset="-79"/>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100"/>
          <p:cNvSpPr txBox="1">
            <a:spLocks noGrp="1"/>
          </p:cNvSpPr>
          <p:nvPr>
            <p:ph type="title"/>
          </p:nvPr>
        </p:nvSpPr>
        <p:spPr/>
        <p:txBody>
          <a:bodyPr/>
          <a:lstStyle/>
          <a:p>
            <a:pPr lvl="0"/>
            <a:r>
              <a:rPr lang="en-US" dirty="0"/>
              <a:t>Distance Shots aka Shot Sizes</a:t>
            </a:r>
          </a:p>
        </p:txBody>
      </p:sp>
      <p:sp>
        <p:nvSpPr>
          <p:cNvPr id="3" name="Content Placeholder 2">
            <a:extLst>
              <a:ext uri="{FF2B5EF4-FFF2-40B4-BE49-F238E27FC236}">
                <a16:creationId xmlns:a16="http://schemas.microsoft.com/office/drawing/2014/main" id="{D02F67DC-9C6D-8E52-1243-090C9D1B6A44}"/>
              </a:ext>
            </a:extLst>
          </p:cNvPr>
          <p:cNvSpPr>
            <a:spLocks noGrp="1"/>
          </p:cNvSpPr>
          <p:nvPr>
            <p:ph idx="1"/>
          </p:nvPr>
        </p:nvSpPr>
        <p:spPr/>
        <p:txBody>
          <a:bodyPr>
            <a:normAutofit/>
          </a:bodyPr>
          <a:lstStyle/>
          <a:p>
            <a:r>
              <a:rPr lang="en-US" sz="4800" b="0" dirty="0">
                <a:sym typeface="Century Gothic"/>
              </a:rPr>
              <a:t>are used to show distance between the camera and the subject.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101"/>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place video here</a:t>
            </a:r>
            <a:endParaRPr/>
          </a:p>
        </p:txBody>
      </p:sp>
      <p:sp>
        <p:nvSpPr>
          <p:cNvPr id="806" name="Google Shape;806;p101"/>
          <p:cNvSpPr txBox="1">
            <a:spLocks noGrp="1"/>
          </p:cNvSpPr>
          <p:nvPr>
            <p:ph type="body" idx="1"/>
          </p:nvPr>
        </p:nvSpPr>
        <p:spPr>
          <a:prstGeom prst="rect">
            <a:avLst/>
          </a:prstGeom>
        </p:spPr>
        <p:txBody>
          <a:bodyPr spcFirstLastPara="1" wrap="square" lIns="91425" tIns="45700" rIns="91425" bIns="45700" anchor="t" anchorCtr="0">
            <a:noAutofit/>
          </a:bodyPr>
          <a:lstStyle/>
          <a:p>
            <a:pPr marL="0" lvl="0" indent="0" algn="ctr" rtl="0">
              <a:spcBef>
                <a:spcPts val="900"/>
              </a:spcBef>
              <a:spcAft>
                <a:spcPts val="0"/>
              </a:spcAft>
              <a:buNone/>
            </a:pPr>
            <a:endParaRPr/>
          </a:p>
        </p:txBody>
      </p:sp>
      <p:pic>
        <p:nvPicPr>
          <p:cNvPr id="807" name="Google Shape;807;p101" title="Shot Size edited.mp4">
            <a:hlinkClick r:id="rId3"/>
          </p:cNvPr>
          <p:cNvPicPr preferRelativeResize="0"/>
          <p:nvPr/>
        </p:nvPicPr>
        <p:blipFill>
          <a:blip r:embed="rId4">
            <a:alphaModFix/>
          </a:blip>
          <a:stretch>
            <a:fillRect/>
          </a:stretch>
        </p:blipFill>
        <p:spPr>
          <a:xfrm>
            <a:off x="0" y="0"/>
            <a:ext cx="12192000"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11"/>
        <p:cNvGrpSpPr/>
        <p:nvPr/>
      </p:nvGrpSpPr>
      <p:grpSpPr>
        <a:xfrm>
          <a:off x="0" y="0"/>
          <a:ext cx="0" cy="0"/>
          <a:chOff x="0" y="0"/>
          <a:chExt cx="0" cy="0"/>
        </a:xfrm>
      </p:grpSpPr>
      <p:sp>
        <p:nvSpPr>
          <p:cNvPr id="812" name="Google Shape;812;p102"/>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aramond"/>
              <a:ea typeface="Garamond"/>
              <a:cs typeface="Garamond"/>
              <a:sym typeface="Garamond"/>
            </a:endParaRPr>
          </a:p>
        </p:txBody>
      </p:sp>
      <p:sp>
        <p:nvSpPr>
          <p:cNvPr id="813" name="Google Shape;813;p102"/>
          <p:cNvSpPr/>
          <p:nvPr/>
        </p:nvSpPr>
        <p:spPr>
          <a:xfrm>
            <a:off x="234696" y="237744"/>
            <a:ext cx="11722500" cy="6382500"/>
          </a:xfrm>
          <a:prstGeom prst="rect">
            <a:avLst/>
          </a:prstGeom>
          <a:solidFill>
            <a:schemeClr val="dk1">
              <a:alpha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02"/>
          <p:cNvSpPr/>
          <p:nvPr/>
        </p:nvSpPr>
        <p:spPr>
          <a:xfrm>
            <a:off x="371856" y="374904"/>
            <a:ext cx="11448300" cy="6108300"/>
          </a:xfrm>
          <a:prstGeom prst="rect">
            <a:avLst/>
          </a:prstGeom>
          <a:noFill/>
          <a:ln w="9525" cap="sq" cmpd="sng">
            <a:solidFill>
              <a:srgbClr val="FEFEF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0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u="none" strike="noStrike" cap="none">
              <a:solidFill>
                <a:schemeClr val="lt1"/>
              </a:solidFill>
              <a:latin typeface="Garamond"/>
              <a:ea typeface="Garamond"/>
              <a:cs typeface="Garamond"/>
              <a:sym typeface="Garamond"/>
            </a:endParaRPr>
          </a:p>
        </p:txBody>
      </p:sp>
      <p:pic>
        <p:nvPicPr>
          <p:cNvPr id="816" name="Google Shape;816;p102"/>
          <p:cNvPicPr preferRelativeResize="0"/>
          <p:nvPr/>
        </p:nvPicPr>
        <p:blipFill rotWithShape="1">
          <a:blip r:embed="rId3">
            <a:alphaModFix/>
          </a:blip>
          <a:srcRect t="9744" b="12729"/>
          <a:stretch/>
        </p:blipFill>
        <p:spPr>
          <a:xfrm>
            <a:off x="590887" y="0"/>
            <a:ext cx="10610176" cy="6857999"/>
          </a:xfrm>
          <a:prstGeom prst="rect">
            <a:avLst/>
          </a:prstGeom>
          <a:noFill/>
          <a:ln>
            <a:noFill/>
          </a:ln>
        </p:spPr>
      </p:pic>
      <p:sp>
        <p:nvSpPr>
          <p:cNvPr id="817" name="Google Shape;817;p102"/>
          <p:cNvSpPr/>
          <p:nvPr/>
        </p:nvSpPr>
        <p:spPr>
          <a:xfrm>
            <a:off x="5743575" y="85725"/>
            <a:ext cx="2114700" cy="457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02"/>
          <p:cNvSpPr/>
          <p:nvPr/>
        </p:nvSpPr>
        <p:spPr>
          <a:xfrm>
            <a:off x="5895975" y="649700"/>
            <a:ext cx="2114700" cy="274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02"/>
          <p:cNvSpPr/>
          <p:nvPr/>
        </p:nvSpPr>
        <p:spPr>
          <a:xfrm>
            <a:off x="6886575" y="954500"/>
            <a:ext cx="2114700" cy="274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02"/>
          <p:cNvSpPr/>
          <p:nvPr/>
        </p:nvSpPr>
        <p:spPr>
          <a:xfrm>
            <a:off x="6293600" y="3615200"/>
            <a:ext cx="1317300" cy="274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02"/>
          <p:cNvSpPr/>
          <p:nvPr/>
        </p:nvSpPr>
        <p:spPr>
          <a:xfrm>
            <a:off x="6569250" y="4345125"/>
            <a:ext cx="1702800" cy="274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02"/>
          <p:cNvSpPr/>
          <p:nvPr/>
        </p:nvSpPr>
        <p:spPr>
          <a:xfrm>
            <a:off x="6961900" y="4863813"/>
            <a:ext cx="1772700" cy="274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02"/>
          <p:cNvSpPr/>
          <p:nvPr/>
        </p:nvSpPr>
        <p:spPr>
          <a:xfrm>
            <a:off x="8272050" y="6346050"/>
            <a:ext cx="1702800" cy="274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02"/>
          <p:cNvSpPr txBox="1"/>
          <p:nvPr/>
        </p:nvSpPr>
        <p:spPr>
          <a:xfrm>
            <a:off x="6961900" y="5230100"/>
            <a:ext cx="1772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latin typeface="Garamond"/>
                <a:ea typeface="Garamond"/>
                <a:cs typeface="Garamond"/>
                <a:sym typeface="Garamond"/>
              </a:rPr>
              <a:t>AKA MLS</a:t>
            </a:r>
            <a:endParaRPr sz="1600" b="1">
              <a:latin typeface="Garamond"/>
              <a:ea typeface="Garamond"/>
              <a:cs typeface="Garamond"/>
              <a:sym typeface="Garamond"/>
            </a:endParaRPr>
          </a:p>
        </p:txBody>
      </p:sp>
      <p:sp>
        <p:nvSpPr>
          <p:cNvPr id="825" name="Google Shape;825;p102"/>
          <p:cNvSpPr txBox="1"/>
          <p:nvPr/>
        </p:nvSpPr>
        <p:spPr>
          <a:xfrm>
            <a:off x="8237100" y="5876550"/>
            <a:ext cx="1772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latin typeface="Garamond"/>
                <a:ea typeface="Garamond"/>
                <a:cs typeface="Garamond"/>
                <a:sym typeface="Garamond"/>
              </a:rPr>
              <a:t>AKA Long Shot</a:t>
            </a:r>
            <a:endParaRPr sz="1600" b="1">
              <a:latin typeface="Garamond"/>
              <a:ea typeface="Garamond"/>
              <a:cs typeface="Garamond"/>
              <a:sym typeface="Garamo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8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000"/>
                                          </p:stCondLst>
                                        </p:cTn>
                                        <p:tgtEl>
                                          <p:spTgt spid="8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000"/>
                                          </p:stCondLst>
                                        </p:cTn>
                                        <p:tgtEl>
                                          <p:spTgt spid="8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000"/>
                                          </p:stCondLst>
                                        </p:cTn>
                                        <p:tgtEl>
                                          <p:spTgt spid="8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000"/>
                                          </p:stCondLst>
                                        </p:cTn>
                                        <p:tgtEl>
                                          <p:spTgt spid="8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000"/>
                                          </p:stCondLst>
                                        </p:cTn>
                                        <p:tgtEl>
                                          <p:spTgt spid="8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1000"/>
                                          </p:stCondLst>
                                        </p:cTn>
                                        <p:tgtEl>
                                          <p:spTgt spid="82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24"/>
                                        </p:tgtEl>
                                        <p:attrNameLst>
                                          <p:attrName>style.visibility</p:attrName>
                                        </p:attrNameLst>
                                      </p:cBhvr>
                                      <p:to>
                                        <p:strVal val="visible"/>
                                      </p:to>
                                    </p:set>
                                    <p:animEffect transition="in" filter="fade">
                                      <p:cBhvr>
                                        <p:cTn id="35" dur="1000"/>
                                        <p:tgtEl>
                                          <p:spTgt spid="824"/>
                                        </p:tgtEl>
                                      </p:cBhvr>
                                    </p:animEffect>
                                  </p:childTnLst>
                                </p:cTn>
                              </p:par>
                              <p:par>
                                <p:cTn id="36" presetID="10" presetClass="entr" presetSubtype="0" fill="hold" nodeType="withEffect">
                                  <p:stCondLst>
                                    <p:cond delay="0"/>
                                  </p:stCondLst>
                                  <p:childTnLst>
                                    <p:set>
                                      <p:cBhvr>
                                        <p:cTn id="37" dur="1" fill="hold">
                                          <p:stCondLst>
                                            <p:cond delay="0"/>
                                          </p:stCondLst>
                                        </p:cTn>
                                        <p:tgtEl>
                                          <p:spTgt spid="825"/>
                                        </p:tgtEl>
                                        <p:attrNameLst>
                                          <p:attrName>style.visibility</p:attrName>
                                        </p:attrNameLst>
                                      </p:cBhvr>
                                      <p:to>
                                        <p:strVal val="visible"/>
                                      </p:to>
                                    </p:set>
                                    <p:animEffect transition="in" filter="fade">
                                      <p:cBhvr>
                                        <p:cTn id="38" dur="1000"/>
                                        <p:tgtEl>
                                          <p:spTgt spid="8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103"/>
          <p:cNvSpPr txBox="1">
            <a:spLocks noGrp="1"/>
          </p:cNvSpPr>
          <p:nvPr>
            <p:ph type="title"/>
          </p:nvPr>
        </p:nvSpPr>
        <p:spPr/>
        <p:txBody>
          <a:bodyPr/>
          <a:lstStyle/>
          <a:p>
            <a:pPr lvl="0"/>
            <a:r>
              <a:rPr lang="en-US" dirty="0"/>
              <a:t>ECU: Extreme Close Up</a:t>
            </a:r>
          </a:p>
        </p:txBody>
      </p:sp>
      <p:sp>
        <p:nvSpPr>
          <p:cNvPr id="831" name="Google Shape;831;p103"/>
          <p:cNvSpPr txBox="1">
            <a:spLocks noGrp="1"/>
          </p:cNvSpPr>
          <p:nvPr>
            <p:ph idx="1"/>
          </p:nvPr>
        </p:nvSpPr>
        <p:spPr>
          <a:xfrm>
            <a:off x="838200" y="1825625"/>
            <a:ext cx="6491288" cy="4351338"/>
          </a:xfrm>
        </p:spPr>
        <p:txBody>
          <a:bodyPr/>
          <a:lstStyle/>
          <a:p>
            <a:pPr lvl="0"/>
            <a:r>
              <a:rPr lang="en-US" b="0" dirty="0"/>
              <a:t>Frames a small part of the body or object.</a:t>
            </a:r>
          </a:p>
          <a:p>
            <a:pPr lvl="0"/>
            <a:r>
              <a:rPr lang="en-US" b="0" dirty="0"/>
              <a:t>Makes the audience focus on one thing and emphasizes its significance. </a:t>
            </a:r>
          </a:p>
          <a:p>
            <a:pPr lvl="0"/>
            <a:r>
              <a:rPr lang="en-US" b="0" dirty="0"/>
              <a:t>It can make a small object seem larger and more significant.</a:t>
            </a:r>
          </a:p>
        </p:txBody>
      </p:sp>
      <p:pic>
        <p:nvPicPr>
          <p:cNvPr id="832" name="Google Shape;832;p103" descr="vagun-721260"/>
          <p:cNvPicPr preferRelativeResize="0"/>
          <p:nvPr/>
        </p:nvPicPr>
        <p:blipFill rotWithShape="1">
          <a:blip r:embed="rId3">
            <a:alphaModFix/>
          </a:blip>
          <a:srcRect t="9769" r="-1" b="12014"/>
          <a:stretch/>
        </p:blipFill>
        <p:spPr>
          <a:xfrm>
            <a:off x="7802102" y="2257710"/>
            <a:ext cx="4389898" cy="2291879"/>
          </a:xfrm>
          <a:prstGeom prst="rect">
            <a:avLst/>
          </a:prstGeom>
          <a:noFill/>
          <a:ln>
            <a:noFill/>
          </a:ln>
        </p:spPr>
      </p:pic>
      <p:pic>
        <p:nvPicPr>
          <p:cNvPr id="833" name="Google Shape;833;p103" descr="deren_02"/>
          <p:cNvPicPr preferRelativeResize="0"/>
          <p:nvPr/>
        </p:nvPicPr>
        <p:blipFill rotWithShape="1">
          <a:blip r:embed="rId4">
            <a:alphaModFix/>
          </a:blip>
          <a:srcRect t="4587" r="-3485" b="14472"/>
          <a:stretch/>
        </p:blipFill>
        <p:spPr>
          <a:xfrm>
            <a:off x="7767877" y="4465321"/>
            <a:ext cx="4547948" cy="2374392"/>
          </a:xfrm>
          <a:prstGeom prst="rect">
            <a:avLst/>
          </a:prstGeom>
          <a:noFill/>
          <a:ln>
            <a:noFill/>
          </a:ln>
        </p:spPr>
      </p:pic>
      <p:pic>
        <p:nvPicPr>
          <p:cNvPr id="834" name="Google Shape;834;p103" descr="A close up of an animal&#10;&#10;Description automatically generated"/>
          <p:cNvPicPr preferRelativeResize="0"/>
          <p:nvPr/>
        </p:nvPicPr>
        <p:blipFill rotWithShape="1">
          <a:blip r:embed="rId5">
            <a:alphaModFix/>
          </a:blip>
          <a:srcRect t="3664" r="-1" b="2247"/>
          <a:stretch/>
        </p:blipFill>
        <p:spPr>
          <a:xfrm>
            <a:off x="7802102" y="0"/>
            <a:ext cx="4389897" cy="227171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1">
                                            <p:txEl>
                                              <p:pRg st="0" end="0"/>
                                            </p:txEl>
                                          </p:spTgt>
                                        </p:tgtEl>
                                        <p:attrNameLst>
                                          <p:attrName>style.visibility</p:attrName>
                                        </p:attrNameLst>
                                      </p:cBhvr>
                                      <p:to>
                                        <p:strVal val="visible"/>
                                      </p:to>
                                    </p:set>
                                    <p:animEffect transition="in" filter="fade">
                                      <p:cBhvr>
                                        <p:cTn id="7" dur="500"/>
                                        <p:tgtEl>
                                          <p:spTgt spid="8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1">
                                            <p:txEl>
                                              <p:pRg st="1" end="1"/>
                                            </p:txEl>
                                          </p:spTgt>
                                        </p:tgtEl>
                                        <p:attrNameLst>
                                          <p:attrName>style.visibility</p:attrName>
                                        </p:attrNameLst>
                                      </p:cBhvr>
                                      <p:to>
                                        <p:strVal val="visible"/>
                                      </p:to>
                                    </p:set>
                                    <p:animEffect transition="in" filter="fade">
                                      <p:cBhvr>
                                        <p:cTn id="12" dur="500"/>
                                        <p:tgtEl>
                                          <p:spTgt spid="8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31">
                                            <p:txEl>
                                              <p:pRg st="2" end="2"/>
                                            </p:txEl>
                                          </p:spTgt>
                                        </p:tgtEl>
                                        <p:attrNameLst>
                                          <p:attrName>style.visibility</p:attrName>
                                        </p:attrNameLst>
                                      </p:cBhvr>
                                      <p:to>
                                        <p:strVal val="visible"/>
                                      </p:to>
                                    </p:set>
                                    <p:animEffect transition="in" filter="fade">
                                      <p:cBhvr>
                                        <p:cTn id="17" dur="500"/>
                                        <p:tgtEl>
                                          <p:spTgt spid="8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30"/>
                                        </p:tgtEl>
                                        <p:attrNameLst>
                                          <p:attrName>style.visibility</p:attrName>
                                        </p:attrNameLst>
                                      </p:cBhvr>
                                      <p:to>
                                        <p:strVal val="visible"/>
                                      </p:to>
                                    </p:set>
                                    <p:animEffect transition="in" filter="fade">
                                      <p:cBhvr>
                                        <p:cTn id="22" dur="1000"/>
                                        <p:tgtEl>
                                          <p:spTgt spid="8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p104"/>
          <p:cNvSpPr txBox="1">
            <a:spLocks noGrp="1"/>
          </p:cNvSpPr>
          <p:nvPr>
            <p:ph type="title"/>
          </p:nvPr>
        </p:nvSpPr>
        <p:spPr>
          <a:xfrm>
            <a:off x="838200" y="365125"/>
            <a:ext cx="10515600" cy="1325563"/>
          </a:xfrm>
        </p:spPr>
        <p:txBody>
          <a:bodyPr anchor="ctr">
            <a:normAutofit/>
          </a:bodyPr>
          <a:lstStyle/>
          <a:p>
            <a:pPr lvl="0"/>
            <a:r>
              <a:rPr lang="en-US"/>
              <a:t>Close Up</a:t>
            </a:r>
          </a:p>
        </p:txBody>
      </p:sp>
      <p:sp>
        <p:nvSpPr>
          <p:cNvPr id="840" name="Google Shape;840;p104"/>
          <p:cNvSpPr txBox="1">
            <a:spLocks noGrp="1"/>
          </p:cNvSpPr>
          <p:nvPr>
            <p:ph sz="half" idx="1"/>
          </p:nvPr>
        </p:nvSpPr>
        <p:spPr>
          <a:xfrm>
            <a:off x="838200" y="1825625"/>
            <a:ext cx="5181600" cy="4351338"/>
          </a:xfrm>
        </p:spPr>
        <p:txBody>
          <a:bodyPr>
            <a:normAutofit/>
          </a:bodyPr>
          <a:lstStyle/>
          <a:p>
            <a:pPr lvl="0"/>
            <a:r>
              <a:rPr lang="en-US" b="0" dirty="0"/>
              <a:t>This shot shows the subject up close. </a:t>
            </a:r>
          </a:p>
          <a:p>
            <a:pPr lvl="0"/>
            <a:r>
              <a:rPr lang="en-US" b="0" dirty="0"/>
              <a:t>It focuses on the detail of an object or expression/reaction of a person. </a:t>
            </a:r>
          </a:p>
          <a:p>
            <a:pPr lvl="0"/>
            <a:r>
              <a:rPr lang="en-US" b="0" dirty="0"/>
              <a:t>It shows either head or head and shoulders. </a:t>
            </a:r>
          </a:p>
        </p:txBody>
      </p:sp>
      <p:pic>
        <p:nvPicPr>
          <p:cNvPr id="841" name="Google Shape;841;p104" descr="moulin_rouge_3"/>
          <p:cNvPicPr preferRelativeResize="0">
            <a:picLocks noGrp="1"/>
          </p:cNvPicPr>
          <p:nvPr>
            <p:ph sz="half" idx="2"/>
          </p:nvPr>
        </p:nvPicPr>
        <p:blipFill rotWithShape="1">
          <a:blip r:embed="rId3"/>
          <a:srcRect l="5595" r="5092" b="-3"/>
          <a:stretch/>
        </p:blipFill>
        <p:spPr>
          <a:xfrm>
            <a:off x="6172200" y="1825625"/>
            <a:ext cx="5181600" cy="4351338"/>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9"/>
                                        </p:tgtEl>
                                        <p:attrNameLst>
                                          <p:attrName>style.visibility</p:attrName>
                                        </p:attrNameLst>
                                      </p:cBhvr>
                                      <p:to>
                                        <p:strVal val="visible"/>
                                      </p:to>
                                    </p:set>
                                    <p:animEffect transition="in" filter="fade">
                                      <p:cBhvr>
                                        <p:cTn id="7" dur="1000"/>
                                        <p:tgtEl>
                                          <p:spTgt spid="8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40">
                                            <p:txEl>
                                              <p:pRg st="0" end="0"/>
                                            </p:txEl>
                                          </p:spTgt>
                                        </p:tgtEl>
                                        <p:attrNameLst>
                                          <p:attrName>style.visibility</p:attrName>
                                        </p:attrNameLst>
                                      </p:cBhvr>
                                      <p:to>
                                        <p:strVal val="visible"/>
                                      </p:to>
                                    </p:set>
                                    <p:animEffect transition="in" filter="fade">
                                      <p:cBhvr>
                                        <p:cTn id="12" dur="500"/>
                                        <p:tgtEl>
                                          <p:spTgt spid="84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0">
                                            <p:txEl>
                                              <p:pRg st="1" end="1"/>
                                            </p:txEl>
                                          </p:spTgt>
                                        </p:tgtEl>
                                        <p:attrNameLst>
                                          <p:attrName>style.visibility</p:attrName>
                                        </p:attrNameLst>
                                      </p:cBhvr>
                                      <p:to>
                                        <p:strVal val="visible"/>
                                      </p:to>
                                    </p:set>
                                    <p:animEffect transition="in" filter="fade">
                                      <p:cBhvr>
                                        <p:cTn id="17" dur="500"/>
                                        <p:tgtEl>
                                          <p:spTgt spid="84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40">
                                            <p:txEl>
                                              <p:pRg st="2" end="2"/>
                                            </p:txEl>
                                          </p:spTgt>
                                        </p:tgtEl>
                                        <p:attrNameLst>
                                          <p:attrName>style.visibility</p:attrName>
                                        </p:attrNameLst>
                                      </p:cBhvr>
                                      <p:to>
                                        <p:strVal val="visible"/>
                                      </p:to>
                                    </p:set>
                                    <p:animEffect transition="in" filter="fade">
                                      <p:cBhvr>
                                        <p:cTn id="22" dur="500"/>
                                        <p:tgtEl>
                                          <p:spTgt spid="8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dobe ALL Software">
  <a:themeElements>
    <a:clrScheme name="Adobe Illustrator">
      <a:dk1>
        <a:srgbClr val="000000"/>
      </a:dk1>
      <a:lt1>
        <a:srgbClr val="FFFFFF"/>
      </a:lt1>
      <a:dk2>
        <a:srgbClr val="44546A"/>
      </a:dk2>
      <a:lt2>
        <a:srgbClr val="E7E6E6"/>
      </a:lt2>
      <a:accent1>
        <a:srgbClr val="FF9901"/>
      </a:accent1>
      <a:accent2>
        <a:srgbClr val="330000"/>
      </a:accent2>
      <a:accent3>
        <a:srgbClr val="A5A5A5"/>
      </a:accent3>
      <a:accent4>
        <a:srgbClr val="FE8C00"/>
      </a:accent4>
      <a:accent5>
        <a:srgbClr val="A9A9A9"/>
      </a:accent5>
      <a:accent6>
        <a:srgbClr val="919191"/>
      </a:accent6>
      <a:hlink>
        <a:srgbClr val="FF9802"/>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obe ALL Software" id="{A6A79DE6-CF61-034E-90DF-0599E91B3D30}" vid="{749D4803-29C9-ED40-ADF2-7D7C44C435DB}"/>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Adobe ALL Software</Template>
  <TotalTime>3</TotalTime>
  <Words>1093</Words>
  <Application>Microsoft Macintosh PowerPoint</Application>
  <PresentationFormat>Widescreen</PresentationFormat>
  <Paragraphs>121</Paragraphs>
  <Slides>46</Slides>
  <Notes>41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Arial</vt:lpstr>
      <vt:lpstr>Garamond</vt:lpstr>
      <vt:lpstr>Century Gothic</vt:lpstr>
      <vt:lpstr>Futura Condensed Medium</vt:lpstr>
      <vt:lpstr>Raleway</vt:lpstr>
      <vt:lpstr>Calibri</vt:lpstr>
      <vt:lpstr>Adobe ALL Software</vt:lpstr>
      <vt:lpstr>Pre-Production: Shots &amp; Angles</vt:lpstr>
      <vt:lpstr>Production Phase</vt:lpstr>
      <vt:lpstr>Shot Types, Sizes &amp; Angles</vt:lpstr>
      <vt:lpstr>What does getting  coverage mean?</vt:lpstr>
      <vt:lpstr>Distance Shots aka Shot Sizes</vt:lpstr>
      <vt:lpstr>place video here</vt:lpstr>
      <vt:lpstr>PowerPoint Presentation</vt:lpstr>
      <vt:lpstr>ECU: Extreme Close Up</vt:lpstr>
      <vt:lpstr>Close Up</vt:lpstr>
      <vt:lpstr>Close Up’s effect</vt:lpstr>
      <vt:lpstr>Medium Close Up</vt:lpstr>
      <vt:lpstr>Medium Shot</vt:lpstr>
      <vt:lpstr>Cowboy Shot</vt:lpstr>
      <vt:lpstr>Medium Long Shot</vt:lpstr>
      <vt:lpstr>Long Shot</vt:lpstr>
      <vt:lpstr>Long Shot</vt:lpstr>
      <vt:lpstr>Wide Shot</vt:lpstr>
      <vt:lpstr>Extreme Long Shot</vt:lpstr>
      <vt:lpstr>ESTABLISHING SHOT</vt:lpstr>
      <vt:lpstr>Extreme Long Shot/Wide Shot/Establishing Shot</vt:lpstr>
      <vt:lpstr>Angle/Level Shots &amp; Placement</vt:lpstr>
      <vt:lpstr>Low Angle Shots</vt:lpstr>
      <vt:lpstr>PowerPoint Presentation</vt:lpstr>
      <vt:lpstr>High Angle Shots</vt:lpstr>
      <vt:lpstr>PowerPoint Presentation</vt:lpstr>
      <vt:lpstr>PowerPoint Presentation</vt:lpstr>
      <vt:lpstr>PowerPoint Presentation</vt:lpstr>
      <vt:lpstr>Canted Angle Shots</vt:lpstr>
      <vt:lpstr>PowerPoint Presentation</vt:lpstr>
      <vt:lpstr>Aerial Shot or Bird’s Eye Shot</vt:lpstr>
      <vt:lpstr>PowerPoint Presentation</vt:lpstr>
      <vt:lpstr>Eye Level Angle or Straight on Angle</vt:lpstr>
      <vt:lpstr>Knee Level - can be paired with low angle to show superiority </vt:lpstr>
      <vt:lpstr>Ground Level - captures what’s going on the ground your subject stands on</vt:lpstr>
      <vt:lpstr>Shots Described By Their Purpose</vt:lpstr>
      <vt:lpstr>Point of View Shot</vt:lpstr>
      <vt:lpstr>POV shots from Terminator’s eye</vt:lpstr>
      <vt:lpstr>Over the Shoulder Shot</vt:lpstr>
      <vt:lpstr>Two shot</vt:lpstr>
      <vt:lpstr>PowerPoint Presentation</vt:lpstr>
      <vt:lpstr>PowerPoint Presentation</vt:lpstr>
      <vt:lpstr>Example of Jumpcut</vt:lpstr>
      <vt:lpstr>Assignment: Shot &amp; Angle Matrix</vt:lpstr>
      <vt:lpstr>PowerPoint Presentation</vt:lpstr>
      <vt:lpstr>PowerPoint Presentation</vt:lpstr>
      <vt:lpstr>ECU, CU, MCU, MS, MLS, LS/Full,  Canted Angle, High Angle, Low Angle, Over-the shoulder, 2 Shot, Eye-Level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Production Phase</dc:title>
  <cp:lastModifiedBy>Emily Scales _ Staff - WakefieldHS</cp:lastModifiedBy>
  <cp:revision>2</cp:revision>
  <dcterms:modified xsi:type="dcterms:W3CDTF">2022-05-31T15:54:30Z</dcterms:modified>
</cp:coreProperties>
</file>