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8520113" cy="7077075"/>
  <p:embeddedFontLst>
    <p:embeddedFont>
      <p:font typeface="Calibri" panose="020F0502020204030204" pitchFamily="3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Raleway" panose="020B0003030101060003" pitchFamily="34" charset="0"/>
      <p:regular r:id="rId48"/>
      <p:bold r:id="rId49"/>
    </p:embeddedFont>
    <p:embeddedFont>
      <p:font typeface="Rockwell" panose="02060603020205020403" pitchFamily="18" charset="77"/>
      <p:regular r:id="rId50"/>
      <p:bold r:id="rId51"/>
      <p:italic r:id="rId52"/>
      <p:boldItalic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9"/>
  </p:normalViewPr>
  <p:slideViewPr>
    <p:cSldViewPr snapToGrid="0" snapToObjects="1">
      <p:cViewPr varScale="1">
        <p:scale>
          <a:sx n="90" d="100"/>
          <a:sy n="90" d="100"/>
        </p:scale>
        <p:origin x="23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692049" cy="35508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826092" y="1"/>
            <a:ext cx="3692049" cy="35508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852012" y="3405842"/>
            <a:ext cx="6816090" cy="27865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721993"/>
            <a:ext cx="3692049" cy="35508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826092" y="6721993"/>
            <a:ext cx="3692049" cy="35508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852012" y="3405842"/>
            <a:ext cx="6816090" cy="278659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1: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ea4a34d559_0_95: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ea4a34d559_0_95: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ea4a34d559_0_95: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a4a34d559_0_101: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ea4a34d559_0_101: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ea4a34d559_0_101: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9dabc3a46_0_156: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b9dabc3a46_0_156: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b9dabc3a46_0_263: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b9dabc3a46_0_263: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b9dabc3a46_0_263: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b9dabc3a46_0_160: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b9dabc3a46_0_160: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9dabc3a46_0_277: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9dabc3a46_0_277: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b9dabc3a46_0_277: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9dabc3a46_0_178: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b9dabc3a46_0_178: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b9dabc3a46_0_283: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b9dabc3a46_0_283: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b9dabc3a46_0_283: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9dabc3a46_0_293: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9dabc3a46_0_293: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b9dabc3a46_0_293: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9dabc3a46_0_184: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b9dabc3a46_0_184: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852012" y="3405842"/>
            <a:ext cx="6816090" cy="278659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4: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9dabc3a46_0_191: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b9dabc3a46_0_191: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b9dabc3a46_0_299: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b9dabc3a46_0_299: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b9dabc3a46_0_299: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9dabc3a46_0_167: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9dabc3a46_0_167: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9dabc3a46_0_173: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b9dabc3a46_0_173: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b9dabc3a46_0_319: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b9dabc3a46_0_319: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b9dabc3a46_0_319: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b9dabc3a46_0_198: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b9dabc3a46_0_198: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9dabc3a46_0_204: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b9dabc3a46_0_204: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9dabc3a46_0_335: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b9dabc3a46_0_335: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b9dabc3a46_0_335: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b9dabc3a46_0_343: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b9dabc3a46_0_343: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b9dabc3a46_0_343: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6:notes"/>
          <p:cNvSpPr txBox="1">
            <a:spLocks noGrp="1"/>
          </p:cNvSpPr>
          <p:nvPr>
            <p:ph type="body" idx="1"/>
          </p:nvPr>
        </p:nvSpPr>
        <p:spPr>
          <a:xfrm>
            <a:off x="852012" y="3405842"/>
            <a:ext cx="6816090" cy="2786599"/>
          </a:xfrm>
          <a:prstGeom prst="rect">
            <a:avLst/>
          </a:prstGeom>
        </p:spPr>
        <p:txBody>
          <a:bodyPr spcFirstLastPara="1" wrap="square" lIns="91425" tIns="45700" rIns="91425" bIns="45700" anchor="t" anchorCtr="0">
            <a:noAutofit/>
          </a:bodyPr>
          <a:lstStyle/>
          <a:p>
            <a:pPr marL="609584" lvl="0" indent="-336539" algn="l" rtl="0">
              <a:lnSpc>
                <a:spcPct val="90000"/>
              </a:lnSpc>
              <a:spcBef>
                <a:spcPts val="0"/>
              </a:spcBef>
              <a:spcAft>
                <a:spcPts val="0"/>
              </a:spcAft>
              <a:buClr>
                <a:srgbClr val="1A9988"/>
              </a:buClr>
              <a:buSzPts val="100"/>
              <a:buFont typeface="Lato"/>
              <a:buChar char="●"/>
            </a:pPr>
            <a:r>
              <a:rPr lang="en-US" sz="1400">
                <a:solidFill>
                  <a:srgbClr val="595959"/>
                </a:solidFill>
                <a:latin typeface="Lato"/>
                <a:ea typeface="Lato"/>
                <a:cs typeface="Lato"/>
                <a:sym typeface="Lato"/>
              </a:rPr>
              <a:t>Each page of script represents approximately 1 minute of production time</a:t>
            </a:r>
            <a:endParaRPr sz="100"/>
          </a:p>
        </p:txBody>
      </p:sp>
      <p:sp>
        <p:nvSpPr>
          <p:cNvPr id="278" name="Google Shape;278;p6: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4aced3d6b_0_32: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4aced3d6b_0_32: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94aced3d6b_0_32: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94aced3d6b_0_171: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94aced3d6b_0_171: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94aced3d6b_0_171: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4aced3d6b_0_165: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94aced3d6b_0_165: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94aced3d6b_0_165: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4aced3d6b_0_387: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94aced3d6b_0_387: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94aced3d6b_0_387: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94aced3d6b_0_380: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94aced3d6b_0_380: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94aced3d6b_0_380: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4aced3d6b_0_395: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94aced3d6b_0_395: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94aced3d6b_0_395: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92e3449f71_0_8: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92e3449f71_0_8: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92e3449f71_0_8: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2e3449f71_1_0: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92e3449f71_1_0: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92e3449f71_1_0: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9f2d968eb_0_0: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b9f2d968eb_0_0: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b9f2d968eb_0_0: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9dabc3a46_0_269:notes"/>
          <p:cNvSpPr>
            <a:spLocks noGrp="1" noRot="1" noChangeAspect="1"/>
          </p:cNvSpPr>
          <p:nvPr>
            <p:ph type="sldImg" idx="2"/>
          </p:nvPr>
        </p:nvSpPr>
        <p:spPr>
          <a:xfrm>
            <a:off x="2136775" y="884238"/>
            <a:ext cx="4246563" cy="2389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9dabc3a46_0_269:notes"/>
          <p:cNvSpPr txBox="1">
            <a:spLocks noGrp="1"/>
          </p:cNvSpPr>
          <p:nvPr>
            <p:ph type="body" idx="1"/>
          </p:nvPr>
        </p:nvSpPr>
        <p:spPr>
          <a:xfrm>
            <a:off x="852012" y="3405842"/>
            <a:ext cx="6816000" cy="278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gb9dabc3a46_0_269:notes"/>
          <p:cNvSpPr txBox="1">
            <a:spLocks noGrp="1"/>
          </p:cNvSpPr>
          <p:nvPr>
            <p:ph type="sldNum" idx="12"/>
          </p:nvPr>
        </p:nvSpPr>
        <p:spPr>
          <a:xfrm>
            <a:off x="4826092" y="6721993"/>
            <a:ext cx="3692100" cy="355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b9dabc3a46_0_131: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b9dabc3a46_0_131: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9dabc3a46_0_135: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b9dabc3a46_0_135: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9dabc3a46_0_141:notes"/>
          <p:cNvSpPr>
            <a:spLocks noGrp="1" noRot="1" noChangeAspect="1"/>
          </p:cNvSpPr>
          <p:nvPr>
            <p:ph type="sldImg" idx="2"/>
          </p:nvPr>
        </p:nvSpPr>
        <p:spPr>
          <a:xfrm>
            <a:off x="1900238" y="530225"/>
            <a:ext cx="4719637" cy="26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9dabc3a46_0_141:notes"/>
          <p:cNvSpPr txBox="1">
            <a:spLocks noGrp="1"/>
          </p:cNvSpPr>
          <p:nvPr>
            <p:ph type="body" idx="1"/>
          </p:nvPr>
        </p:nvSpPr>
        <p:spPr>
          <a:xfrm>
            <a:off x="852010"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a4a34d559_0_86:notes"/>
          <p:cNvSpPr>
            <a:spLocks noGrp="1" noRot="1" noChangeAspect="1"/>
          </p:cNvSpPr>
          <p:nvPr>
            <p:ph type="sldImg" idx="2"/>
          </p:nvPr>
        </p:nvSpPr>
        <p:spPr>
          <a:xfrm>
            <a:off x="1901825" y="531813"/>
            <a:ext cx="4716463" cy="26527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a4a34d559_0_86:notes"/>
          <p:cNvSpPr txBox="1">
            <a:spLocks noGrp="1"/>
          </p:cNvSpPr>
          <p:nvPr>
            <p:ph type="body" idx="1"/>
          </p:nvPr>
        </p:nvSpPr>
        <p:spPr>
          <a:xfrm>
            <a:off x="852011" y="3361611"/>
            <a:ext cx="6816000" cy="318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a4a34d559_0_90:notes"/>
          <p:cNvSpPr>
            <a:spLocks noGrp="1" noRot="1" noChangeAspect="1"/>
          </p:cNvSpPr>
          <p:nvPr>
            <p:ph type="sldImg" idx="2"/>
          </p:nvPr>
        </p:nvSpPr>
        <p:spPr>
          <a:xfrm>
            <a:off x="1901825" y="531813"/>
            <a:ext cx="4716463" cy="26527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ea4a34d559_0_90:notes"/>
          <p:cNvSpPr txBox="1">
            <a:spLocks noGrp="1"/>
          </p:cNvSpPr>
          <p:nvPr>
            <p:ph type="body" idx="1"/>
          </p:nvPr>
        </p:nvSpPr>
        <p:spPr>
          <a:xfrm>
            <a:off x="852011" y="3361611"/>
            <a:ext cx="6816000" cy="318480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ackground pattern&#10;&#10;Description automatically generated">
            <a:extLst>
              <a:ext uri="{FF2B5EF4-FFF2-40B4-BE49-F238E27FC236}">
                <a16:creationId xmlns:a16="http://schemas.microsoft.com/office/drawing/2014/main" id="{A3AE1D9D-3864-924D-AACD-13BD850D1A41}"/>
              </a:ext>
            </a:extLst>
          </p:cNvPr>
          <p:cNvPicPr>
            <a:picLocks noChangeAspect="1"/>
          </p:cNvPicPr>
          <p:nvPr/>
        </p:nvPicPr>
        <p:blipFill>
          <a:blip r:embed="rId2"/>
          <a:stretch>
            <a:fillRect/>
          </a:stretch>
        </p:blipFill>
        <p:spPr>
          <a:xfrm>
            <a:off x="-323849" y="-1251554"/>
            <a:ext cx="12719544" cy="7606287"/>
          </a:xfrm>
          <a:prstGeom prst="rect">
            <a:avLst/>
          </a:prstGeom>
        </p:spPr>
      </p:pic>
      <p:sp>
        <p:nvSpPr>
          <p:cNvPr id="2" name="Title 1"/>
          <p:cNvSpPr>
            <a:spLocks noGrp="1"/>
          </p:cNvSpPr>
          <p:nvPr>
            <p:ph type="ctrTitle" hasCustomPrompt="1"/>
          </p:nvPr>
        </p:nvSpPr>
        <p:spPr>
          <a:xfrm>
            <a:off x="185167" y="4686230"/>
            <a:ext cx="8297414" cy="941120"/>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862835" y="5627349"/>
            <a:ext cx="7600436" cy="870428"/>
          </a:xfrm>
        </p:spPr>
        <p:txBody>
          <a:bodyPr>
            <a:normAutofit/>
          </a:bodyPr>
          <a:lstStyle>
            <a:lvl1pPr marL="0" indent="0" algn="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8" name="Picture 7" descr="A picture containing text, sign&#10;&#10;Description automatically generated">
            <a:extLst>
              <a:ext uri="{FF2B5EF4-FFF2-40B4-BE49-F238E27FC236}">
                <a16:creationId xmlns:a16="http://schemas.microsoft.com/office/drawing/2014/main" id="{A6E337F0-EA19-F14E-A663-4151BAAB249D}"/>
              </a:ext>
            </a:extLst>
          </p:cNvPr>
          <p:cNvPicPr>
            <a:picLocks noChangeAspect="1"/>
          </p:cNvPicPr>
          <p:nvPr/>
        </p:nvPicPr>
        <p:blipFill>
          <a:blip r:embed="rId3"/>
          <a:stretch>
            <a:fillRect/>
          </a:stretch>
        </p:blipFill>
        <p:spPr>
          <a:xfrm>
            <a:off x="8667750" y="4840795"/>
            <a:ext cx="789178" cy="789178"/>
          </a:xfrm>
          <a:prstGeom prst="rect">
            <a:avLst/>
          </a:prstGeom>
        </p:spPr>
      </p:pic>
      <p:pic>
        <p:nvPicPr>
          <p:cNvPr id="9" name="Picture 8" descr="Logo&#10;&#10;Description automatically generated">
            <a:extLst>
              <a:ext uri="{FF2B5EF4-FFF2-40B4-BE49-F238E27FC236}">
                <a16:creationId xmlns:a16="http://schemas.microsoft.com/office/drawing/2014/main" id="{DAC61496-CE57-B44C-BE6E-1D21E6E7F65D}"/>
              </a:ext>
            </a:extLst>
          </p:cNvPr>
          <p:cNvPicPr>
            <a:picLocks noChangeAspect="1"/>
          </p:cNvPicPr>
          <p:nvPr/>
        </p:nvPicPr>
        <p:blipFill>
          <a:blip r:embed="rId4"/>
          <a:stretch>
            <a:fillRect/>
          </a:stretch>
        </p:blipFill>
        <p:spPr>
          <a:xfrm>
            <a:off x="10709152" y="4895524"/>
            <a:ext cx="696980" cy="679721"/>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3CF85304-FE7F-CE48-91CC-61C151209E7B}"/>
              </a:ext>
            </a:extLst>
          </p:cNvPr>
          <p:cNvPicPr>
            <a:picLocks noChangeAspect="1"/>
          </p:cNvPicPr>
          <p:nvPr/>
        </p:nvPicPr>
        <p:blipFill>
          <a:blip r:embed="rId5"/>
          <a:stretch>
            <a:fillRect/>
          </a:stretch>
        </p:blipFill>
        <p:spPr>
          <a:xfrm>
            <a:off x="9700130" y="4852475"/>
            <a:ext cx="765819" cy="765819"/>
          </a:xfrm>
          <a:prstGeom prst="rect">
            <a:avLst/>
          </a:prstGeom>
        </p:spPr>
      </p:pic>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6"/>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VISUAL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397018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C9A9F-814F-864B-BD4A-66866F03B6E9}"/>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0686542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1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808A9B-A55A-7E43-8B3C-3B1108EF2FB9}"/>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7030FE-E605-2B4E-97BB-62BACDB580DC}"/>
              </a:ext>
            </a:extLst>
          </p:cNvPr>
          <p:cNvSpPr/>
          <p:nvPr/>
        </p:nvSpPr>
        <p:spPr>
          <a:xfrm>
            <a:off x="0" y="0"/>
            <a:ext cx="501716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573082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26C2D5-C6AC-A141-BFA0-BC2D91489A10}"/>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C3309B-AEF2-DD4D-A099-C0091A004653}"/>
              </a:ext>
            </a:extLst>
          </p:cNvPr>
          <p:cNvSpPr/>
          <p:nvPr/>
        </p:nvSpPr>
        <p:spPr>
          <a:xfrm>
            <a:off x="0" y="0"/>
            <a:ext cx="500513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904165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7E76C-0848-D545-B884-57918E8D6558}"/>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08102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5B3296-D5BB-7F48-BB06-8EEB6DB40A08}"/>
              </a:ext>
            </a:extLst>
          </p:cNvPr>
          <p:cNvSpPr/>
          <p:nvPr/>
        </p:nvSpPr>
        <p:spPr>
          <a:xfrm>
            <a:off x="8724900" y="0"/>
            <a:ext cx="3467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31420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125285-9336-C74D-996C-8661D10CD5EF}"/>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C1B3B31-69FE-C848-907F-308C1D761683}"/>
              </a:ext>
            </a:extLst>
          </p:cNvPr>
          <p:cNvSpPr>
            <a:spLocks noGrp="1"/>
          </p:cNvSpPr>
          <p:nvPr>
            <p:ph type="dt" sz="half" idx="10"/>
          </p:nvPr>
        </p:nvSpPr>
        <p:spPr/>
        <p:txBody>
          <a:bodyPr/>
          <a:lstStyle/>
          <a:p>
            <a:fld id="{1E406D64-05E9-1B4B-8683-0F67B3FBCDDF}" type="datetimeFigureOut">
              <a:rPr lang="en-US" smtClean="0"/>
              <a:t>5/27/22</a:t>
            </a:fld>
            <a:endParaRPr lang="en-US"/>
          </a:p>
        </p:txBody>
      </p:sp>
      <p:sp>
        <p:nvSpPr>
          <p:cNvPr id="6" name="Text Placeholder 5">
            <a:extLst>
              <a:ext uri="{FF2B5EF4-FFF2-40B4-BE49-F238E27FC236}">
                <a16:creationId xmlns:a16="http://schemas.microsoft.com/office/drawing/2014/main" id="{9B2CE951-8F2A-AC42-8009-E6E1847187D9}"/>
              </a:ext>
            </a:extLst>
          </p:cNvPr>
          <p:cNvSpPr>
            <a:spLocks noGrp="1"/>
          </p:cNvSpPr>
          <p:nvPr>
            <p:ph type="body" sz="quarter" idx="13"/>
          </p:nvPr>
        </p:nvSpPr>
        <p:spPr>
          <a:xfrm>
            <a:off x="4471987" y="875210"/>
            <a:ext cx="7245396" cy="4976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343032A-8F49-5E4D-85B6-0073B390F37A}"/>
              </a:ext>
            </a:extLst>
          </p:cNvPr>
          <p:cNvSpPr/>
          <p:nvPr/>
        </p:nvSpPr>
        <p:spPr>
          <a:xfrm>
            <a:off x="0" y="0"/>
            <a:ext cx="440218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81CA696-8851-3C44-AB32-0815E3BB3C32}"/>
              </a:ext>
            </a:extLst>
          </p:cNvPr>
          <p:cNvSpPr>
            <a:spLocks noGrp="1"/>
          </p:cNvSpPr>
          <p:nvPr>
            <p:ph type="body" sz="quarter" idx="14" hasCustomPrompt="1"/>
          </p:nvPr>
        </p:nvSpPr>
        <p:spPr>
          <a:xfrm>
            <a:off x="838200" y="1201738"/>
            <a:ext cx="2936875" cy="4206875"/>
          </a:xfrm>
        </p:spPr>
        <p:txBody>
          <a:bodyPr anchor="ctr">
            <a:normAutofit/>
          </a:bodyPr>
          <a:lstStyle>
            <a:lvl1pPr marL="0" indent="0" algn="ctr">
              <a:buNone/>
              <a:defRPr sz="4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366203167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dk2"/>
        </a:solidFill>
        <a:effectLst/>
      </p:bgPr>
    </p:bg>
    <p:spTree>
      <p:nvGrpSpPr>
        <p:cNvPr id="1" name="Shape 159"/>
        <p:cNvGrpSpPr/>
        <p:nvPr/>
      </p:nvGrpSpPr>
      <p:grpSpPr>
        <a:xfrm>
          <a:off x="0" y="0"/>
          <a:ext cx="0" cy="0"/>
          <a:chOff x="0" y="0"/>
          <a:chExt cx="0" cy="0"/>
        </a:xfrm>
      </p:grpSpPr>
      <p:sp>
        <p:nvSpPr>
          <p:cNvPr id="162" name="Google Shape;162;p27"/>
          <p:cNvSpPr txBox="1">
            <a:spLocks noGrp="1"/>
          </p:cNvSpPr>
          <p:nvPr>
            <p:ph type="body" idx="1"/>
          </p:nvPr>
        </p:nvSpPr>
        <p:spPr>
          <a:xfrm>
            <a:off x="946367" y="2044367"/>
            <a:ext cx="5796800" cy="3852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2"/>
              </a:buClr>
              <a:buSzPts val="1400"/>
              <a:buChar char="●"/>
              <a:defRPr sz="1867">
                <a:solidFill>
                  <a:schemeClr val="dk2"/>
                </a:solidFill>
              </a:defRPr>
            </a:lvl1pPr>
            <a:lvl2pPr marL="1219170" lvl="1" indent="-423323" rtl="0">
              <a:spcBef>
                <a:spcPts val="2133"/>
              </a:spcBef>
              <a:spcAft>
                <a:spcPts val="0"/>
              </a:spcAft>
              <a:buClr>
                <a:schemeClr val="dk2"/>
              </a:buClr>
              <a:buSzPts val="1400"/>
              <a:buChar char="○"/>
              <a:defRPr>
                <a:solidFill>
                  <a:schemeClr val="dk2"/>
                </a:solidFill>
              </a:defRPr>
            </a:lvl2pPr>
            <a:lvl3pPr marL="1828754" lvl="2" indent="-423323" rtl="0">
              <a:spcBef>
                <a:spcPts val="2133"/>
              </a:spcBef>
              <a:spcAft>
                <a:spcPts val="0"/>
              </a:spcAft>
              <a:buClr>
                <a:schemeClr val="dk2"/>
              </a:buClr>
              <a:buSzPts val="1400"/>
              <a:buChar char="■"/>
              <a:defRPr>
                <a:solidFill>
                  <a:schemeClr val="dk2"/>
                </a:solidFill>
              </a:defRPr>
            </a:lvl3pPr>
            <a:lvl4pPr marL="2438339" lvl="3" indent="-423323" rtl="0">
              <a:spcBef>
                <a:spcPts val="2133"/>
              </a:spcBef>
              <a:spcAft>
                <a:spcPts val="0"/>
              </a:spcAft>
              <a:buClr>
                <a:schemeClr val="dk2"/>
              </a:buClr>
              <a:buSzPts val="1400"/>
              <a:buChar char="●"/>
              <a:defRPr>
                <a:solidFill>
                  <a:schemeClr val="dk2"/>
                </a:solidFill>
              </a:defRPr>
            </a:lvl4pPr>
            <a:lvl5pPr marL="3047924" lvl="4" indent="-423323" rtl="0">
              <a:spcBef>
                <a:spcPts val="2133"/>
              </a:spcBef>
              <a:spcAft>
                <a:spcPts val="0"/>
              </a:spcAft>
              <a:buClr>
                <a:schemeClr val="dk2"/>
              </a:buClr>
              <a:buSzPts val="1400"/>
              <a:buChar char="○"/>
              <a:defRPr>
                <a:solidFill>
                  <a:schemeClr val="dk2"/>
                </a:solidFill>
              </a:defRPr>
            </a:lvl5pPr>
            <a:lvl6pPr marL="3657509" lvl="5" indent="-423323" rtl="0">
              <a:spcBef>
                <a:spcPts val="2133"/>
              </a:spcBef>
              <a:spcAft>
                <a:spcPts val="0"/>
              </a:spcAft>
              <a:buClr>
                <a:schemeClr val="dk2"/>
              </a:buClr>
              <a:buSzPts val="1400"/>
              <a:buChar char="■"/>
              <a:defRPr>
                <a:solidFill>
                  <a:schemeClr val="dk2"/>
                </a:solidFill>
              </a:defRPr>
            </a:lvl6pPr>
            <a:lvl7pPr marL="4267093" lvl="6" indent="-423323" rtl="0">
              <a:spcBef>
                <a:spcPts val="2133"/>
              </a:spcBef>
              <a:spcAft>
                <a:spcPts val="0"/>
              </a:spcAft>
              <a:buClr>
                <a:schemeClr val="dk2"/>
              </a:buClr>
              <a:buSzPts val="1400"/>
              <a:buChar char="●"/>
              <a:defRPr>
                <a:solidFill>
                  <a:schemeClr val="dk2"/>
                </a:solidFill>
              </a:defRPr>
            </a:lvl7pPr>
            <a:lvl8pPr marL="4876678" lvl="7" indent="-423323" rtl="0">
              <a:spcBef>
                <a:spcPts val="2133"/>
              </a:spcBef>
              <a:spcAft>
                <a:spcPts val="0"/>
              </a:spcAft>
              <a:buClr>
                <a:schemeClr val="dk2"/>
              </a:buClr>
              <a:buSzPts val="1400"/>
              <a:buChar char="○"/>
              <a:defRPr>
                <a:solidFill>
                  <a:schemeClr val="dk2"/>
                </a:solidFill>
              </a:defRPr>
            </a:lvl8pPr>
            <a:lvl9pPr marL="5486263" lvl="8" indent="-423323" rtl="0">
              <a:spcBef>
                <a:spcPts val="2133"/>
              </a:spcBef>
              <a:spcAft>
                <a:spcPts val="2133"/>
              </a:spcAft>
              <a:buClr>
                <a:schemeClr val="dk2"/>
              </a:buClr>
              <a:buSzPts val="1400"/>
              <a:buChar char="■"/>
              <a:defRPr>
                <a:solidFill>
                  <a:schemeClr val="dk2"/>
                </a:solidFill>
              </a:defRPr>
            </a:lvl9pPr>
          </a:lstStyle>
          <a:p>
            <a:pPr lvl="0"/>
            <a:r>
              <a:rPr lang="en-US"/>
              <a:t>Click to edit Master text styles</a:t>
            </a:r>
          </a:p>
        </p:txBody>
      </p:sp>
      <p:sp>
        <p:nvSpPr>
          <p:cNvPr id="163" name="Google Shape;163;p27"/>
          <p:cNvSpPr txBox="1">
            <a:spLocks noGrp="1"/>
          </p:cNvSpPr>
          <p:nvPr>
            <p:ph type="title"/>
          </p:nvPr>
        </p:nvSpPr>
        <p:spPr>
          <a:xfrm>
            <a:off x="935467" y="816900"/>
            <a:ext cx="5796800" cy="122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None/>
              <a:defRPr sz="4800">
                <a:solidFill>
                  <a:schemeClr val="dk2"/>
                </a:solidFill>
              </a:defRPr>
            </a:lvl1pPr>
            <a:lvl2pPr lvl="1" rtl="0">
              <a:spcBef>
                <a:spcPts val="0"/>
              </a:spcBef>
              <a:spcAft>
                <a:spcPts val="0"/>
              </a:spcAft>
              <a:buClr>
                <a:schemeClr val="dk2"/>
              </a:buClr>
              <a:buSzPts val="4800"/>
              <a:buNone/>
              <a:defRPr sz="6400">
                <a:solidFill>
                  <a:schemeClr val="dk2"/>
                </a:solidFill>
              </a:defRPr>
            </a:lvl2pPr>
            <a:lvl3pPr lvl="2" rtl="0">
              <a:spcBef>
                <a:spcPts val="0"/>
              </a:spcBef>
              <a:spcAft>
                <a:spcPts val="0"/>
              </a:spcAft>
              <a:buClr>
                <a:schemeClr val="dk2"/>
              </a:buClr>
              <a:buSzPts val="4800"/>
              <a:buNone/>
              <a:defRPr sz="6400">
                <a:solidFill>
                  <a:schemeClr val="dk2"/>
                </a:solidFill>
              </a:defRPr>
            </a:lvl3pPr>
            <a:lvl4pPr lvl="3" rtl="0">
              <a:spcBef>
                <a:spcPts val="0"/>
              </a:spcBef>
              <a:spcAft>
                <a:spcPts val="0"/>
              </a:spcAft>
              <a:buClr>
                <a:schemeClr val="dk2"/>
              </a:buClr>
              <a:buSzPts val="4800"/>
              <a:buNone/>
              <a:defRPr sz="6400">
                <a:solidFill>
                  <a:schemeClr val="dk2"/>
                </a:solidFill>
              </a:defRPr>
            </a:lvl4pPr>
            <a:lvl5pPr lvl="4" rtl="0">
              <a:spcBef>
                <a:spcPts val="0"/>
              </a:spcBef>
              <a:spcAft>
                <a:spcPts val="0"/>
              </a:spcAft>
              <a:buClr>
                <a:schemeClr val="dk2"/>
              </a:buClr>
              <a:buSzPts val="4800"/>
              <a:buNone/>
              <a:defRPr sz="6400">
                <a:solidFill>
                  <a:schemeClr val="dk2"/>
                </a:solidFill>
              </a:defRPr>
            </a:lvl5pPr>
            <a:lvl6pPr lvl="5" rtl="0">
              <a:spcBef>
                <a:spcPts val="0"/>
              </a:spcBef>
              <a:spcAft>
                <a:spcPts val="0"/>
              </a:spcAft>
              <a:buClr>
                <a:schemeClr val="dk2"/>
              </a:buClr>
              <a:buSzPts val="4800"/>
              <a:buNone/>
              <a:defRPr sz="6400">
                <a:solidFill>
                  <a:schemeClr val="dk2"/>
                </a:solidFill>
              </a:defRPr>
            </a:lvl6pPr>
            <a:lvl7pPr lvl="6" rtl="0">
              <a:spcBef>
                <a:spcPts val="0"/>
              </a:spcBef>
              <a:spcAft>
                <a:spcPts val="0"/>
              </a:spcAft>
              <a:buClr>
                <a:schemeClr val="dk2"/>
              </a:buClr>
              <a:buSzPts val="4800"/>
              <a:buNone/>
              <a:defRPr sz="6400">
                <a:solidFill>
                  <a:schemeClr val="dk2"/>
                </a:solidFill>
              </a:defRPr>
            </a:lvl7pPr>
            <a:lvl8pPr lvl="7" rtl="0">
              <a:spcBef>
                <a:spcPts val="0"/>
              </a:spcBef>
              <a:spcAft>
                <a:spcPts val="0"/>
              </a:spcAft>
              <a:buClr>
                <a:schemeClr val="dk2"/>
              </a:buClr>
              <a:buSzPts val="4800"/>
              <a:buNone/>
              <a:defRPr sz="6400">
                <a:solidFill>
                  <a:schemeClr val="dk2"/>
                </a:solidFill>
              </a:defRPr>
            </a:lvl8pPr>
            <a:lvl9pPr lvl="8" rtl="0">
              <a:spcBef>
                <a:spcPts val="0"/>
              </a:spcBef>
              <a:spcAft>
                <a:spcPts val="0"/>
              </a:spcAft>
              <a:buClr>
                <a:schemeClr val="dk2"/>
              </a:buClr>
              <a:buSzPts val="4800"/>
              <a:buNone/>
              <a:defRPr sz="6400">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32657728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4" name="Google Shape;44;p10"/>
          <p:cNvSpPr txBox="1">
            <a:spLocks noGrp="1"/>
          </p:cNvSpPr>
          <p:nvPr>
            <p:ph type="title"/>
          </p:nvPr>
        </p:nvSpPr>
        <p:spPr>
          <a:xfrm>
            <a:off x="7968000" y="1926800"/>
            <a:ext cx="3297200" cy="30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1pPr>
            <a:lvl2pPr lvl="1"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2pPr>
            <a:lvl3pPr lvl="2"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3pPr>
            <a:lvl4pPr lvl="3"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4pPr>
            <a:lvl5pPr lvl="4"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5pPr>
            <a:lvl6pPr lvl="5"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6pPr>
            <a:lvl7pPr lvl="6"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7pPr>
            <a:lvl8pPr lvl="7"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8pPr>
            <a:lvl9pPr lvl="8"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9pPr>
          </a:lstStyle>
          <a:p>
            <a:r>
              <a:rPr lang="en-US"/>
              <a:t>Click to edit Master title style</a:t>
            </a:r>
            <a:endParaRPr/>
          </a:p>
        </p:txBody>
      </p:sp>
    </p:spTree>
    <p:extLst>
      <p:ext uri="{BB962C8B-B14F-4D97-AF65-F5344CB8AC3E}">
        <p14:creationId xmlns:p14="http://schemas.microsoft.com/office/powerpoint/2010/main" val="57604002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p4"/>
          <p:cNvSpPr txBox="1">
            <a:spLocks noGrp="1"/>
          </p:cNvSpPr>
          <p:nvPr>
            <p:ph type="title"/>
          </p:nvPr>
        </p:nvSpPr>
        <p:spPr>
          <a:xfrm>
            <a:off x="6988233" y="874148"/>
            <a:ext cx="3748000" cy="978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20" name="Google Shape;20;p4"/>
          <p:cNvSpPr txBox="1">
            <a:spLocks noGrp="1"/>
          </p:cNvSpPr>
          <p:nvPr>
            <p:ph type="body" idx="1"/>
          </p:nvPr>
        </p:nvSpPr>
        <p:spPr>
          <a:xfrm>
            <a:off x="6988233" y="3385833"/>
            <a:ext cx="4301600" cy="2589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98234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312AC932-6F2F-D443-A196-EF8595575A6F}"/>
              </a:ext>
            </a:extLst>
          </p:cNvPr>
          <p:cNvPicPr>
            <a:picLocks noChangeAspect="1"/>
          </p:cNvPicPr>
          <p:nvPr/>
        </p:nvPicPr>
        <p:blipFill>
          <a:blip r:embed="rId2"/>
          <a:stretch>
            <a:fillRect/>
          </a:stretch>
        </p:blipFill>
        <p:spPr>
          <a:xfrm>
            <a:off x="9731926" y="4891586"/>
            <a:ext cx="709932" cy="692184"/>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8C42F36A-AE05-824D-B5EE-D3F0747744F9}"/>
              </a:ext>
            </a:extLst>
          </p:cNvPr>
          <p:cNvPicPr>
            <a:picLocks noChangeAspect="1"/>
          </p:cNvPicPr>
          <p:nvPr/>
        </p:nvPicPr>
        <p:blipFill>
          <a:blip r:embed="rId3"/>
          <a:stretch>
            <a:fillRect/>
          </a:stretch>
        </p:blipFill>
        <p:spPr>
          <a:xfrm>
            <a:off x="8725783" y="4876849"/>
            <a:ext cx="715616" cy="698396"/>
          </a:xfrm>
          <a:prstGeom prst="rect">
            <a:avLst/>
          </a:prstGeom>
        </p:spPr>
      </p:pic>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4"/>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VIDEO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7" name="Picture 16" descr="Background pattern&#10;&#10;Description automatically generated">
            <a:extLst>
              <a:ext uri="{FF2B5EF4-FFF2-40B4-BE49-F238E27FC236}">
                <a16:creationId xmlns:a16="http://schemas.microsoft.com/office/drawing/2014/main" id="{D575F91A-97EE-9648-A307-A44ED22DF37F}"/>
              </a:ext>
            </a:extLst>
          </p:cNvPr>
          <p:cNvPicPr>
            <a:picLocks noChangeAspect="1"/>
          </p:cNvPicPr>
          <p:nvPr/>
        </p:nvPicPr>
        <p:blipFill>
          <a:blip r:embed="rId5"/>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97261907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chemeClr val="dk1"/>
              </a:buClr>
              <a:buSzPts val="3000"/>
              <a:buFont typeface="Calibri"/>
              <a:buNone/>
              <a:defRPr sz="4000">
                <a:highlight>
                  <a:schemeClr val="dk1"/>
                </a:highlight>
              </a:defRPr>
            </a:lvl1pPr>
            <a:lvl2pPr lvl="1" rtl="0">
              <a:spcBef>
                <a:spcPts val="0"/>
              </a:spcBef>
              <a:spcAft>
                <a:spcPts val="0"/>
              </a:spcAft>
              <a:buSzPts val="3000"/>
              <a:buNone/>
              <a:defRPr sz="4000">
                <a:highlight>
                  <a:schemeClr val="dk1"/>
                </a:highlight>
              </a:defRPr>
            </a:lvl2pPr>
            <a:lvl3pPr lvl="2" rtl="0">
              <a:spcBef>
                <a:spcPts val="0"/>
              </a:spcBef>
              <a:spcAft>
                <a:spcPts val="0"/>
              </a:spcAft>
              <a:buSzPts val="3000"/>
              <a:buNone/>
              <a:defRPr sz="4000">
                <a:highlight>
                  <a:schemeClr val="dk1"/>
                </a:highlight>
              </a:defRPr>
            </a:lvl3pPr>
            <a:lvl4pPr lvl="3" rtl="0">
              <a:spcBef>
                <a:spcPts val="0"/>
              </a:spcBef>
              <a:spcAft>
                <a:spcPts val="0"/>
              </a:spcAft>
              <a:buSzPts val="3000"/>
              <a:buNone/>
              <a:defRPr sz="4000">
                <a:highlight>
                  <a:schemeClr val="dk1"/>
                </a:highlight>
              </a:defRPr>
            </a:lvl4pPr>
            <a:lvl5pPr lvl="4" rtl="0">
              <a:spcBef>
                <a:spcPts val="0"/>
              </a:spcBef>
              <a:spcAft>
                <a:spcPts val="0"/>
              </a:spcAft>
              <a:buSzPts val="3000"/>
              <a:buNone/>
              <a:defRPr sz="4000">
                <a:highlight>
                  <a:schemeClr val="dk1"/>
                </a:highlight>
              </a:defRPr>
            </a:lvl5pPr>
            <a:lvl6pPr lvl="5" rtl="0">
              <a:spcBef>
                <a:spcPts val="0"/>
              </a:spcBef>
              <a:spcAft>
                <a:spcPts val="0"/>
              </a:spcAft>
              <a:buSzPts val="3000"/>
              <a:buNone/>
              <a:defRPr sz="4000">
                <a:highlight>
                  <a:schemeClr val="dk1"/>
                </a:highlight>
              </a:defRPr>
            </a:lvl6pPr>
            <a:lvl7pPr lvl="6" rtl="0">
              <a:spcBef>
                <a:spcPts val="0"/>
              </a:spcBef>
              <a:spcAft>
                <a:spcPts val="0"/>
              </a:spcAft>
              <a:buSzPts val="3000"/>
              <a:buNone/>
              <a:defRPr sz="4000">
                <a:highlight>
                  <a:schemeClr val="dk1"/>
                </a:highlight>
              </a:defRPr>
            </a:lvl7pPr>
            <a:lvl8pPr lvl="7" rtl="0">
              <a:spcBef>
                <a:spcPts val="0"/>
              </a:spcBef>
              <a:spcAft>
                <a:spcPts val="0"/>
              </a:spcAft>
              <a:buSzPts val="3000"/>
              <a:buNone/>
              <a:defRPr sz="4000">
                <a:highlight>
                  <a:schemeClr val="dk1"/>
                </a:highlight>
              </a:defRPr>
            </a:lvl8pPr>
            <a:lvl9pPr lvl="8" rtl="0">
              <a:spcBef>
                <a:spcPts val="0"/>
              </a:spcBef>
              <a:spcAft>
                <a:spcPts val="0"/>
              </a:spcAft>
              <a:buSzPts val="3000"/>
              <a:buNone/>
              <a:defRPr sz="4000">
                <a:highlight>
                  <a:schemeClr val="dk1"/>
                </a:highlight>
              </a:defRPr>
            </a:lvl9pPr>
          </a:lstStyle>
          <a:p>
            <a:endParaRPr/>
          </a:p>
        </p:txBody>
      </p:sp>
      <p:sp>
        <p:nvSpPr>
          <p:cNvPr id="73" name="Google Shape;73;p15"/>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Autofit/>
          </a:bodyPr>
          <a:lstStyle>
            <a:lvl1pPr marL="457200" lvl="0" indent="-304800" algn="l" rtl="0">
              <a:lnSpc>
                <a:spcPct val="90000"/>
              </a:lnSpc>
              <a:spcBef>
                <a:spcPts val="0"/>
              </a:spcBef>
              <a:spcAft>
                <a:spcPts val="0"/>
              </a:spcAft>
              <a:buClr>
                <a:schemeClr val="dk1"/>
              </a:buClr>
              <a:buSzPts val="1200"/>
              <a:buChar char="●"/>
              <a:defRPr sz="1600"/>
            </a:lvl1pPr>
            <a:lvl2pPr marL="914400" lvl="1" indent="-304800" algn="l" rtl="0">
              <a:lnSpc>
                <a:spcPct val="90000"/>
              </a:lnSpc>
              <a:spcBef>
                <a:spcPts val="2133"/>
              </a:spcBef>
              <a:spcAft>
                <a:spcPts val="0"/>
              </a:spcAft>
              <a:buClr>
                <a:schemeClr val="dk1"/>
              </a:buClr>
              <a:buSzPts val="1200"/>
              <a:buChar char="○"/>
              <a:defRPr sz="1600"/>
            </a:lvl2pPr>
            <a:lvl3pPr marL="1371600" lvl="2" indent="-304800" algn="l" rtl="0">
              <a:lnSpc>
                <a:spcPct val="90000"/>
              </a:lnSpc>
              <a:spcBef>
                <a:spcPts val="2133"/>
              </a:spcBef>
              <a:spcAft>
                <a:spcPts val="0"/>
              </a:spcAft>
              <a:buClr>
                <a:schemeClr val="dk1"/>
              </a:buClr>
              <a:buSzPts val="1200"/>
              <a:buChar char="■"/>
              <a:defRPr sz="1600"/>
            </a:lvl3pPr>
            <a:lvl4pPr marL="1828800" lvl="3" indent="-304800" algn="l" rtl="0">
              <a:lnSpc>
                <a:spcPct val="90000"/>
              </a:lnSpc>
              <a:spcBef>
                <a:spcPts val="2133"/>
              </a:spcBef>
              <a:spcAft>
                <a:spcPts val="0"/>
              </a:spcAft>
              <a:buClr>
                <a:schemeClr val="dk1"/>
              </a:buClr>
              <a:buSzPts val="1200"/>
              <a:buChar char="●"/>
              <a:defRPr sz="1600"/>
            </a:lvl4pPr>
            <a:lvl5pPr marL="2286000" lvl="4" indent="-304800" algn="l" rtl="0">
              <a:lnSpc>
                <a:spcPct val="90000"/>
              </a:lnSpc>
              <a:spcBef>
                <a:spcPts val="2133"/>
              </a:spcBef>
              <a:spcAft>
                <a:spcPts val="0"/>
              </a:spcAft>
              <a:buClr>
                <a:schemeClr val="dk1"/>
              </a:buClr>
              <a:buSzPts val="1200"/>
              <a:buChar char="○"/>
              <a:defRPr sz="1600"/>
            </a:lvl5pPr>
            <a:lvl6pPr marL="2743200" lvl="5" indent="-304800" algn="l" rtl="0">
              <a:lnSpc>
                <a:spcPct val="90000"/>
              </a:lnSpc>
              <a:spcBef>
                <a:spcPts val="2133"/>
              </a:spcBef>
              <a:spcAft>
                <a:spcPts val="0"/>
              </a:spcAft>
              <a:buClr>
                <a:schemeClr val="dk1"/>
              </a:buClr>
              <a:buSzPts val="1200"/>
              <a:buChar char="■"/>
              <a:defRPr sz="1600"/>
            </a:lvl6pPr>
            <a:lvl7pPr marL="3200400" lvl="6" indent="-304800" algn="l" rtl="0">
              <a:lnSpc>
                <a:spcPct val="90000"/>
              </a:lnSpc>
              <a:spcBef>
                <a:spcPts val="2133"/>
              </a:spcBef>
              <a:spcAft>
                <a:spcPts val="0"/>
              </a:spcAft>
              <a:buClr>
                <a:schemeClr val="dk1"/>
              </a:buClr>
              <a:buSzPts val="1200"/>
              <a:buChar char="●"/>
              <a:defRPr sz="1600"/>
            </a:lvl7pPr>
            <a:lvl8pPr marL="3657600" lvl="7" indent="-304800" algn="l" rtl="0">
              <a:lnSpc>
                <a:spcPct val="90000"/>
              </a:lnSpc>
              <a:spcBef>
                <a:spcPts val="2133"/>
              </a:spcBef>
              <a:spcAft>
                <a:spcPts val="0"/>
              </a:spcAft>
              <a:buClr>
                <a:schemeClr val="dk1"/>
              </a:buClr>
              <a:buSzPts val="1200"/>
              <a:buChar char="○"/>
              <a:defRPr sz="1600"/>
            </a:lvl8pPr>
            <a:lvl9pPr marL="4114800" lvl="8" indent="-304800" algn="l" rtl="0">
              <a:lnSpc>
                <a:spcPct val="90000"/>
              </a:lnSpc>
              <a:spcBef>
                <a:spcPts val="2133"/>
              </a:spcBef>
              <a:spcAft>
                <a:spcPts val="2133"/>
              </a:spcAft>
              <a:buClr>
                <a:schemeClr val="dk1"/>
              </a:buClr>
              <a:buSzPts val="1200"/>
              <a:buChar char="■"/>
              <a:defRPr sz="1600"/>
            </a:lvl9pPr>
          </a:lstStyle>
          <a:p>
            <a:endParaRPr/>
          </a:p>
        </p:txBody>
      </p:sp>
      <p:sp>
        <p:nvSpPr>
          <p:cNvPr id="74" name="Google Shape;74;p1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7886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61" name="Google Shape;61;p1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2100"/>
              </a:spcBef>
              <a:spcAft>
                <a:spcPts val="0"/>
              </a:spcAft>
              <a:buClr>
                <a:srgbClr val="888888"/>
              </a:buClr>
              <a:buSzPts val="2000"/>
              <a:buNone/>
              <a:defRPr sz="2000">
                <a:solidFill>
                  <a:srgbClr val="888888"/>
                </a:solidFill>
              </a:defRPr>
            </a:lvl2pPr>
            <a:lvl3pPr marL="1371600" lvl="2" indent="-228600" algn="l" rtl="0">
              <a:lnSpc>
                <a:spcPct val="90000"/>
              </a:lnSpc>
              <a:spcBef>
                <a:spcPts val="2100"/>
              </a:spcBef>
              <a:spcAft>
                <a:spcPts val="0"/>
              </a:spcAft>
              <a:buClr>
                <a:srgbClr val="888888"/>
              </a:buClr>
              <a:buSzPts val="1800"/>
              <a:buNone/>
              <a:defRPr sz="1800">
                <a:solidFill>
                  <a:srgbClr val="888888"/>
                </a:solidFill>
              </a:defRPr>
            </a:lvl3pPr>
            <a:lvl4pPr marL="1828800" lvl="3" indent="-228600" algn="l" rtl="0">
              <a:lnSpc>
                <a:spcPct val="90000"/>
              </a:lnSpc>
              <a:spcBef>
                <a:spcPts val="2100"/>
              </a:spcBef>
              <a:spcAft>
                <a:spcPts val="0"/>
              </a:spcAft>
              <a:buClr>
                <a:srgbClr val="888888"/>
              </a:buClr>
              <a:buSzPts val="1600"/>
              <a:buNone/>
              <a:defRPr sz="1600">
                <a:solidFill>
                  <a:srgbClr val="888888"/>
                </a:solidFill>
              </a:defRPr>
            </a:lvl4pPr>
            <a:lvl5pPr marL="2286000" lvl="4" indent="-228600" algn="l" rtl="0">
              <a:lnSpc>
                <a:spcPct val="90000"/>
              </a:lnSpc>
              <a:spcBef>
                <a:spcPts val="2100"/>
              </a:spcBef>
              <a:spcAft>
                <a:spcPts val="0"/>
              </a:spcAft>
              <a:buClr>
                <a:srgbClr val="888888"/>
              </a:buClr>
              <a:buSzPts val="1600"/>
              <a:buNone/>
              <a:defRPr sz="1600">
                <a:solidFill>
                  <a:srgbClr val="888888"/>
                </a:solidFill>
              </a:defRPr>
            </a:lvl5pPr>
            <a:lvl6pPr marL="2743200" lvl="5" indent="-228600" algn="l" rtl="0">
              <a:lnSpc>
                <a:spcPct val="90000"/>
              </a:lnSpc>
              <a:spcBef>
                <a:spcPts val="2100"/>
              </a:spcBef>
              <a:spcAft>
                <a:spcPts val="0"/>
              </a:spcAft>
              <a:buClr>
                <a:srgbClr val="888888"/>
              </a:buClr>
              <a:buSzPts val="1600"/>
              <a:buNone/>
              <a:defRPr sz="1600">
                <a:solidFill>
                  <a:srgbClr val="888888"/>
                </a:solidFill>
              </a:defRPr>
            </a:lvl6pPr>
            <a:lvl7pPr marL="3200400" lvl="6" indent="-228600" algn="l" rtl="0">
              <a:lnSpc>
                <a:spcPct val="90000"/>
              </a:lnSpc>
              <a:spcBef>
                <a:spcPts val="2100"/>
              </a:spcBef>
              <a:spcAft>
                <a:spcPts val="0"/>
              </a:spcAft>
              <a:buClr>
                <a:srgbClr val="888888"/>
              </a:buClr>
              <a:buSzPts val="1600"/>
              <a:buNone/>
              <a:defRPr sz="1600">
                <a:solidFill>
                  <a:srgbClr val="888888"/>
                </a:solidFill>
              </a:defRPr>
            </a:lvl7pPr>
            <a:lvl8pPr marL="3657600" lvl="7" indent="-228600" algn="l" rtl="0">
              <a:lnSpc>
                <a:spcPct val="90000"/>
              </a:lnSpc>
              <a:spcBef>
                <a:spcPts val="2100"/>
              </a:spcBef>
              <a:spcAft>
                <a:spcPts val="0"/>
              </a:spcAft>
              <a:buClr>
                <a:srgbClr val="888888"/>
              </a:buClr>
              <a:buSzPts val="1600"/>
              <a:buNone/>
              <a:defRPr sz="1600">
                <a:solidFill>
                  <a:srgbClr val="888888"/>
                </a:solidFill>
              </a:defRPr>
            </a:lvl8pPr>
            <a:lvl9pPr marL="4114800" lvl="8" indent="-228600" algn="l" rtl="0">
              <a:lnSpc>
                <a:spcPct val="90000"/>
              </a:lnSpc>
              <a:spcBef>
                <a:spcPts val="2100"/>
              </a:spcBef>
              <a:spcAft>
                <a:spcPts val="2100"/>
              </a:spcAft>
              <a:buClr>
                <a:srgbClr val="888888"/>
              </a:buClr>
              <a:buSzPts val="1600"/>
              <a:buNone/>
              <a:defRPr sz="1600">
                <a:solidFill>
                  <a:srgbClr val="888888"/>
                </a:solidFill>
              </a:defRPr>
            </a:lvl9pPr>
          </a:lstStyle>
          <a:p>
            <a:endParaRPr/>
          </a:p>
        </p:txBody>
      </p:sp>
      <p:sp>
        <p:nvSpPr>
          <p:cNvPr id="62" name="Google Shape;62;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004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1pPr>
            <a:lvl2pPr lvl="1"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a:p>
        </p:txBody>
      </p:sp>
      <p:sp>
        <p:nvSpPr>
          <p:cNvPr id="41" name="Google Shape;41;p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6395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79400" y="1898500"/>
            <a:ext cx="10833300" cy="2397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1pPr>
            <a:lvl2pPr lvl="1"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algn="ctr" rt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a:p>
        </p:txBody>
      </p:sp>
      <p:sp>
        <p:nvSpPr>
          <p:cNvPr id="21" name="Google Shape;21;p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478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898BC6C-FB4B-E64C-A072-F8E6FA087966}"/>
              </a:ext>
            </a:extLst>
          </p:cNvPr>
          <p:cNvPicPr>
            <a:picLocks noChangeAspect="1"/>
          </p:cNvPicPr>
          <p:nvPr/>
        </p:nvPicPr>
        <p:blipFill>
          <a:blip r:embed="rId2"/>
          <a:stretch>
            <a:fillRect/>
          </a:stretch>
        </p:blipFill>
        <p:spPr>
          <a:xfrm>
            <a:off x="8725783" y="4876849"/>
            <a:ext cx="716304" cy="698396"/>
          </a:xfrm>
          <a:prstGeom prst="rect">
            <a:avLst/>
          </a:prstGeom>
        </p:spPr>
      </p:pic>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3"/>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DIGITAL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4" name="Picture 13" descr="Background pattern&#10;&#10;Description automatically generated">
            <a:extLst>
              <a:ext uri="{FF2B5EF4-FFF2-40B4-BE49-F238E27FC236}">
                <a16:creationId xmlns:a16="http://schemas.microsoft.com/office/drawing/2014/main" id="{836CCDA8-A5E5-074F-A2E6-65E4E21C8310}"/>
              </a:ext>
            </a:extLst>
          </p:cNvPr>
          <p:cNvPicPr>
            <a:picLocks noChangeAspect="1"/>
          </p:cNvPicPr>
          <p:nvPr/>
        </p:nvPicPr>
        <p:blipFill>
          <a:blip r:embed="rId4"/>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5027944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B2936E-BF36-C848-996E-70ABFF5352D0}"/>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3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615F-C010-EA42-9461-48DD4555D9C1}"/>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36D59B-1D04-0B46-89FC-82C0BDD65993}"/>
              </a:ext>
            </a:extLst>
          </p:cNvPr>
          <p:cNvSpPr/>
          <p:nvPr/>
        </p:nvSpPr>
        <p:spPr>
          <a:xfrm>
            <a:off x="-47897" y="2764294"/>
            <a:ext cx="12239897" cy="28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603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22BC58EF-7F29-914A-9982-3D36C1840E3A}"/>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68661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CF33BD-66C4-0649-B0A9-DB7203EFBF51}"/>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8745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2910840" y="901337"/>
            <a:ext cx="5699760" cy="1569660"/>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ASK BEFORE YOU BEGIN:</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55309" y="2678113"/>
            <a:ext cx="6300591" cy="33305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81266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s to Cons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3174998" y="901337"/>
            <a:ext cx="5435601" cy="1569660"/>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CONSOIDER:</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92888" y="2678113"/>
            <a:ext cx="6350696" cy="33305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6969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06D64-05E9-1B4B-8683-0F67B3FBCDDF}" type="datetimeFigureOut">
              <a:rPr lang="en-US" smtClean="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6642479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utura Condensed Medium" panose="020B0602020204020303" pitchFamily="34" charset="-79"/>
          <a:ea typeface="+mj-ea"/>
          <a:cs typeface="Futura Condensed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1"/>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32.gif"/><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hyperlink" Target="http://drive.google.com/file/d/13zeXpqivv8xdG5h3A5VquBjbXkh-Eb-p/view" TargetMode="External"/><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p:txBody>
          <a:bodyPr/>
          <a:lstStyle/>
          <a:p>
            <a:pPr lvl="0"/>
            <a:r>
              <a:rPr lang="en-US" dirty="0"/>
              <a:t>Pre-Production: Scripts</a:t>
            </a:r>
          </a:p>
        </p:txBody>
      </p:sp>
      <p:sp>
        <p:nvSpPr>
          <p:cNvPr id="80" name="Google Shape;80;p16"/>
          <p:cNvSpPr txBox="1">
            <a:spLocks noGrp="1"/>
          </p:cNvSpPr>
          <p:nvPr>
            <p:ph type="subTitle" idx="1"/>
          </p:nvPr>
        </p:nvSpPr>
        <p:spPr/>
        <p:txBody>
          <a:bodyPr/>
          <a:lstStyle/>
          <a:p>
            <a:pPr lvl="0"/>
            <a:r>
              <a:rPr lang="en-US" dirty="0"/>
              <a:t>Objective: 1.02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p:txBody>
          <a:bodyPr/>
          <a:lstStyle/>
          <a:p>
            <a:pPr lvl="0"/>
            <a:r>
              <a:rPr lang="en-US" dirty="0">
                <a:solidFill>
                  <a:schemeClr val="bg1"/>
                </a:solidFill>
                <a:sym typeface="EB Garamond"/>
              </a:rPr>
              <a:t>Break down your script into pages per day</a:t>
            </a:r>
          </a:p>
        </p:txBody>
      </p:sp>
      <p:sp>
        <p:nvSpPr>
          <p:cNvPr id="137" name="Google Shape;137;p25"/>
          <p:cNvSpPr txBox="1">
            <a:spLocks noGrp="1"/>
          </p:cNvSpPr>
          <p:nvPr>
            <p:ph idx="1"/>
          </p:nvPr>
        </p:nvSpPr>
        <p:spPr>
          <a:xfrm>
            <a:off x="838200" y="1825625"/>
            <a:ext cx="10515600" cy="4667250"/>
          </a:xfrm>
        </p:spPr>
        <p:txBody>
          <a:bodyPr>
            <a:normAutofit fontScale="92500" lnSpcReduction="10000"/>
          </a:bodyPr>
          <a:lstStyle/>
          <a:p>
            <a:pPr lvl="0"/>
            <a:r>
              <a:rPr lang="en-US" b="0" dirty="0">
                <a:sym typeface="EB Garamond"/>
              </a:rPr>
              <a:t>The first step of formulating a film production budget is deciding how many pages you plan to shoot for each scheduled production day.</a:t>
            </a:r>
          </a:p>
          <a:p>
            <a:pPr lvl="0"/>
            <a:r>
              <a:rPr lang="en-US" b="0" dirty="0">
                <a:sym typeface="EB Garamond"/>
              </a:rPr>
              <a:t>While there’s no set number of pages to shoot per day, it typically breaks down to this:</a:t>
            </a:r>
          </a:p>
          <a:p>
            <a:pPr lvl="0"/>
            <a:r>
              <a:rPr lang="en-US" b="0" dirty="0">
                <a:sym typeface="EB Garamond"/>
              </a:rPr>
              <a:t>Major Hollywood films typically shoot about one page per day.</a:t>
            </a:r>
          </a:p>
          <a:p>
            <a:pPr lvl="0"/>
            <a:r>
              <a:rPr lang="en-US" b="0" dirty="0">
                <a:sym typeface="EB Garamond"/>
              </a:rPr>
              <a:t>Well-funded indie films often shoot about four to five pages per day.</a:t>
            </a:r>
          </a:p>
          <a:p>
            <a:pPr lvl="0"/>
            <a:r>
              <a:rPr lang="en-US" b="0" dirty="0">
                <a:sym typeface="EB Garamond"/>
              </a:rPr>
              <a:t>Low and micro-budget films may shoot eight or more pages per day.</a:t>
            </a:r>
          </a:p>
          <a:p>
            <a:pPr lvl="0"/>
            <a:endParaRPr lang="en-US" b="0" dirty="0">
              <a:sym typeface="EB Garamo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5" name="Google Shape;145;p26"/>
          <p:cNvSpPr txBox="1">
            <a:spLocks noGrp="1"/>
          </p:cNvSpPr>
          <p:nvPr>
            <p:ph type="title"/>
          </p:nvPr>
        </p:nvSpPr>
        <p:spPr>
          <a:xfrm>
            <a:off x="838200" y="365125"/>
            <a:ext cx="10515600" cy="1325563"/>
          </a:xfrm>
        </p:spPr>
        <p:txBody>
          <a:bodyPr spcFirstLastPara="1" lIns="121900" tIns="121900" rIns="121900" bIns="121900" anchor="ctr" anchorCtr="0">
            <a:normAutofit/>
          </a:bodyPr>
          <a:lstStyle/>
          <a:p>
            <a:pPr marL="0" lvl="0" indent="0" rtl="0">
              <a:spcBef>
                <a:spcPts val="0"/>
              </a:spcBef>
              <a:spcAft>
                <a:spcPts val="0"/>
              </a:spcAft>
              <a:buNone/>
            </a:pPr>
            <a:r>
              <a:rPr lang="en-US" sz="3700" dirty="0">
                <a:solidFill>
                  <a:schemeClr val="bg1"/>
                </a:solidFill>
              </a:rPr>
              <a:t>Fun Fact 1 script page</a:t>
            </a:r>
            <a:r>
              <a:rPr lang="en-US" sz="3700" b="0" dirty="0">
                <a:solidFill>
                  <a:schemeClr val="bg1"/>
                </a:solidFill>
              </a:rPr>
              <a:t> roughly equals </a:t>
            </a:r>
            <a:r>
              <a:rPr lang="en-US" sz="3700" dirty="0">
                <a:solidFill>
                  <a:schemeClr val="bg1"/>
                </a:solidFill>
              </a:rPr>
              <a:t>one minute </a:t>
            </a:r>
            <a:r>
              <a:rPr lang="en-US" sz="3700" b="0" dirty="0">
                <a:solidFill>
                  <a:schemeClr val="bg1"/>
                </a:solidFill>
              </a:rPr>
              <a:t>of screen time.</a:t>
            </a:r>
            <a:endParaRPr lang="en-US" sz="3700" dirty="0">
              <a:solidFill>
                <a:schemeClr val="bg1"/>
              </a:solidFill>
              <a:highlight>
                <a:schemeClr val="dk1"/>
              </a:highlight>
            </a:endParaRPr>
          </a:p>
        </p:txBody>
      </p:sp>
      <p:sp>
        <p:nvSpPr>
          <p:cNvPr id="143" name="Google Shape;143;p26"/>
          <p:cNvSpPr txBox="1">
            <a:spLocks noGrp="1"/>
          </p:cNvSpPr>
          <p:nvPr>
            <p:ph sz="half" idx="1"/>
          </p:nvPr>
        </p:nvSpPr>
        <p:spPr>
          <a:xfrm>
            <a:off x="838200" y="1825625"/>
            <a:ext cx="5181600" cy="4351338"/>
          </a:xfrm>
        </p:spPr>
        <p:txBody>
          <a:bodyPr spcFirstLastPara="1" lIns="121900" tIns="121900" rIns="121900" bIns="121900" anchorCtr="0">
            <a:normAutofit/>
          </a:bodyPr>
          <a:lstStyle/>
          <a:p>
            <a:pPr>
              <a:spcBef>
                <a:spcPts val="0"/>
              </a:spcBef>
            </a:pPr>
            <a:r>
              <a:rPr lang="en-US" sz="2200" b="0" dirty="0"/>
              <a:t>The 1st AD takes a script and break a page up into 8-1inch sections. </a:t>
            </a:r>
          </a:p>
          <a:p>
            <a:pPr>
              <a:spcBef>
                <a:spcPts val="2100"/>
              </a:spcBef>
            </a:pPr>
            <a:r>
              <a:rPr lang="en-US" sz="2200" b="0" dirty="0"/>
              <a:t>This is used to measure a scene. To determine the length of a scene, the scene in the script is measured out by how many inches of the page it takes up. </a:t>
            </a:r>
          </a:p>
          <a:p>
            <a:pPr>
              <a:spcBef>
                <a:spcPts val="2100"/>
              </a:spcBef>
            </a:pPr>
            <a:r>
              <a:rPr lang="en-US" sz="2200" b="0" dirty="0"/>
              <a:t>A scene that is 5/8ths would be 5 inches out of 1 full script page. In screen time, that would be just over half a minute for that one scene.</a:t>
            </a:r>
          </a:p>
        </p:txBody>
      </p:sp>
      <p:pic>
        <p:nvPicPr>
          <p:cNvPr id="144" name="Google Shape;144;p26" descr="Chart&#10;&#10;Description automatically generated"/>
          <p:cNvPicPr preferRelativeResize="0"/>
          <p:nvPr/>
        </p:nvPicPr>
        <p:blipFill rotWithShape="1">
          <a:blip r:embed="rId3"/>
          <a:srcRect r="3372" b="10"/>
          <a:stretch/>
        </p:blipFill>
        <p:spPr>
          <a:xfrm>
            <a:off x="6844455" y="1825625"/>
            <a:ext cx="3837090" cy="43513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p:txBody>
          <a:bodyPr/>
          <a:lstStyle/>
          <a:p>
            <a:pPr lvl="0"/>
            <a:r>
              <a:rPr lang="en-US" dirty="0">
                <a:solidFill>
                  <a:schemeClr val="bg1"/>
                </a:solidFill>
              </a:rPr>
              <a:t>Scriptwriting Elements and Formats</a:t>
            </a:r>
          </a:p>
        </p:txBody>
      </p:sp>
      <p:sp>
        <p:nvSpPr>
          <p:cNvPr id="4" name="Text Placeholder 3">
            <a:extLst>
              <a:ext uri="{FF2B5EF4-FFF2-40B4-BE49-F238E27FC236}">
                <a16:creationId xmlns:a16="http://schemas.microsoft.com/office/drawing/2014/main" id="{F06995E5-D7C4-7F91-2347-40335A45417A}"/>
              </a:ext>
            </a:extLst>
          </p:cNvPr>
          <p:cNvSpPr>
            <a:spLocks noGrp="1"/>
          </p:cNvSpPr>
          <p:nvPr>
            <p:ph type="body" idx="1"/>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8"/>
          <p:cNvPicPr preferRelativeResize="0"/>
          <p:nvPr/>
        </p:nvPicPr>
        <p:blipFill rotWithShape="1">
          <a:blip r:embed="rId3">
            <a:alphaModFix/>
          </a:blip>
          <a:srcRect l="2546"/>
          <a:stretch/>
        </p:blipFill>
        <p:spPr>
          <a:xfrm>
            <a:off x="442912" y="152400"/>
            <a:ext cx="11120763" cy="6475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p:txBody>
          <a:bodyPr/>
          <a:lstStyle/>
          <a:p>
            <a:pPr lvl="0"/>
            <a:r>
              <a:rPr lang="en-US" dirty="0">
                <a:solidFill>
                  <a:schemeClr val="bg1"/>
                </a:solidFill>
              </a:rPr>
              <a:t>Scene Heading also known as a SLUG</a:t>
            </a:r>
          </a:p>
        </p:txBody>
      </p:sp>
      <p:sp>
        <p:nvSpPr>
          <p:cNvPr id="162" name="Google Shape;162;p29"/>
          <p:cNvSpPr txBox="1">
            <a:spLocks noGrp="1"/>
          </p:cNvSpPr>
          <p:nvPr>
            <p:ph idx="1"/>
          </p:nvPr>
        </p:nvSpPr>
        <p:spPr>
          <a:xfrm>
            <a:off x="838200" y="1825625"/>
            <a:ext cx="10515600" cy="2496880"/>
          </a:xfrm>
        </p:spPr>
        <p:txBody>
          <a:bodyPr>
            <a:normAutofit fontScale="92500" lnSpcReduction="20000"/>
          </a:bodyPr>
          <a:lstStyle/>
          <a:p>
            <a:pPr lvl="0"/>
            <a:r>
              <a:rPr lang="en-US" sz="2000" b="0" dirty="0"/>
              <a:t>Scene headings denote the time and place where a scene takes place. The first part of a scene heading specifies whether it is inside our outside, written as ‘</a:t>
            </a:r>
            <a:r>
              <a:rPr lang="en-US" sz="2000" dirty="0">
                <a:solidFill>
                  <a:schemeClr val="accent1"/>
                </a:solidFill>
              </a:rPr>
              <a:t>INT</a:t>
            </a:r>
            <a:r>
              <a:rPr lang="en-US" sz="2000" b="0" dirty="0"/>
              <a:t>’. or ‘</a:t>
            </a:r>
            <a:r>
              <a:rPr lang="en-US" sz="2000" dirty="0">
                <a:solidFill>
                  <a:schemeClr val="accent1"/>
                </a:solidFill>
              </a:rPr>
              <a:t>EXT</a:t>
            </a:r>
            <a:r>
              <a:rPr lang="en-US" sz="2000" b="0" dirty="0"/>
              <a:t>.’ (Interior or Exterior).  If a scene is taking place both inside and outside, you can write ‘</a:t>
            </a:r>
            <a:r>
              <a:rPr lang="en-US" sz="2000" dirty="0">
                <a:solidFill>
                  <a:schemeClr val="accent1"/>
                </a:solidFill>
              </a:rPr>
              <a:t>INT. / EXT</a:t>
            </a:r>
            <a:r>
              <a:rPr lang="en-US" sz="2000" b="0" dirty="0"/>
              <a:t>.’.  </a:t>
            </a:r>
          </a:p>
          <a:p>
            <a:pPr lvl="0"/>
            <a:r>
              <a:rPr lang="en-US" sz="2000" b="0" dirty="0"/>
              <a:t>The second part of your scene heading will refer to the setting – a house, a plane, a farm, whatever. Just make sure its capitalized. </a:t>
            </a:r>
          </a:p>
          <a:p>
            <a:pPr lvl="0"/>
            <a:r>
              <a:rPr lang="en-US" sz="2000" b="0" dirty="0"/>
              <a:t>The third part will specify time of day, usually in relation to the prevailing lighting conditions that you envision. ‘</a:t>
            </a:r>
            <a:r>
              <a:rPr lang="en-US" sz="2000" dirty="0">
                <a:solidFill>
                  <a:schemeClr val="accent1"/>
                </a:solidFill>
              </a:rPr>
              <a:t>DAY</a:t>
            </a:r>
            <a:r>
              <a:rPr lang="en-US" sz="2000" b="0" dirty="0"/>
              <a:t>’ and ‘</a:t>
            </a:r>
            <a:r>
              <a:rPr lang="en-US" sz="2000" dirty="0">
                <a:solidFill>
                  <a:schemeClr val="accent1"/>
                </a:solidFill>
              </a:rPr>
              <a:t>NIGHT</a:t>
            </a:r>
            <a:r>
              <a:rPr lang="en-US" sz="2000" b="0" dirty="0"/>
              <a:t>’ are the most common, but you can use more specific words, i.e. ‘</a:t>
            </a:r>
            <a:r>
              <a:rPr lang="en-US" sz="2000" dirty="0">
                <a:solidFill>
                  <a:schemeClr val="accent1"/>
                </a:solidFill>
              </a:rPr>
              <a:t>AFTERNOON</a:t>
            </a:r>
            <a:r>
              <a:rPr lang="en-US" sz="2000" b="0" dirty="0"/>
              <a:t>’ or ‘</a:t>
            </a:r>
            <a:r>
              <a:rPr lang="en-US" sz="2000" dirty="0">
                <a:solidFill>
                  <a:schemeClr val="accent1"/>
                </a:solidFill>
              </a:rPr>
              <a:t>DUSK</a:t>
            </a:r>
            <a:r>
              <a:rPr lang="en-US" sz="2000" b="0" dirty="0"/>
              <a:t>’.</a:t>
            </a:r>
          </a:p>
          <a:p>
            <a:pPr lvl="0"/>
            <a:r>
              <a:rPr lang="en-US" sz="2000" b="0" dirty="0"/>
              <a:t>A properly formatted scene heading should look like this: </a:t>
            </a:r>
          </a:p>
          <a:p>
            <a:pPr marL="0" lvl="0" indent="0">
              <a:buNone/>
            </a:pPr>
            <a:endParaRPr lang="en-US" sz="2000" b="0" dirty="0"/>
          </a:p>
          <a:p>
            <a:pPr lvl="0"/>
            <a:endParaRPr lang="en-US" sz="2000" b="0" dirty="0"/>
          </a:p>
        </p:txBody>
      </p:sp>
      <p:pic>
        <p:nvPicPr>
          <p:cNvPr id="163" name="Google Shape;163;p29"/>
          <p:cNvPicPr preferRelativeResize="0"/>
          <p:nvPr/>
        </p:nvPicPr>
        <p:blipFill>
          <a:blip r:embed="rId3">
            <a:alphaModFix/>
          </a:blip>
          <a:stretch>
            <a:fillRect/>
          </a:stretch>
        </p:blipFill>
        <p:spPr>
          <a:xfrm>
            <a:off x="2102800" y="4111672"/>
            <a:ext cx="7162800" cy="1181100"/>
          </a:xfrm>
          <a:prstGeom prst="rect">
            <a:avLst/>
          </a:prstGeom>
          <a:noFill/>
          <a:ln>
            <a:noFill/>
          </a:ln>
        </p:spPr>
      </p:pic>
      <p:pic>
        <p:nvPicPr>
          <p:cNvPr id="164" name="Google Shape;164;p29"/>
          <p:cNvPicPr preferRelativeResize="0"/>
          <p:nvPr/>
        </p:nvPicPr>
        <p:blipFill>
          <a:blip r:embed="rId4">
            <a:alphaModFix/>
          </a:blip>
          <a:stretch>
            <a:fillRect/>
          </a:stretch>
        </p:blipFill>
        <p:spPr>
          <a:xfrm>
            <a:off x="2102800" y="5756322"/>
            <a:ext cx="7162800" cy="927100"/>
          </a:xfrm>
          <a:prstGeom prst="rect">
            <a:avLst/>
          </a:prstGeom>
          <a:noFill/>
          <a:ln>
            <a:noFill/>
          </a:ln>
        </p:spPr>
      </p:pic>
      <p:sp>
        <p:nvSpPr>
          <p:cNvPr id="4" name="TextBox 3">
            <a:extLst>
              <a:ext uri="{FF2B5EF4-FFF2-40B4-BE49-F238E27FC236}">
                <a16:creationId xmlns:a16="http://schemas.microsoft.com/office/drawing/2014/main" id="{26F1C2B2-9910-51B1-B3DA-B7DC75B049E2}"/>
              </a:ext>
            </a:extLst>
          </p:cNvPr>
          <p:cNvSpPr txBox="1"/>
          <p:nvPr/>
        </p:nvSpPr>
        <p:spPr>
          <a:xfrm>
            <a:off x="838200" y="4896433"/>
            <a:ext cx="10258168" cy="132343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If you wish to add more elements to your scene heading, such as shot types or subjects, separate them with a dash. A good rule of thumb is to go from general to specific in terms of these elements, for example: </a:t>
            </a:r>
          </a:p>
          <a:p>
            <a:endParaRPr lang="en-US" sz="2000"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0"/>
          <p:cNvSpPr txBox="1">
            <a:spLocks noGrp="1"/>
          </p:cNvSpPr>
          <p:nvPr>
            <p:ph type="title"/>
          </p:nvPr>
        </p:nvSpPr>
        <p:spPr/>
        <p:txBody>
          <a:bodyPr/>
          <a:lstStyle/>
          <a:p>
            <a:pPr lvl="0"/>
            <a:r>
              <a:rPr lang="en-US" dirty="0">
                <a:solidFill>
                  <a:schemeClr val="bg1"/>
                </a:solidFill>
              </a:rPr>
              <a:t>Scene Heading - Slug</a:t>
            </a:r>
          </a:p>
        </p:txBody>
      </p:sp>
      <p:sp>
        <p:nvSpPr>
          <p:cNvPr id="171" name="Google Shape;171;p30"/>
          <p:cNvSpPr txBox="1">
            <a:spLocks noGrp="1"/>
          </p:cNvSpPr>
          <p:nvPr>
            <p:ph idx="1"/>
          </p:nvPr>
        </p:nvSpPr>
        <p:spPr/>
        <p:txBody>
          <a:bodyPr>
            <a:normAutofit lnSpcReduction="10000"/>
          </a:bodyPr>
          <a:lstStyle/>
          <a:p>
            <a:pPr lvl="0"/>
            <a:r>
              <a:rPr lang="en-US" b="0" dirty="0"/>
              <a:t>1st Part - Tell us location - Ext. or Int.</a:t>
            </a:r>
          </a:p>
          <a:p>
            <a:pPr lvl="0"/>
            <a:r>
              <a:rPr lang="en-US" b="0" dirty="0"/>
              <a:t>2nd Part - Tell us time of day - Day/Night, Afternoon/Dusk</a:t>
            </a:r>
          </a:p>
          <a:p>
            <a:pPr lvl="0"/>
            <a:r>
              <a:rPr lang="en-US" b="0" dirty="0"/>
              <a:t>You may include shot types if you want to add more detail</a:t>
            </a:r>
          </a:p>
          <a:p>
            <a:pPr lvl="0"/>
            <a:endParaRPr lang="en-US" b="0" dirty="0"/>
          </a:p>
          <a:p>
            <a:pPr lvl="0"/>
            <a:endParaRPr lang="en-US" b="0" dirty="0"/>
          </a:p>
          <a:p>
            <a:pPr lvl="0"/>
            <a:r>
              <a:rPr lang="en-US" b="0" dirty="0"/>
              <a:t>Will always be CAPITALIZED</a:t>
            </a:r>
          </a:p>
          <a:p>
            <a:pPr lvl="0"/>
            <a:r>
              <a:rPr lang="en-US" b="0" dirty="0"/>
              <a:t>Should also be highlighted at the top of each scene</a:t>
            </a:r>
          </a:p>
          <a:p>
            <a:pPr lvl="0"/>
            <a:r>
              <a:rPr lang="en-US" b="0" dirty="0"/>
              <a:t>Left aligned</a:t>
            </a:r>
          </a:p>
        </p:txBody>
      </p:sp>
      <p:pic>
        <p:nvPicPr>
          <p:cNvPr id="172" name="Google Shape;172;p30"/>
          <p:cNvPicPr preferRelativeResize="0"/>
          <p:nvPr/>
        </p:nvPicPr>
        <p:blipFill rotWithShape="1">
          <a:blip r:embed="rId3">
            <a:alphaModFix/>
          </a:blip>
          <a:srcRect l="15927" r="47650" b="89135"/>
          <a:stretch/>
        </p:blipFill>
        <p:spPr>
          <a:xfrm>
            <a:off x="3894502" y="3515497"/>
            <a:ext cx="4156050" cy="703550"/>
          </a:xfrm>
          <a:prstGeom prst="rect">
            <a:avLst/>
          </a:prstGeom>
          <a:noFill/>
          <a:ln>
            <a:solidFill>
              <a:schemeClr val="accent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p:txBody>
          <a:bodyPr/>
          <a:lstStyle/>
          <a:p>
            <a:pPr lvl="0"/>
            <a:r>
              <a:rPr lang="en-US" dirty="0">
                <a:solidFill>
                  <a:schemeClr val="bg1"/>
                </a:solidFill>
              </a:rPr>
              <a:t>Action</a:t>
            </a:r>
          </a:p>
        </p:txBody>
      </p:sp>
      <p:sp>
        <p:nvSpPr>
          <p:cNvPr id="178" name="Google Shape;178;p31"/>
          <p:cNvSpPr txBox="1">
            <a:spLocks noGrp="1"/>
          </p:cNvSpPr>
          <p:nvPr>
            <p:ph idx="1"/>
          </p:nvPr>
        </p:nvSpPr>
        <p:spPr/>
        <p:txBody>
          <a:bodyPr>
            <a:normAutofit fontScale="85000" lnSpcReduction="10000"/>
          </a:bodyPr>
          <a:lstStyle/>
          <a:p>
            <a:pPr lvl="0"/>
            <a:r>
              <a:rPr lang="en-US" b="0" dirty="0"/>
              <a:t>The meat of your script, action describes everything that is happening within a scene outside of dialog. </a:t>
            </a:r>
          </a:p>
          <a:p>
            <a:pPr lvl="0"/>
            <a:endParaRPr lang="en-US" b="0" dirty="0"/>
          </a:p>
          <a:p>
            <a:pPr lvl="0"/>
            <a:r>
              <a:rPr lang="en-US" b="0" dirty="0"/>
              <a:t>Action is written in standard </a:t>
            </a:r>
            <a:r>
              <a:rPr lang="en-US" b="0" dirty="0" err="1"/>
              <a:t>paragraphical</a:t>
            </a:r>
            <a:r>
              <a:rPr lang="en-US" b="0" dirty="0"/>
              <a:t> format, albeit with a few quirks. The most important quirks are the rules surrounding capitalization. </a:t>
            </a:r>
          </a:p>
          <a:p>
            <a:pPr lvl="0"/>
            <a:endParaRPr lang="en-US" b="0" dirty="0"/>
          </a:p>
          <a:p>
            <a:pPr lvl="0"/>
            <a:r>
              <a:rPr lang="en-US" b="0" dirty="0"/>
              <a:t>There are three things that, as a rule, should always be capitalized in a piece of action: the initial appearance of a character with dialogue, sound effects (and, if present, the objects producing the sound), and camera directions. For example: </a:t>
            </a:r>
          </a:p>
          <a:p>
            <a:pPr lvl="0"/>
            <a:endParaRPr lang="en-US" b="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p:txBody>
          <a:bodyPr/>
          <a:lstStyle/>
          <a:p>
            <a:pPr lvl="0"/>
            <a:r>
              <a:rPr lang="en-US" dirty="0">
                <a:solidFill>
                  <a:schemeClr val="bg1"/>
                </a:solidFill>
              </a:rPr>
              <a:t>Action</a:t>
            </a:r>
          </a:p>
        </p:txBody>
      </p:sp>
      <p:sp>
        <p:nvSpPr>
          <p:cNvPr id="185" name="Google Shape;185;p32"/>
          <p:cNvSpPr txBox="1">
            <a:spLocks noGrp="1"/>
          </p:cNvSpPr>
          <p:nvPr>
            <p:ph idx="1"/>
          </p:nvPr>
        </p:nvSpPr>
        <p:spPr>
          <a:xfrm>
            <a:off x="838200" y="1825625"/>
            <a:ext cx="10106025" cy="3777506"/>
          </a:xfrm>
        </p:spPr>
        <p:txBody>
          <a:bodyPr>
            <a:normAutofit lnSpcReduction="10000"/>
          </a:bodyPr>
          <a:lstStyle/>
          <a:p>
            <a:pPr lvl="0"/>
            <a:r>
              <a:rPr lang="en-US" b="0" dirty="0"/>
              <a:t>Description of what is happening in our script</a:t>
            </a:r>
          </a:p>
          <a:p>
            <a:pPr lvl="0"/>
            <a:r>
              <a:rPr lang="en-US" b="0" dirty="0"/>
              <a:t>Comes right after the Slug but can also be added throughout the scene.</a:t>
            </a:r>
          </a:p>
          <a:p>
            <a:pPr lvl="0"/>
            <a:r>
              <a:rPr lang="en-US" b="0" dirty="0"/>
              <a:t>Left aligned</a:t>
            </a:r>
          </a:p>
          <a:p>
            <a:pPr lvl="0"/>
            <a:r>
              <a:rPr lang="en-US" b="0" dirty="0"/>
              <a:t>Rules to Capitalization in the action portion:</a:t>
            </a:r>
          </a:p>
          <a:p>
            <a:pPr lvl="1"/>
            <a:r>
              <a:rPr lang="en-US" b="0" dirty="0"/>
              <a:t>initial appearance of a character with dialogue</a:t>
            </a:r>
          </a:p>
          <a:p>
            <a:pPr lvl="1"/>
            <a:r>
              <a:rPr lang="en-US" b="0" dirty="0"/>
              <a:t>sound effects</a:t>
            </a:r>
          </a:p>
          <a:p>
            <a:pPr lvl="1"/>
            <a:r>
              <a:rPr lang="en-US" b="0" dirty="0"/>
              <a:t>camera directions</a:t>
            </a:r>
          </a:p>
        </p:txBody>
      </p:sp>
      <p:pic>
        <p:nvPicPr>
          <p:cNvPr id="186" name="Google Shape;186;p32"/>
          <p:cNvPicPr preferRelativeResize="0"/>
          <p:nvPr/>
        </p:nvPicPr>
        <p:blipFill>
          <a:blip r:embed="rId3">
            <a:alphaModFix/>
          </a:blip>
          <a:stretch>
            <a:fillRect/>
          </a:stretch>
        </p:blipFill>
        <p:spPr>
          <a:xfrm>
            <a:off x="4938720" y="4664075"/>
            <a:ext cx="6781800" cy="1828800"/>
          </a:xfrm>
          <a:prstGeom prst="rect">
            <a:avLst/>
          </a:prstGeom>
          <a:noFill/>
          <a:ln>
            <a:noFill/>
          </a:ln>
        </p:spPr>
      </p:pic>
      <p:sp>
        <p:nvSpPr>
          <p:cNvPr id="187" name="Google Shape;187;p32"/>
          <p:cNvSpPr/>
          <p:nvPr/>
        </p:nvSpPr>
        <p:spPr>
          <a:xfrm rot="-4126003">
            <a:off x="4617653" y="4693958"/>
            <a:ext cx="258445" cy="898282"/>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2"/>
          <p:cNvSpPr/>
          <p:nvPr/>
        </p:nvSpPr>
        <p:spPr>
          <a:xfrm rot="2496687">
            <a:off x="10280998" y="4478888"/>
            <a:ext cx="258404" cy="898387"/>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2"/>
          <p:cNvSpPr/>
          <p:nvPr/>
        </p:nvSpPr>
        <p:spPr>
          <a:xfrm rot="-8767524">
            <a:off x="9358485" y="5869661"/>
            <a:ext cx="258353" cy="898204"/>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p:txBody>
          <a:bodyPr/>
          <a:lstStyle/>
          <a:p>
            <a:pPr lvl="0"/>
            <a:r>
              <a:rPr lang="en-US" dirty="0">
                <a:solidFill>
                  <a:schemeClr val="bg1"/>
                </a:solidFill>
              </a:rPr>
              <a:t>Characters</a:t>
            </a:r>
          </a:p>
        </p:txBody>
      </p:sp>
      <p:sp>
        <p:nvSpPr>
          <p:cNvPr id="196" name="Google Shape;196;p33"/>
          <p:cNvSpPr txBox="1">
            <a:spLocks noGrp="1"/>
          </p:cNvSpPr>
          <p:nvPr>
            <p:ph idx="1"/>
          </p:nvPr>
        </p:nvSpPr>
        <p:spPr/>
        <p:txBody>
          <a:bodyPr/>
          <a:lstStyle/>
          <a:p>
            <a:pPr lvl="0"/>
            <a:r>
              <a:rPr lang="en-US" b="0" dirty="0"/>
              <a:t>Should be center aligned</a:t>
            </a:r>
          </a:p>
          <a:p>
            <a:pPr lvl="0"/>
            <a:r>
              <a:rPr lang="en-US" b="0" dirty="0"/>
              <a:t>Characters name should always be capitalized</a:t>
            </a:r>
          </a:p>
          <a:p>
            <a:pPr lvl="0"/>
            <a:r>
              <a:rPr lang="en-US" b="0" dirty="0"/>
              <a:t>Always goes before the actual dialog being spoken</a:t>
            </a:r>
          </a:p>
          <a:p>
            <a:pPr lvl="0"/>
            <a:r>
              <a:rPr lang="en-US" b="0" dirty="0"/>
              <a:t>Can use short hand for other description of the person talking. O.S. if person is off screen talking, V.O. if it is a voice over (dialog narration). VO can be used for telephone, radio, or a narrator.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p:txBody>
          <a:bodyPr/>
          <a:lstStyle/>
          <a:p>
            <a:pPr lvl="0"/>
            <a:r>
              <a:rPr lang="en-US" dirty="0">
                <a:solidFill>
                  <a:schemeClr val="bg1"/>
                </a:solidFill>
              </a:rPr>
              <a:t>Characters</a:t>
            </a:r>
          </a:p>
        </p:txBody>
      </p:sp>
      <p:sp>
        <p:nvSpPr>
          <p:cNvPr id="202" name="Google Shape;202;p34"/>
          <p:cNvSpPr txBox="1">
            <a:spLocks noGrp="1"/>
          </p:cNvSpPr>
          <p:nvPr>
            <p:ph idx="1"/>
          </p:nvPr>
        </p:nvSpPr>
        <p:spPr/>
        <p:txBody>
          <a:bodyPr>
            <a:normAutofit/>
          </a:bodyPr>
          <a:lstStyle/>
          <a:p>
            <a:pPr lvl="0"/>
            <a:r>
              <a:rPr lang="en-US" sz="2800" b="0" dirty="0"/>
              <a:t>The character element proceeds any dialog spoken by that character. The character’s name should always be capitalized. If the dialog spoken by a character is appearing Off-Screen (for example, a person yelling from outside a house), you must specify it as follows:</a:t>
            </a:r>
          </a:p>
          <a:p>
            <a:pPr lvl="0"/>
            <a:endParaRPr lang="en-US" sz="2800" b="0" dirty="0"/>
          </a:p>
          <a:p>
            <a:pPr lvl="0"/>
            <a:endParaRPr lang="en-US" sz="2800" b="0" dirty="0"/>
          </a:p>
          <a:p>
            <a:pPr lvl="0"/>
            <a:r>
              <a:rPr lang="en-US" sz="2800" b="0" dirty="0"/>
              <a:t>If a character is not on screen but the source of their dialog is, such as a telephone or radio, or if the dialog is narration, then you specify it as Voice Over, like so: </a:t>
            </a:r>
          </a:p>
          <a:p>
            <a:pPr lvl="0"/>
            <a:endParaRPr lang="en-US" sz="2800" b="0" dirty="0"/>
          </a:p>
        </p:txBody>
      </p:sp>
      <p:pic>
        <p:nvPicPr>
          <p:cNvPr id="203" name="Google Shape;203;p34"/>
          <p:cNvPicPr preferRelativeResize="0"/>
          <p:nvPr/>
        </p:nvPicPr>
        <p:blipFill>
          <a:blip r:embed="rId3">
            <a:alphaModFix/>
          </a:blip>
          <a:stretch>
            <a:fillRect/>
          </a:stretch>
        </p:blipFill>
        <p:spPr>
          <a:xfrm>
            <a:off x="2605838" y="3514994"/>
            <a:ext cx="7746067" cy="972600"/>
          </a:xfrm>
          <a:prstGeom prst="rect">
            <a:avLst/>
          </a:prstGeom>
          <a:noFill/>
          <a:ln>
            <a:noFill/>
          </a:ln>
        </p:spPr>
      </p:pic>
      <p:pic>
        <p:nvPicPr>
          <p:cNvPr id="204" name="Google Shape;204;p34"/>
          <p:cNvPicPr preferRelativeResize="0"/>
          <p:nvPr/>
        </p:nvPicPr>
        <p:blipFill>
          <a:blip r:embed="rId4">
            <a:alphaModFix/>
          </a:blip>
          <a:stretch>
            <a:fillRect/>
          </a:stretch>
        </p:blipFill>
        <p:spPr>
          <a:xfrm>
            <a:off x="2664699" y="5643729"/>
            <a:ext cx="6862601" cy="10664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descr="A close up of text on a white background&#10;&#10;Description automatically generated"/>
          <p:cNvPicPr preferRelativeResize="0"/>
          <p:nvPr/>
        </p:nvPicPr>
        <p:blipFill rotWithShape="1">
          <a:blip r:embed="rId3">
            <a:alphaModFix/>
          </a:blip>
          <a:srcRect/>
          <a:stretch/>
        </p:blipFill>
        <p:spPr>
          <a:xfrm>
            <a:off x="9213" y="0"/>
            <a:ext cx="12039600" cy="6858000"/>
          </a:xfrm>
          <a:prstGeom prst="rect">
            <a:avLst/>
          </a:prstGeom>
          <a:noFill/>
          <a:ln>
            <a:noFill/>
          </a:ln>
        </p:spPr>
      </p:pic>
      <p:sp>
        <p:nvSpPr>
          <p:cNvPr id="86" name="Google Shape;86;p17"/>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Clr>
                <a:schemeClr val="dk1"/>
              </a:buClr>
              <a:buSzPts val="3000"/>
              <a:buFont typeface="Calibri"/>
              <a:buNone/>
            </a:pPr>
            <a:r>
              <a:rPr lang="en-US" sz="5760" dirty="0">
                <a:solidFill>
                  <a:schemeClr val="accent1"/>
                </a:solidFill>
              </a:rPr>
              <a:t>Scripts</a:t>
            </a:r>
            <a:br>
              <a:rPr lang="en-US" sz="2279" dirty="0"/>
            </a:br>
            <a:endParaRPr sz="2279"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p:txBody>
          <a:bodyPr/>
          <a:lstStyle/>
          <a:p>
            <a:pPr lvl="0"/>
            <a:r>
              <a:rPr lang="en-US" dirty="0">
                <a:solidFill>
                  <a:schemeClr val="bg1"/>
                </a:solidFill>
              </a:rPr>
              <a:t>Parentheticals</a:t>
            </a:r>
          </a:p>
        </p:txBody>
      </p:sp>
      <p:sp>
        <p:nvSpPr>
          <p:cNvPr id="210" name="Google Shape;210;p35"/>
          <p:cNvSpPr txBox="1">
            <a:spLocks noGrp="1"/>
          </p:cNvSpPr>
          <p:nvPr>
            <p:ph sz="half" idx="1"/>
          </p:nvPr>
        </p:nvSpPr>
        <p:spPr>
          <a:xfrm>
            <a:off x="838200" y="1825625"/>
            <a:ext cx="4709984" cy="4667250"/>
          </a:xfrm>
        </p:spPr>
        <p:txBody>
          <a:bodyPr>
            <a:normAutofit fontScale="85000" lnSpcReduction="20000"/>
          </a:bodyPr>
          <a:lstStyle/>
          <a:p>
            <a:pPr lvl="0"/>
            <a:r>
              <a:rPr lang="en-US" b="0" dirty="0"/>
              <a:t>Parenthetical direction is inserted into dialog to describe what a character is doing while they speak, or how they are speaking. They should not include punctuation nor should they be capitalized. </a:t>
            </a:r>
          </a:p>
          <a:p>
            <a:pPr lvl="0"/>
            <a:r>
              <a:rPr lang="en-US" b="0" dirty="0"/>
              <a:t>Try to keep them short, telegraphically written, and if you are describing multiple actions you should link them together with semicolons. Never end a piece of dialog with a parenthetical. </a:t>
            </a:r>
          </a:p>
        </p:txBody>
      </p:sp>
      <p:pic>
        <p:nvPicPr>
          <p:cNvPr id="211" name="Google Shape;211;p35"/>
          <p:cNvPicPr preferRelativeResize="0"/>
          <p:nvPr/>
        </p:nvPicPr>
        <p:blipFill>
          <a:blip r:embed="rId3">
            <a:alphaModFix/>
          </a:blip>
          <a:stretch>
            <a:fillRect/>
          </a:stretch>
        </p:blipFill>
        <p:spPr>
          <a:xfrm>
            <a:off x="5829300" y="1825625"/>
            <a:ext cx="6362700" cy="3644900"/>
          </a:xfrm>
          <a:prstGeom prst="rect">
            <a:avLst/>
          </a:prstGeom>
          <a:noFill/>
          <a:ln>
            <a:noFill/>
          </a:ln>
        </p:spPr>
      </p:pic>
      <p:sp>
        <p:nvSpPr>
          <p:cNvPr id="212" name="Google Shape;212;p35"/>
          <p:cNvSpPr txBox="1"/>
          <p:nvPr/>
        </p:nvSpPr>
        <p:spPr>
          <a:xfrm>
            <a:off x="6018567" y="776100"/>
            <a:ext cx="2676900" cy="55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600"/>
              </a:spcBef>
              <a:spcAft>
                <a:spcPts val="0"/>
              </a:spcAft>
              <a:buNone/>
            </a:pPr>
            <a:r>
              <a:rPr lang="en-US" sz="2400" dirty="0">
                <a:solidFill>
                  <a:schemeClr val="bg1"/>
                </a:solidFill>
                <a:latin typeface="Futura Condensed Medium" panose="020B0602020204020303" pitchFamily="34" charset="-79"/>
                <a:ea typeface="Lato"/>
                <a:cs typeface="Futura Condensed Medium" panose="020B0602020204020303" pitchFamily="34" charset="-79"/>
                <a:sym typeface="Lato"/>
              </a:rPr>
              <a:t>For example: </a:t>
            </a:r>
            <a:endParaRPr sz="2400" dirty="0">
              <a:solidFill>
                <a:schemeClr val="bg1"/>
              </a:solidFill>
              <a:latin typeface="Futura Condensed Medium" panose="020B0602020204020303" pitchFamily="34" charset="-79"/>
              <a:ea typeface="Lato"/>
              <a:cs typeface="Futura Condensed Medium" panose="020B0602020204020303" pitchFamily="34" charset="-79"/>
              <a:sym typeface="Lato"/>
            </a:endParaRPr>
          </a:p>
          <a:p>
            <a:pPr marL="0" lvl="0" indent="0" algn="l" rtl="0">
              <a:spcBef>
                <a:spcPts val="1600"/>
              </a:spcBef>
              <a:spcAft>
                <a:spcPts val="0"/>
              </a:spcAft>
              <a:buNone/>
            </a:pPr>
            <a:endParaRPr sz="1900" dirty="0">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6"/>
          <p:cNvPicPr preferRelativeResize="0"/>
          <p:nvPr/>
        </p:nvPicPr>
        <p:blipFill rotWithShape="1">
          <a:blip r:embed="rId3">
            <a:alphaModFix/>
          </a:blip>
          <a:srcRect l="14117" t="26405" r="21370"/>
          <a:stretch/>
        </p:blipFill>
        <p:spPr>
          <a:xfrm>
            <a:off x="6351373" y="2276519"/>
            <a:ext cx="4856206" cy="3173501"/>
          </a:xfrm>
          <a:prstGeom prst="rect">
            <a:avLst/>
          </a:prstGeom>
          <a:noFill/>
          <a:ln>
            <a:noFill/>
          </a:ln>
        </p:spPr>
      </p:pic>
      <p:sp>
        <p:nvSpPr>
          <p:cNvPr id="219" name="Google Shape;219;p36"/>
          <p:cNvSpPr txBox="1">
            <a:spLocks noGrp="1"/>
          </p:cNvSpPr>
          <p:nvPr>
            <p:ph type="title"/>
          </p:nvPr>
        </p:nvSpPr>
        <p:spPr/>
        <p:txBody>
          <a:bodyPr/>
          <a:lstStyle/>
          <a:p>
            <a:pPr lvl="0"/>
            <a:r>
              <a:rPr lang="en-US" dirty="0">
                <a:solidFill>
                  <a:schemeClr val="bg1"/>
                </a:solidFill>
              </a:rPr>
              <a:t>Parentheticals</a:t>
            </a:r>
          </a:p>
        </p:txBody>
      </p:sp>
      <p:sp>
        <p:nvSpPr>
          <p:cNvPr id="220" name="Google Shape;220;p36"/>
          <p:cNvSpPr txBox="1">
            <a:spLocks noGrp="1"/>
          </p:cNvSpPr>
          <p:nvPr>
            <p:ph sz="half" idx="1"/>
          </p:nvPr>
        </p:nvSpPr>
        <p:spPr/>
        <p:txBody>
          <a:bodyPr>
            <a:normAutofit fontScale="77500" lnSpcReduction="20000"/>
          </a:bodyPr>
          <a:lstStyle/>
          <a:p>
            <a:pPr lvl="0"/>
            <a:r>
              <a:rPr lang="en-US" b="0" dirty="0"/>
              <a:t>Used to give action or direction of what a character is doing while speaking or how they are speaking</a:t>
            </a:r>
          </a:p>
          <a:p>
            <a:pPr lvl="0"/>
            <a:r>
              <a:rPr lang="en-US" b="0" dirty="0"/>
              <a:t>Centered aligned and placed in parentheses</a:t>
            </a:r>
          </a:p>
          <a:p>
            <a:pPr lvl="0"/>
            <a:r>
              <a:rPr lang="en-US" b="0" dirty="0"/>
              <a:t>No punctuation used and should not be capitalized</a:t>
            </a:r>
          </a:p>
          <a:p>
            <a:pPr lvl="0"/>
            <a:r>
              <a:rPr lang="en-US" b="0" dirty="0"/>
              <a:t>Keep it short, you can use semicolons to link multiple actions together</a:t>
            </a:r>
          </a:p>
          <a:p>
            <a:pPr lvl="0"/>
            <a:r>
              <a:rPr lang="en-US" b="0" dirty="0"/>
              <a:t>NEVER end dialog with a parenthetical</a:t>
            </a:r>
          </a:p>
        </p:txBody>
      </p:sp>
      <p:sp>
        <p:nvSpPr>
          <p:cNvPr id="221" name="Google Shape;221;p36"/>
          <p:cNvSpPr/>
          <p:nvPr/>
        </p:nvSpPr>
        <p:spPr>
          <a:xfrm rot="4790275">
            <a:off x="10634112" y="2137578"/>
            <a:ext cx="292823" cy="1017891"/>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p:nvPr/>
        </p:nvSpPr>
        <p:spPr>
          <a:xfrm rot="9750668">
            <a:off x="9584560" y="4902355"/>
            <a:ext cx="292933" cy="704017"/>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p:txBody>
          <a:bodyPr/>
          <a:lstStyle/>
          <a:p>
            <a:pPr lvl="0"/>
            <a:r>
              <a:rPr lang="en-US" dirty="0">
                <a:solidFill>
                  <a:schemeClr val="bg1"/>
                </a:solidFill>
              </a:rPr>
              <a:t>Shots</a:t>
            </a:r>
          </a:p>
        </p:txBody>
      </p:sp>
      <p:sp>
        <p:nvSpPr>
          <p:cNvPr id="228" name="Google Shape;228;p37"/>
          <p:cNvSpPr txBox="1">
            <a:spLocks noGrp="1"/>
          </p:cNvSpPr>
          <p:nvPr>
            <p:ph sz="half" idx="1"/>
          </p:nvPr>
        </p:nvSpPr>
        <p:spPr>
          <a:xfrm>
            <a:off x="838200" y="1825625"/>
            <a:ext cx="3950361" cy="4351338"/>
          </a:xfrm>
        </p:spPr>
        <p:txBody>
          <a:bodyPr>
            <a:normAutofit lnSpcReduction="10000"/>
          </a:bodyPr>
          <a:lstStyle/>
          <a:p>
            <a:pPr lvl="0"/>
            <a:r>
              <a:rPr lang="en-US" b="0" dirty="0"/>
              <a:t>The shot element allows you to specify a subject within your scene, guiding the reader’s perspective. Shots are always capitalized, and separated from the action by a line break. For example: </a:t>
            </a:r>
          </a:p>
          <a:p>
            <a:pPr lvl="0"/>
            <a:endParaRPr lang="en-US" dirty="0"/>
          </a:p>
        </p:txBody>
      </p:sp>
      <p:pic>
        <p:nvPicPr>
          <p:cNvPr id="229" name="Google Shape;229;p37"/>
          <p:cNvPicPr preferRelativeResize="0"/>
          <p:nvPr/>
        </p:nvPicPr>
        <p:blipFill rotWithShape="1">
          <a:blip r:embed="rId3">
            <a:alphaModFix/>
          </a:blip>
          <a:srcRect r="5196"/>
          <a:stretch/>
        </p:blipFill>
        <p:spPr>
          <a:xfrm>
            <a:off x="5545854" y="2490894"/>
            <a:ext cx="6646146" cy="3022600"/>
          </a:xfrm>
          <a:prstGeom prst="rect">
            <a:avLst/>
          </a:prstGeom>
          <a:noFill/>
          <a:ln>
            <a:noFill/>
          </a:ln>
        </p:spPr>
      </p:pic>
      <p:sp>
        <p:nvSpPr>
          <p:cNvPr id="230" name="Google Shape;230;p37"/>
          <p:cNvSpPr/>
          <p:nvPr/>
        </p:nvSpPr>
        <p:spPr>
          <a:xfrm rot="-6213157">
            <a:off x="5351080" y="3410887"/>
            <a:ext cx="258601" cy="898486"/>
          </a:xfrm>
          <a:prstGeom prst="down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11" name="Title 10">
            <a:extLst>
              <a:ext uri="{FF2B5EF4-FFF2-40B4-BE49-F238E27FC236}">
                <a16:creationId xmlns:a16="http://schemas.microsoft.com/office/drawing/2014/main" id="{FD001FD5-B3E5-C152-8CE2-8A66767BFEB0}"/>
              </a:ext>
            </a:extLst>
          </p:cNvPr>
          <p:cNvSpPr>
            <a:spLocks noGrp="1"/>
          </p:cNvSpPr>
          <p:nvPr>
            <p:ph type="title"/>
          </p:nvPr>
        </p:nvSpPr>
        <p:spPr/>
        <p:txBody>
          <a:bodyPr/>
          <a:lstStyle/>
          <a:p>
            <a:r>
              <a:rPr lang="en-US" dirty="0">
                <a:solidFill>
                  <a:schemeClr val="bg1"/>
                </a:solidFill>
              </a:rPr>
              <a:t>Angles</a:t>
            </a:r>
          </a:p>
        </p:txBody>
      </p:sp>
      <p:sp>
        <p:nvSpPr>
          <p:cNvPr id="235" name="Google Shape;235;p38"/>
          <p:cNvSpPr txBox="1">
            <a:spLocks noGrp="1"/>
          </p:cNvSpPr>
          <p:nvPr>
            <p:ph sz="half" idx="1"/>
          </p:nvPr>
        </p:nvSpPr>
        <p:spPr>
          <a:xfrm>
            <a:off x="838199" y="1825625"/>
            <a:ext cx="11123141" cy="4351338"/>
          </a:xfrm>
        </p:spPr>
        <p:txBody>
          <a:bodyPr>
            <a:normAutofit/>
          </a:bodyPr>
          <a:lstStyle/>
          <a:p>
            <a:pPr lvl="0"/>
            <a:r>
              <a:rPr lang="en-US" b="0" dirty="0"/>
              <a:t>A common method of being more specific with your shot lines is to use phrases like ‘ANGLE ON‘ or ‘CLOSE ON’ to preface the subject of the shot. Avoid using too many articles in your shot descriptions – try to make them as short as possible. Shots can also be used to specify on-screen text, such as superimpositions. For example: </a:t>
            </a:r>
          </a:p>
          <a:p>
            <a:pPr lvl="0"/>
            <a:endParaRPr lang="en-US" dirty="0"/>
          </a:p>
        </p:txBody>
      </p:sp>
      <p:pic>
        <p:nvPicPr>
          <p:cNvPr id="236" name="Google Shape;236;p38"/>
          <p:cNvPicPr preferRelativeResize="0"/>
          <p:nvPr/>
        </p:nvPicPr>
        <p:blipFill>
          <a:blip r:embed="rId3">
            <a:alphaModFix/>
          </a:blip>
          <a:stretch>
            <a:fillRect/>
          </a:stretch>
        </p:blipFill>
        <p:spPr>
          <a:xfrm>
            <a:off x="2667000" y="4597400"/>
            <a:ext cx="6858000" cy="1714500"/>
          </a:xfrm>
          <a:prstGeom prst="rect">
            <a:avLst/>
          </a:prstGeom>
          <a:noFill/>
          <a:ln>
            <a:noFill/>
          </a:ln>
        </p:spPr>
      </p:pic>
      <p:sp>
        <p:nvSpPr>
          <p:cNvPr id="237" name="Google Shape;237;p38"/>
          <p:cNvSpPr/>
          <p:nvPr/>
        </p:nvSpPr>
        <p:spPr>
          <a:xfrm rot="-6454339">
            <a:off x="2462854" y="5442629"/>
            <a:ext cx="258356" cy="898425"/>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p:txBody>
          <a:bodyPr/>
          <a:lstStyle/>
          <a:p>
            <a:pPr lvl="0"/>
            <a:r>
              <a:rPr lang="en-US" dirty="0"/>
              <a:t>Shots</a:t>
            </a:r>
          </a:p>
        </p:txBody>
      </p:sp>
      <p:sp>
        <p:nvSpPr>
          <p:cNvPr id="244" name="Google Shape;244;p39"/>
          <p:cNvSpPr txBox="1">
            <a:spLocks noGrp="1"/>
          </p:cNvSpPr>
          <p:nvPr>
            <p:ph sz="half" idx="1"/>
          </p:nvPr>
        </p:nvSpPr>
        <p:spPr>
          <a:xfrm>
            <a:off x="838199" y="1825625"/>
            <a:ext cx="10282881" cy="4351338"/>
          </a:xfrm>
        </p:spPr>
        <p:txBody>
          <a:bodyPr>
            <a:normAutofit/>
          </a:bodyPr>
          <a:lstStyle/>
          <a:p>
            <a:pPr lvl="0"/>
            <a:r>
              <a:rPr lang="en-US" b="0" dirty="0"/>
              <a:t>Always capitalized </a:t>
            </a:r>
          </a:p>
          <a:p>
            <a:pPr lvl="0"/>
            <a:r>
              <a:rPr lang="en-US" b="0" dirty="0"/>
              <a:t>Separated from the action by a line break</a:t>
            </a:r>
          </a:p>
          <a:p>
            <a:pPr lvl="0"/>
            <a:r>
              <a:rPr lang="en-US" b="0" dirty="0"/>
              <a:t>Gives the reader a perspective of how it should look, but is not always needed,</a:t>
            </a:r>
          </a:p>
          <a:p>
            <a:pPr lvl="0"/>
            <a:r>
              <a:rPr lang="en-US" b="0" dirty="0"/>
              <a:t>We will learn shot types later this week</a:t>
            </a:r>
          </a:p>
        </p:txBody>
      </p:sp>
      <p:pic>
        <p:nvPicPr>
          <p:cNvPr id="245" name="Google Shape;245;p39"/>
          <p:cNvPicPr preferRelativeResize="0"/>
          <p:nvPr/>
        </p:nvPicPr>
        <p:blipFill rotWithShape="1">
          <a:blip r:embed="rId3">
            <a:alphaModFix/>
          </a:blip>
          <a:srcRect l="16355" t="69943" r="7645" b="-3169"/>
          <a:stretch/>
        </p:blipFill>
        <p:spPr>
          <a:xfrm>
            <a:off x="2586711" y="4711378"/>
            <a:ext cx="7170977" cy="1959426"/>
          </a:xfrm>
          <a:prstGeom prst="rect">
            <a:avLst/>
          </a:prstGeom>
          <a:noFill/>
          <a:ln>
            <a:noFill/>
          </a:ln>
        </p:spPr>
      </p:pic>
      <p:sp>
        <p:nvSpPr>
          <p:cNvPr id="246" name="Google Shape;246;p39"/>
          <p:cNvSpPr/>
          <p:nvPr/>
        </p:nvSpPr>
        <p:spPr>
          <a:xfrm rot="-3707902">
            <a:off x="2151367" y="5162670"/>
            <a:ext cx="258371" cy="898609"/>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title"/>
          </p:nvPr>
        </p:nvSpPr>
        <p:spPr/>
        <p:txBody>
          <a:bodyPr/>
          <a:lstStyle/>
          <a:p>
            <a:pPr lvl="0"/>
            <a:r>
              <a:rPr lang="en-US" dirty="0">
                <a:solidFill>
                  <a:schemeClr val="bg1"/>
                </a:solidFill>
              </a:rPr>
              <a:t>Transitions</a:t>
            </a:r>
          </a:p>
        </p:txBody>
      </p:sp>
      <p:sp>
        <p:nvSpPr>
          <p:cNvPr id="252" name="Google Shape;252;p40"/>
          <p:cNvSpPr txBox="1">
            <a:spLocks noGrp="1"/>
          </p:cNvSpPr>
          <p:nvPr>
            <p:ph sz="half" idx="1"/>
          </p:nvPr>
        </p:nvSpPr>
        <p:spPr>
          <a:xfrm>
            <a:off x="838200" y="1825625"/>
            <a:ext cx="4665685" cy="4351338"/>
          </a:xfrm>
        </p:spPr>
        <p:txBody>
          <a:bodyPr>
            <a:normAutofit fontScale="77500" lnSpcReduction="20000"/>
          </a:bodyPr>
          <a:lstStyle/>
          <a:p>
            <a:pPr lvl="0"/>
            <a:r>
              <a:rPr lang="en-US" b="0" dirty="0"/>
              <a:t>Transitions describe how each scene leads into the next. We all know the standard ‘FADE IN:’ and ‘FADE OUT’. These kinds of transitions are largely anachronistic in contemporary screenwriting. </a:t>
            </a:r>
          </a:p>
          <a:p>
            <a:pPr lvl="0"/>
            <a:r>
              <a:rPr lang="en-US" b="0" dirty="0"/>
              <a:t>The careful use of specifying cuts can add great tempo and impact to your scenes.  Common cuts include ‘CUT TO BLACK’, ‘SMASH CUT’, ‘TIME CUT’, and ‘MATCH CUT’. </a:t>
            </a:r>
          </a:p>
          <a:p>
            <a:pPr lvl="0"/>
            <a:r>
              <a:rPr lang="en-US" b="0" dirty="0"/>
              <a:t>Also this is Right Aligned</a:t>
            </a:r>
          </a:p>
        </p:txBody>
      </p:sp>
      <p:pic>
        <p:nvPicPr>
          <p:cNvPr id="253" name="Google Shape;253;p40"/>
          <p:cNvPicPr preferRelativeResize="0"/>
          <p:nvPr/>
        </p:nvPicPr>
        <p:blipFill>
          <a:blip r:embed="rId3">
            <a:alphaModFix/>
          </a:blip>
          <a:stretch>
            <a:fillRect/>
          </a:stretch>
        </p:blipFill>
        <p:spPr>
          <a:xfrm>
            <a:off x="5503885" y="539078"/>
            <a:ext cx="6409038" cy="5953797"/>
          </a:xfrm>
          <a:prstGeom prst="rect">
            <a:avLst/>
          </a:prstGeom>
          <a:noFill/>
          <a:ln>
            <a:noFill/>
          </a:ln>
        </p:spPr>
      </p:pic>
      <p:sp>
        <p:nvSpPr>
          <p:cNvPr id="254" name="Google Shape;254;p40"/>
          <p:cNvSpPr/>
          <p:nvPr/>
        </p:nvSpPr>
        <p:spPr>
          <a:xfrm rot="-3707902">
            <a:off x="9514208" y="2791683"/>
            <a:ext cx="288853" cy="1004626"/>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1"/>
          <p:cNvPicPr preferRelativeResize="0"/>
          <p:nvPr/>
        </p:nvPicPr>
        <p:blipFill rotWithShape="1">
          <a:blip r:embed="rId3">
            <a:alphaModFix/>
          </a:blip>
          <a:srcRect t="23385" b="7386"/>
          <a:stretch/>
        </p:blipFill>
        <p:spPr>
          <a:xfrm>
            <a:off x="3413825" y="0"/>
            <a:ext cx="8574972" cy="6858000"/>
          </a:xfrm>
          <a:prstGeom prst="rect">
            <a:avLst/>
          </a:prstGeom>
          <a:noFill/>
          <a:ln>
            <a:noFill/>
          </a:ln>
        </p:spPr>
      </p:pic>
      <p:sp>
        <p:nvSpPr>
          <p:cNvPr id="260" name="Google Shape;260;p41"/>
          <p:cNvSpPr txBox="1">
            <a:spLocks noGrp="1"/>
          </p:cNvSpPr>
          <p:nvPr>
            <p:ph type="title"/>
          </p:nvPr>
        </p:nvSpPr>
        <p:spPr>
          <a:xfrm rot="-1037872">
            <a:off x="273154" y="1725437"/>
            <a:ext cx="4034786" cy="834908"/>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How to Format</a:t>
            </a:r>
            <a:endParaRPr/>
          </a:p>
        </p:txBody>
      </p:sp>
      <p:sp>
        <p:nvSpPr>
          <p:cNvPr id="261" name="Google Shape;261;p41"/>
          <p:cNvSpPr/>
          <p:nvPr/>
        </p:nvSpPr>
        <p:spPr>
          <a:xfrm>
            <a:off x="6527800" y="5918200"/>
            <a:ext cx="488700" cy="183900"/>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p41"/>
          <p:cNvSpPr/>
          <p:nvPr/>
        </p:nvSpPr>
        <p:spPr>
          <a:xfrm>
            <a:off x="5990600" y="6050267"/>
            <a:ext cx="893100" cy="2985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3" name="Google Shape;263;p41"/>
          <p:cNvSpPr txBox="1"/>
          <p:nvPr/>
        </p:nvSpPr>
        <p:spPr>
          <a:xfrm>
            <a:off x="6153200" y="6019800"/>
            <a:ext cx="730500" cy="183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200" b="1">
                <a:solidFill>
                  <a:srgbClr val="999999"/>
                </a:solidFill>
                <a:latin typeface="Courier New"/>
                <a:ea typeface="Courier New"/>
                <a:cs typeface="Courier New"/>
                <a:sym typeface="Courier New"/>
              </a:rPr>
              <a:t>Crap!</a:t>
            </a:r>
            <a:endParaRPr sz="1200" b="1">
              <a:solidFill>
                <a:srgbClr val="999999"/>
              </a:solidFill>
              <a:latin typeface="Courier New"/>
              <a:ea typeface="Courier New"/>
              <a:cs typeface="Courier New"/>
              <a:sym typeface="Courier New"/>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2"/>
          <p:cNvPicPr preferRelativeResize="0"/>
          <p:nvPr/>
        </p:nvPicPr>
        <p:blipFill rotWithShape="1">
          <a:blip r:embed="rId3">
            <a:alphaModFix/>
          </a:blip>
          <a:srcRect l="-380" t="916" r="380" b="46106"/>
          <a:stretch/>
        </p:blipFill>
        <p:spPr>
          <a:xfrm>
            <a:off x="965050" y="163275"/>
            <a:ext cx="10395326" cy="64225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3"/>
          <p:cNvPicPr preferRelativeResize="0"/>
          <p:nvPr/>
        </p:nvPicPr>
        <p:blipFill rotWithShape="1">
          <a:blip r:embed="rId3">
            <a:alphaModFix/>
          </a:blip>
          <a:srcRect t="52591" b="66"/>
          <a:stretch/>
        </p:blipFill>
        <p:spPr>
          <a:xfrm>
            <a:off x="883425" y="299349"/>
            <a:ext cx="10725724" cy="59218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4"/>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3000"/>
              <a:buFont typeface="Calibri"/>
              <a:buNone/>
            </a:pPr>
            <a:r>
              <a:rPr lang="en-US" dirty="0"/>
              <a:t>Scriptwriting Activity</a:t>
            </a:r>
            <a:endParaRPr dirty="0"/>
          </a:p>
        </p:txBody>
      </p:sp>
      <p:sp>
        <p:nvSpPr>
          <p:cNvPr id="281" name="Google Shape;281;p44"/>
          <p:cNvSpPr txBox="1">
            <a:spLocks noGrp="1"/>
          </p:cNvSpPr>
          <p:nvPr>
            <p:ph idx="1"/>
          </p:nvPr>
        </p:nvSpPr>
        <p:spPr>
          <a:xfrm>
            <a:off x="838200" y="1825625"/>
            <a:ext cx="10515600" cy="466725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800" dirty="0"/>
              <a:t>Use the info you learned about scriptwriting to help you create a fun script to go with one of the cartoons.</a:t>
            </a:r>
            <a:endParaRPr sz="2800" dirty="0"/>
          </a:p>
          <a:p>
            <a:pPr marL="1219169" lvl="0" indent="0" algn="l" rtl="0">
              <a:lnSpc>
                <a:spcPct val="90000"/>
              </a:lnSpc>
              <a:spcBef>
                <a:spcPts val="0"/>
              </a:spcBef>
              <a:spcAft>
                <a:spcPts val="0"/>
              </a:spcAft>
              <a:buNone/>
            </a:pPr>
            <a:endParaRPr sz="2800" dirty="0"/>
          </a:p>
          <a:p>
            <a:pPr marL="0" lvl="0" indent="0" algn="l" rtl="0">
              <a:lnSpc>
                <a:spcPct val="90000"/>
              </a:lnSpc>
              <a:spcBef>
                <a:spcPts val="0"/>
              </a:spcBef>
              <a:spcAft>
                <a:spcPts val="0"/>
              </a:spcAft>
              <a:buNone/>
            </a:pPr>
            <a:r>
              <a:rPr lang="en-US" sz="2400" dirty="0"/>
              <a:t>Your script must include:</a:t>
            </a:r>
            <a:endParaRPr sz="2400" dirty="0"/>
          </a:p>
          <a:p>
            <a:pPr>
              <a:spcBef>
                <a:spcPts val="0"/>
              </a:spcBef>
            </a:pPr>
            <a:r>
              <a:rPr lang="en-US" sz="2400" b="1" dirty="0"/>
              <a:t>Scene Heading</a:t>
            </a:r>
            <a:endParaRPr sz="2400" b="1" dirty="0"/>
          </a:p>
          <a:p>
            <a:pPr>
              <a:spcBef>
                <a:spcPts val="0"/>
              </a:spcBef>
            </a:pPr>
            <a:r>
              <a:rPr lang="en-US" sz="2400" b="1" dirty="0"/>
              <a:t>Action</a:t>
            </a:r>
            <a:endParaRPr sz="2400" b="1" dirty="0"/>
          </a:p>
          <a:p>
            <a:pPr>
              <a:spcBef>
                <a:spcPts val="0"/>
              </a:spcBef>
            </a:pPr>
            <a:r>
              <a:rPr lang="en-US" sz="2400" b="1" dirty="0"/>
              <a:t>Characters</a:t>
            </a:r>
            <a:endParaRPr sz="2400" b="1" dirty="0"/>
          </a:p>
          <a:p>
            <a:pPr>
              <a:spcBef>
                <a:spcPts val="0"/>
              </a:spcBef>
            </a:pPr>
            <a:r>
              <a:rPr lang="en-US" sz="2400" b="1" dirty="0"/>
              <a:t>Dialogue</a:t>
            </a:r>
            <a:endParaRPr sz="2400" b="1" dirty="0"/>
          </a:p>
          <a:p>
            <a:pPr marL="0" lvl="0" indent="0" algn="l" rtl="0">
              <a:lnSpc>
                <a:spcPct val="90000"/>
              </a:lnSpc>
              <a:spcBef>
                <a:spcPts val="0"/>
              </a:spcBef>
              <a:spcAft>
                <a:spcPts val="0"/>
              </a:spcAft>
              <a:buNone/>
            </a:pPr>
            <a:endParaRPr sz="2400" dirty="0"/>
          </a:p>
          <a:p>
            <a:pPr marL="0" lvl="0" indent="0" algn="l" rtl="0">
              <a:lnSpc>
                <a:spcPct val="90000"/>
              </a:lnSpc>
              <a:spcBef>
                <a:spcPts val="0"/>
              </a:spcBef>
              <a:spcAft>
                <a:spcPts val="0"/>
              </a:spcAft>
              <a:buNone/>
            </a:pPr>
            <a:r>
              <a:rPr lang="en-US" sz="2400" dirty="0"/>
              <a:t>It must also include:</a:t>
            </a:r>
            <a:endParaRPr sz="2400" dirty="0"/>
          </a:p>
          <a:p>
            <a:pPr>
              <a:spcBef>
                <a:spcPts val="0"/>
              </a:spcBef>
            </a:pPr>
            <a:r>
              <a:rPr lang="en-US" sz="2400" dirty="0"/>
              <a:t>Parentheticals</a:t>
            </a:r>
            <a:endParaRPr sz="2400" dirty="0"/>
          </a:p>
          <a:p>
            <a:pPr>
              <a:spcBef>
                <a:spcPts val="0"/>
              </a:spcBef>
            </a:pPr>
            <a:r>
              <a:rPr lang="en-US" sz="2400" dirty="0"/>
              <a:t>Transitions</a:t>
            </a:r>
            <a:endParaRPr sz="2400" dirty="0"/>
          </a:p>
          <a:p>
            <a:pPr>
              <a:spcBef>
                <a:spcPts val="0"/>
              </a:spcBef>
            </a:pPr>
            <a:r>
              <a:rPr lang="en-US" sz="2400" dirty="0"/>
              <a:t>Shots</a:t>
            </a:r>
            <a:endParaRP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93" name="Google Shape;93;p18"/>
          <p:cNvSpPr/>
          <p:nvPr/>
        </p:nvSpPr>
        <p:spPr>
          <a:xfrm>
            <a:off x="4524375" y="288925"/>
            <a:ext cx="7445100" cy="682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txBox="1"/>
          <p:nvPr/>
        </p:nvSpPr>
        <p:spPr>
          <a:xfrm>
            <a:off x="4524375" y="288925"/>
            <a:ext cx="7445100" cy="91436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chemeClr val="bg1"/>
                </a:solidFill>
              </a:rPr>
              <a:t>1 way of creating a shot list using a script</a:t>
            </a:r>
            <a:endParaRPr sz="30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5"/>
          <p:cNvPicPr preferRelativeResize="0"/>
          <p:nvPr/>
        </p:nvPicPr>
        <p:blipFill rotWithShape="1">
          <a:blip r:embed="rId3">
            <a:alphaModFix/>
          </a:blip>
          <a:srcRect l="3577" b="80161"/>
          <a:stretch/>
        </p:blipFill>
        <p:spPr>
          <a:xfrm>
            <a:off x="4603750" y="0"/>
            <a:ext cx="7588249" cy="1793876"/>
          </a:xfrm>
          <a:prstGeom prst="rect">
            <a:avLst/>
          </a:prstGeom>
          <a:noFill/>
          <a:ln>
            <a:noFill/>
          </a:ln>
        </p:spPr>
      </p:pic>
      <p:sp>
        <p:nvSpPr>
          <p:cNvPr id="288" name="Google Shape;288;p45"/>
          <p:cNvSpPr txBox="1"/>
          <p:nvPr/>
        </p:nvSpPr>
        <p:spPr>
          <a:xfrm>
            <a:off x="490300" y="441275"/>
            <a:ext cx="9511800" cy="6326700"/>
          </a:xfrm>
          <a:prstGeom prst="rect">
            <a:avLst/>
          </a:prstGeom>
          <a:noFill/>
          <a:ln>
            <a:noFill/>
          </a:ln>
        </p:spPr>
        <p:txBody>
          <a:bodyPr spcFirstLastPara="1" wrap="square" lIns="91425" tIns="91425" rIns="91425" bIns="91425" anchor="t" anchorCtr="0">
            <a:spAutoFit/>
          </a:bodyPr>
          <a:lstStyle/>
          <a:p>
            <a:pPr marL="15875" lvl="0" indent="19050" algn="l" rtl="0">
              <a:lnSpc>
                <a:spcPct val="107916"/>
              </a:lnSpc>
              <a:spcBef>
                <a:spcPts val="0"/>
              </a:spcBef>
              <a:spcAft>
                <a:spcPts val="0"/>
              </a:spcAft>
              <a:buNone/>
            </a:pPr>
            <a:r>
              <a:rPr lang="en-US" sz="1600"/>
              <a:t>Title:  </a:t>
            </a:r>
            <a:r>
              <a:rPr lang="en-US" sz="1600" b="1">
                <a:latin typeface="Rockwell"/>
                <a:ea typeface="Rockwell"/>
                <a:cs typeface="Rockwell"/>
                <a:sym typeface="Rockwell"/>
              </a:rPr>
              <a:t>Letter for Blanket </a:t>
            </a:r>
            <a:endParaRPr sz="800">
              <a:latin typeface="Times New Roman"/>
              <a:ea typeface="Times New Roman"/>
              <a:cs typeface="Times New Roman"/>
              <a:sym typeface="Times New Roman"/>
            </a:endParaRPr>
          </a:p>
          <a:p>
            <a:pPr marL="19050" lvl="0" indent="0" algn="l" rtl="0">
              <a:lnSpc>
                <a:spcPct val="107916"/>
              </a:lnSpc>
              <a:spcBef>
                <a:spcPts val="0"/>
              </a:spcBef>
              <a:spcAft>
                <a:spcPts val="0"/>
              </a:spcAft>
              <a:buNone/>
            </a:pPr>
            <a:r>
              <a:rPr lang="en-US" sz="400"/>
              <a:t>  </a:t>
            </a:r>
            <a:endParaRPr sz="800">
              <a:latin typeface="Times New Roman"/>
              <a:ea typeface="Times New Roman"/>
              <a:cs typeface="Times New Roman"/>
              <a:sym typeface="Times New Roman"/>
            </a:endParaRPr>
          </a:p>
          <a:p>
            <a:pPr marL="19050" lvl="0" indent="0" algn="l" rtl="0">
              <a:lnSpc>
                <a:spcPct val="107916"/>
              </a:lnSpc>
              <a:spcBef>
                <a:spcPts val="1925"/>
              </a:spcBef>
              <a:spcAft>
                <a:spcPts val="0"/>
              </a:spcAft>
              <a:buNone/>
            </a:pPr>
            <a:r>
              <a:rPr lang="en-US" sz="1600"/>
              <a:t>Characters: Snoopy &amp; Linus </a:t>
            </a:r>
            <a:endParaRPr sz="800">
              <a:latin typeface="Times New Roman"/>
              <a:ea typeface="Times New Roman"/>
              <a:cs typeface="Times New Roman"/>
              <a:sym typeface="Times New Roman"/>
            </a:endParaRPr>
          </a:p>
          <a:p>
            <a:pPr marL="19050" lvl="0" indent="0" algn="l" rtl="0">
              <a:lnSpc>
                <a:spcPct val="107916"/>
              </a:lnSpc>
              <a:spcBef>
                <a:spcPts val="1005"/>
              </a:spcBef>
              <a:spcAft>
                <a:spcPts val="0"/>
              </a:spcAft>
              <a:buNone/>
            </a:pPr>
            <a:endParaRPr sz="800">
              <a:latin typeface="Times New Roman"/>
              <a:ea typeface="Times New Roman"/>
              <a:cs typeface="Times New Roman"/>
              <a:sym typeface="Times New Roman"/>
            </a:endParaRPr>
          </a:p>
          <a:p>
            <a:pPr marL="15875" lvl="0" indent="19050" algn="l" rtl="0">
              <a:lnSpc>
                <a:spcPct val="107916"/>
              </a:lnSpc>
              <a:spcBef>
                <a:spcPts val="1005"/>
              </a:spcBef>
              <a:spcAft>
                <a:spcPts val="0"/>
              </a:spcAft>
              <a:buNone/>
            </a:pPr>
            <a:r>
              <a:rPr lang="en-US" sz="1600"/>
              <a:t>Slug Line:  </a:t>
            </a:r>
            <a:endParaRPr sz="1600"/>
          </a:p>
          <a:p>
            <a:pPr marL="15875" lvl="0" indent="19050" algn="l" rtl="0">
              <a:lnSpc>
                <a:spcPct val="107916"/>
              </a:lnSpc>
              <a:spcBef>
                <a:spcPts val="375"/>
              </a:spcBef>
              <a:spcAft>
                <a:spcPts val="0"/>
              </a:spcAft>
              <a:buNone/>
            </a:pPr>
            <a:r>
              <a:rPr lang="en-US" sz="1600" b="1">
                <a:latin typeface="Rockwell"/>
                <a:ea typeface="Rockwell"/>
                <a:cs typeface="Rockwell"/>
                <a:sym typeface="Rockwell"/>
              </a:rPr>
              <a:t>Int. Linus House - Day</a:t>
            </a:r>
            <a:endParaRPr sz="1600" b="1">
              <a:latin typeface="Rockwell"/>
              <a:ea typeface="Rockwell"/>
              <a:cs typeface="Rockwell"/>
              <a:sym typeface="Rockwell"/>
            </a:endParaRPr>
          </a:p>
          <a:p>
            <a:pPr marL="15875" lvl="0" indent="19050" algn="l" rtl="0">
              <a:lnSpc>
                <a:spcPct val="107916"/>
              </a:lnSpc>
              <a:spcBef>
                <a:spcPts val="375"/>
              </a:spcBef>
              <a:spcAft>
                <a:spcPts val="0"/>
              </a:spcAft>
              <a:buNone/>
            </a:pPr>
            <a:r>
              <a:rPr lang="en-US" sz="1600">
                <a:latin typeface="Rockwell"/>
                <a:ea typeface="Rockwell"/>
                <a:cs typeface="Rockwell"/>
                <a:sym typeface="Rockwell"/>
              </a:rPr>
              <a:t>LINUS is writing a letter while SNOOPY watches</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LINUS</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(writing)</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I would like to recommend Snoopy for Neighborhood Dog of the Year. He is truly a dog among dogs.</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(turning to Snoopy)</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How’s that?</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SNOOPY</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(Gives Linus his blanket)</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Great!</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LINUS</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What a way to get your blanket back!</a:t>
            </a:r>
            <a:endParaRPr sz="1600">
              <a:latin typeface="Rockwell"/>
              <a:ea typeface="Rockwell"/>
              <a:cs typeface="Rockwell"/>
              <a:sym typeface="Rockwell"/>
            </a:endParaRPr>
          </a:p>
          <a:p>
            <a:pPr marL="15875" lvl="0" indent="19050" algn="ctr" rtl="0">
              <a:lnSpc>
                <a:spcPct val="107916"/>
              </a:lnSpc>
              <a:spcBef>
                <a:spcPts val="375"/>
              </a:spcBef>
              <a:spcAft>
                <a:spcPts val="0"/>
              </a:spcAft>
              <a:buNone/>
            </a:pPr>
            <a:r>
              <a:rPr lang="en-US" sz="1600">
                <a:latin typeface="Rockwell"/>
                <a:ea typeface="Rockwell"/>
                <a:cs typeface="Rockwell"/>
                <a:sym typeface="Rockwell"/>
              </a:rPr>
              <a:t>SNOOPY</a:t>
            </a:r>
            <a:endParaRPr sz="1600">
              <a:latin typeface="Rockwell"/>
              <a:ea typeface="Rockwell"/>
              <a:cs typeface="Rockwell"/>
              <a:sym typeface="Rockwell"/>
            </a:endParaRPr>
          </a:p>
          <a:p>
            <a:pPr marL="15875" lvl="0" indent="19050" algn="ctr" rtl="0">
              <a:lnSpc>
                <a:spcPct val="107916"/>
              </a:lnSpc>
              <a:spcBef>
                <a:spcPts val="375"/>
              </a:spcBef>
              <a:spcAft>
                <a:spcPts val="375"/>
              </a:spcAft>
              <a:buNone/>
            </a:pPr>
            <a:r>
              <a:rPr lang="en-US" sz="1600">
                <a:latin typeface="Rockwell"/>
                <a:ea typeface="Rockwell"/>
                <a:cs typeface="Rockwell"/>
                <a:sym typeface="Rockwell"/>
              </a:rPr>
              <a:t>What a way to get a letter of recommendation!</a:t>
            </a:r>
            <a:endParaRPr>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6"/>
          <p:cNvPicPr preferRelativeResize="0"/>
          <p:nvPr/>
        </p:nvPicPr>
        <p:blipFill>
          <a:blip r:embed="rId3">
            <a:alphaModFix/>
          </a:blip>
          <a:stretch>
            <a:fillRect/>
          </a:stretch>
        </p:blipFill>
        <p:spPr>
          <a:xfrm>
            <a:off x="4359719" y="2312900"/>
            <a:ext cx="7832280" cy="2232200"/>
          </a:xfrm>
          <a:prstGeom prst="rect">
            <a:avLst/>
          </a:prstGeom>
          <a:noFill/>
          <a:ln>
            <a:noFill/>
          </a:ln>
        </p:spPr>
      </p:pic>
      <p:pic>
        <p:nvPicPr>
          <p:cNvPr id="295" name="Google Shape;295;p46"/>
          <p:cNvPicPr preferRelativeResize="0"/>
          <p:nvPr/>
        </p:nvPicPr>
        <p:blipFill>
          <a:blip r:embed="rId4">
            <a:alphaModFix/>
          </a:blip>
          <a:stretch>
            <a:fillRect/>
          </a:stretch>
        </p:blipFill>
        <p:spPr>
          <a:xfrm>
            <a:off x="0" y="4545100"/>
            <a:ext cx="7265655" cy="2312900"/>
          </a:xfrm>
          <a:prstGeom prst="rect">
            <a:avLst/>
          </a:prstGeom>
          <a:noFill/>
          <a:ln>
            <a:noFill/>
          </a:ln>
        </p:spPr>
      </p:pic>
      <p:pic>
        <p:nvPicPr>
          <p:cNvPr id="296" name="Google Shape;296;p46"/>
          <p:cNvPicPr preferRelativeResize="0"/>
          <p:nvPr/>
        </p:nvPicPr>
        <p:blipFill>
          <a:blip r:embed="rId5">
            <a:alphaModFix/>
          </a:blip>
          <a:stretch>
            <a:fillRect/>
          </a:stretch>
        </p:blipFill>
        <p:spPr>
          <a:xfrm>
            <a:off x="0" y="0"/>
            <a:ext cx="7689650" cy="2312900"/>
          </a:xfrm>
          <a:prstGeom prst="rect">
            <a:avLst/>
          </a:prstGeom>
          <a:noFill/>
          <a:ln>
            <a:noFill/>
          </a:ln>
        </p:spPr>
      </p:pic>
      <p:sp>
        <p:nvSpPr>
          <p:cNvPr id="297" name="Google Shape;297;p46"/>
          <p:cNvSpPr/>
          <p:nvPr/>
        </p:nvSpPr>
        <p:spPr>
          <a:xfrm>
            <a:off x="8950500" y="5003600"/>
            <a:ext cx="1556700" cy="1395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t>3</a:t>
            </a:r>
            <a:endParaRPr sz="4000"/>
          </a:p>
        </p:txBody>
      </p:sp>
      <p:sp>
        <p:nvSpPr>
          <p:cNvPr id="298" name="Google Shape;298;p46"/>
          <p:cNvSpPr/>
          <p:nvPr/>
        </p:nvSpPr>
        <p:spPr>
          <a:xfrm>
            <a:off x="945025" y="2731050"/>
            <a:ext cx="1556700" cy="1395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t>2</a:t>
            </a:r>
            <a:endParaRPr sz="4000"/>
          </a:p>
        </p:txBody>
      </p:sp>
      <p:sp>
        <p:nvSpPr>
          <p:cNvPr id="299" name="Google Shape;299;p46"/>
          <p:cNvSpPr/>
          <p:nvPr/>
        </p:nvSpPr>
        <p:spPr>
          <a:xfrm>
            <a:off x="8950500" y="290325"/>
            <a:ext cx="1556700" cy="1395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t>1</a:t>
            </a:r>
            <a:endParaRPr sz="4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7"/>
          <p:cNvPicPr preferRelativeResize="0"/>
          <p:nvPr/>
        </p:nvPicPr>
        <p:blipFill>
          <a:blip r:embed="rId3">
            <a:alphaModFix/>
          </a:blip>
          <a:stretch>
            <a:fillRect/>
          </a:stretch>
        </p:blipFill>
        <p:spPr>
          <a:xfrm>
            <a:off x="2244334" y="0"/>
            <a:ext cx="9947665" cy="3361625"/>
          </a:xfrm>
          <a:prstGeom prst="rect">
            <a:avLst/>
          </a:prstGeom>
          <a:noFill/>
          <a:ln>
            <a:noFill/>
          </a:ln>
        </p:spPr>
      </p:pic>
      <p:pic>
        <p:nvPicPr>
          <p:cNvPr id="306" name="Google Shape;306;p47"/>
          <p:cNvPicPr preferRelativeResize="0"/>
          <p:nvPr/>
        </p:nvPicPr>
        <p:blipFill>
          <a:blip r:embed="rId4">
            <a:alphaModFix/>
          </a:blip>
          <a:stretch>
            <a:fillRect/>
          </a:stretch>
        </p:blipFill>
        <p:spPr>
          <a:xfrm>
            <a:off x="0" y="3496375"/>
            <a:ext cx="10423451" cy="3361625"/>
          </a:xfrm>
          <a:prstGeom prst="rect">
            <a:avLst/>
          </a:prstGeom>
          <a:noFill/>
          <a:ln>
            <a:noFill/>
          </a:ln>
        </p:spPr>
      </p:pic>
      <p:sp>
        <p:nvSpPr>
          <p:cNvPr id="307" name="Google Shape;307;p47"/>
          <p:cNvSpPr/>
          <p:nvPr/>
        </p:nvSpPr>
        <p:spPr>
          <a:xfrm>
            <a:off x="389200" y="523400"/>
            <a:ext cx="1556700" cy="1395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t>4</a:t>
            </a:r>
            <a:endParaRPr sz="4000"/>
          </a:p>
        </p:txBody>
      </p:sp>
      <p:sp>
        <p:nvSpPr>
          <p:cNvPr id="308" name="Google Shape;308;p47"/>
          <p:cNvSpPr/>
          <p:nvPr/>
        </p:nvSpPr>
        <p:spPr>
          <a:xfrm>
            <a:off x="10333975" y="4321475"/>
            <a:ext cx="1536000" cy="151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t>5</a:t>
            </a:r>
            <a:endParaRPr sz="4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315" name="Google Shape;315;p48"/>
          <p:cNvPicPr preferRelativeResize="0"/>
          <p:nvPr/>
        </p:nvPicPr>
        <p:blipFill>
          <a:blip r:embed="rId3">
            <a:alphaModFix/>
          </a:blip>
          <a:stretch>
            <a:fillRect/>
          </a:stretch>
        </p:blipFill>
        <p:spPr>
          <a:xfrm>
            <a:off x="0" y="1143000"/>
            <a:ext cx="12192000" cy="5715000"/>
          </a:xfrm>
          <a:prstGeom prst="rect">
            <a:avLst/>
          </a:prstGeom>
          <a:noFill/>
          <a:ln>
            <a:noFill/>
          </a:ln>
        </p:spPr>
      </p:pic>
      <p:sp>
        <p:nvSpPr>
          <p:cNvPr id="316" name="Google Shape;316;p48"/>
          <p:cNvSpPr/>
          <p:nvPr/>
        </p:nvSpPr>
        <p:spPr>
          <a:xfrm>
            <a:off x="3307975" y="-107700"/>
            <a:ext cx="1367700" cy="1250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t>6</a:t>
            </a:r>
            <a:endParaRPr sz="4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9"/>
          <p:cNvPicPr preferRelativeResize="0"/>
          <p:nvPr/>
        </p:nvPicPr>
        <p:blipFill>
          <a:blip r:embed="rId3">
            <a:alphaModFix/>
          </a:blip>
          <a:stretch>
            <a:fillRect/>
          </a:stretch>
        </p:blipFill>
        <p:spPr>
          <a:xfrm>
            <a:off x="1781224" y="1074800"/>
            <a:ext cx="8629551" cy="5702675"/>
          </a:xfrm>
          <a:prstGeom prst="rect">
            <a:avLst/>
          </a:prstGeom>
          <a:noFill/>
          <a:ln>
            <a:noFill/>
          </a:ln>
        </p:spPr>
      </p:pic>
      <p:sp>
        <p:nvSpPr>
          <p:cNvPr id="323" name="Google Shape;323;p49"/>
          <p:cNvSpPr/>
          <p:nvPr/>
        </p:nvSpPr>
        <p:spPr>
          <a:xfrm>
            <a:off x="224525" y="161050"/>
            <a:ext cx="1556700" cy="1395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t>7</a:t>
            </a:r>
            <a:endParaRPr sz="4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50" title="10000000_112914504039046_1052696066177929439_n.mp4">
            <a:hlinkClick r:id="rId3"/>
          </p:cNvPr>
          <p:cNvPicPr preferRelativeResize="0"/>
          <p:nvPr/>
        </p:nvPicPr>
        <p:blipFill>
          <a:blip r:embed="rId4">
            <a:alphaModFix/>
          </a:blip>
          <a:stretch>
            <a:fillRect/>
          </a:stretch>
        </p:blipFill>
        <p:spPr>
          <a:xfrm>
            <a:off x="0" y="0"/>
            <a:ext cx="12192000" cy="6705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51"/>
          <p:cNvPicPr preferRelativeResize="0"/>
          <p:nvPr/>
        </p:nvPicPr>
        <p:blipFill>
          <a:blip r:embed="rId3">
            <a:alphaModFix/>
          </a:blip>
          <a:stretch>
            <a:fillRect/>
          </a:stretch>
        </p:blipFill>
        <p:spPr>
          <a:xfrm>
            <a:off x="742950" y="0"/>
            <a:ext cx="5790953" cy="6858000"/>
          </a:xfrm>
          <a:prstGeom prst="rect">
            <a:avLst/>
          </a:prstGeom>
          <a:noFill/>
          <a:ln>
            <a:noFill/>
          </a:ln>
        </p:spPr>
      </p:pic>
      <p:pic>
        <p:nvPicPr>
          <p:cNvPr id="336" name="Google Shape;336;p51"/>
          <p:cNvPicPr preferRelativeResize="0"/>
          <p:nvPr/>
        </p:nvPicPr>
        <p:blipFill>
          <a:blip r:embed="rId4">
            <a:alphaModFix/>
          </a:blip>
          <a:stretch>
            <a:fillRect/>
          </a:stretch>
        </p:blipFill>
        <p:spPr>
          <a:xfrm>
            <a:off x="6533902" y="0"/>
            <a:ext cx="4866273" cy="6857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2"/>
          <p:cNvPicPr preferRelativeResize="0"/>
          <p:nvPr/>
        </p:nvPicPr>
        <p:blipFill rotWithShape="1">
          <a:blip r:embed="rId3">
            <a:alphaModFix/>
          </a:blip>
          <a:srcRect t="4734"/>
          <a:stretch/>
        </p:blipFill>
        <p:spPr>
          <a:xfrm>
            <a:off x="5948100" y="186725"/>
            <a:ext cx="6091500" cy="6208625"/>
          </a:xfrm>
          <a:prstGeom prst="rect">
            <a:avLst/>
          </a:prstGeom>
          <a:noFill/>
          <a:ln>
            <a:noFill/>
          </a:ln>
        </p:spPr>
      </p:pic>
      <p:pic>
        <p:nvPicPr>
          <p:cNvPr id="343" name="Google Shape;343;p52"/>
          <p:cNvPicPr preferRelativeResize="0"/>
          <p:nvPr/>
        </p:nvPicPr>
        <p:blipFill rotWithShape="1">
          <a:blip r:embed="rId4">
            <a:alphaModFix/>
          </a:blip>
          <a:srcRect t="5900"/>
          <a:stretch/>
        </p:blipFill>
        <p:spPr>
          <a:xfrm>
            <a:off x="144475" y="0"/>
            <a:ext cx="5992159"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Title 3">
            <a:extLst>
              <a:ext uri="{FF2B5EF4-FFF2-40B4-BE49-F238E27FC236}">
                <a16:creationId xmlns:a16="http://schemas.microsoft.com/office/drawing/2014/main" id="{901EDC68-1C47-DB38-6538-4E3FE87953F4}"/>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marL="0" lvl="0" indent="0">
              <a:spcAft>
                <a:spcPts val="0"/>
              </a:spcAft>
            </a:pPr>
            <a:r>
              <a:rPr lang="en-US" sz="3400" b="0" i="0" kern="1200" dirty="0">
                <a:solidFill>
                  <a:schemeClr val="bg1"/>
                </a:solidFill>
                <a:latin typeface="Futura Condensed Medium" panose="020B0602020204020303" pitchFamily="34" charset="-79"/>
                <a:ea typeface="+mj-ea"/>
                <a:cs typeface="Futura Condensed Medium" panose="020B0602020204020303" pitchFamily="34" charset="-79"/>
              </a:rPr>
              <a:t>Color Coding can help break down the script when we are planning out budget, casting, designing, etc. </a:t>
            </a:r>
          </a:p>
        </p:txBody>
      </p:sp>
      <p:pic>
        <p:nvPicPr>
          <p:cNvPr id="100" name="Google Shape;100;p19"/>
          <p:cNvPicPr preferRelativeResize="0"/>
          <p:nvPr/>
        </p:nvPicPr>
        <p:blipFill rotWithShape="1">
          <a:blip r:embed="rId3"/>
          <a:srcRect t="6489" b="6576"/>
          <a:stretch/>
        </p:blipFill>
        <p:spPr>
          <a:xfrm>
            <a:off x="2514600" y="1690688"/>
            <a:ext cx="7555989" cy="49101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4" name="Title 3">
            <a:extLst>
              <a:ext uri="{FF2B5EF4-FFF2-40B4-BE49-F238E27FC236}">
                <a16:creationId xmlns:a16="http://schemas.microsoft.com/office/drawing/2014/main" id="{F9C6A5DF-1F59-0579-FF17-DB143F2D1325}"/>
              </a:ext>
            </a:extLst>
          </p:cNvPr>
          <p:cNvSpPr>
            <a:spLocks noGrp="1"/>
          </p:cNvSpPr>
          <p:nvPr>
            <p:ph type="title"/>
          </p:nvPr>
        </p:nvSpPr>
        <p:spPr/>
        <p:txBody>
          <a:bodyPr/>
          <a:lstStyle/>
          <a:p>
            <a:r>
              <a:rPr lang="en-US" dirty="0">
                <a:solidFill>
                  <a:schemeClr val="bg1"/>
                </a:solidFill>
              </a:rPr>
              <a:t>Screenplays</a:t>
            </a:r>
          </a:p>
        </p:txBody>
      </p:sp>
      <p:sp>
        <p:nvSpPr>
          <p:cNvPr id="106" name="Google Shape;106;p20"/>
          <p:cNvSpPr txBox="1">
            <a:spLocks noGrp="1"/>
          </p:cNvSpPr>
          <p:nvPr>
            <p:ph idx="1"/>
          </p:nvPr>
        </p:nvSpPr>
        <p:spPr/>
        <p:txBody>
          <a:bodyPr/>
          <a:lstStyle/>
          <a:p>
            <a:pPr lvl="0"/>
            <a:r>
              <a:rPr lang="en-US" b="0" dirty="0">
                <a:sym typeface="Roboto"/>
              </a:rPr>
              <a:t>A screenplay is an instructional manual for the production of a film including dialogue and descriptions of characters, action, and sets.</a:t>
            </a:r>
          </a:p>
          <a:p>
            <a:pPr lvl="0"/>
            <a:r>
              <a:rPr lang="en-US" b="0" dirty="0">
                <a:sym typeface="Roboto"/>
              </a:rPr>
              <a:t>Screenplays can be original works (original screenplay) or adaptations from existing pieces of writing (adapted screenplay).  An adapted screenplay may be based on a book, play, poem, etc.</a:t>
            </a:r>
          </a:p>
          <a:p>
            <a:pPr lvl="0"/>
            <a:endParaRPr lang="en-US" b="0" dirty="0">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21"/>
          <p:cNvSpPr txBox="1">
            <a:spLocks noGrp="1"/>
          </p:cNvSpPr>
          <p:nvPr>
            <p:ph type="title"/>
          </p:nvPr>
        </p:nvSpPr>
        <p:spPr/>
        <p:txBody>
          <a:bodyPr/>
          <a:lstStyle/>
          <a:p>
            <a:pPr lvl="0"/>
            <a:r>
              <a:rPr lang="en-US" dirty="0">
                <a:solidFill>
                  <a:schemeClr val="bg1"/>
                </a:solidFill>
              </a:rPr>
              <a:t>Film and video are visual mediums</a:t>
            </a:r>
          </a:p>
        </p:txBody>
      </p:sp>
      <p:sp>
        <p:nvSpPr>
          <p:cNvPr id="111" name="Google Shape;111;p21"/>
          <p:cNvSpPr txBox="1">
            <a:spLocks noGrp="1"/>
          </p:cNvSpPr>
          <p:nvPr>
            <p:ph type="body" sz="half" idx="2"/>
          </p:nvPr>
        </p:nvSpPr>
        <p:spPr/>
        <p:txBody>
          <a:bodyPr/>
          <a:lstStyle/>
          <a:p>
            <a:pPr marL="342900" lvl="0" indent="-342900">
              <a:buFont typeface="Arial" panose="020B0604020202020204" pitchFamily="34" charset="0"/>
              <a:buChar char="•"/>
            </a:pPr>
            <a:r>
              <a:rPr lang="en-US" sz="2400" dirty="0">
                <a:solidFill>
                  <a:schemeClr val="bg1"/>
                </a:solidFill>
                <a:sym typeface="Roboto"/>
              </a:rPr>
              <a:t>You don’t tell the story, you show the story.  </a:t>
            </a:r>
          </a:p>
          <a:p>
            <a:pPr marL="342900" lvl="0" indent="-342900">
              <a:buFont typeface="Arial" panose="020B0604020202020204" pitchFamily="34" charset="0"/>
              <a:buChar char="•"/>
            </a:pPr>
            <a:r>
              <a:rPr lang="en-US" sz="2400" dirty="0">
                <a:solidFill>
                  <a:schemeClr val="bg1"/>
                </a:solidFill>
                <a:sym typeface="Roboto"/>
              </a:rPr>
              <a:t>You must learn to write a screenplay VISUALLY.</a:t>
            </a:r>
          </a:p>
          <a:p>
            <a:pPr marL="342900" lvl="0" indent="-342900">
              <a:buFont typeface="Arial" panose="020B0604020202020204" pitchFamily="34" charset="0"/>
              <a:buChar char="•"/>
            </a:pPr>
            <a:r>
              <a:rPr lang="en-US" sz="2400" dirty="0">
                <a:solidFill>
                  <a:schemeClr val="bg1"/>
                </a:solidFill>
                <a:sym typeface="Roboto"/>
              </a:rPr>
              <a:t>Write what they will SEE, </a:t>
            </a:r>
          </a:p>
          <a:p>
            <a:pPr marL="342900" lvl="0" indent="-342900">
              <a:buFont typeface="Arial" panose="020B0604020202020204" pitchFamily="34" charset="0"/>
              <a:buChar char="•"/>
            </a:pPr>
            <a:r>
              <a:rPr lang="en-US" sz="2400" dirty="0">
                <a:solidFill>
                  <a:schemeClr val="bg1"/>
                </a:solidFill>
                <a:sym typeface="Roboto"/>
              </a:rPr>
              <a:t>Write what they will HEAR.</a:t>
            </a:r>
          </a:p>
          <a:p>
            <a:pPr lvl="0"/>
            <a:endParaRPr lang="en-US" dirty="0">
              <a:sym typeface="Roboto"/>
            </a:endParaRPr>
          </a:p>
          <a:p>
            <a:pPr lvl="0"/>
            <a:endParaRPr lang="en-US" dirty="0"/>
          </a:p>
        </p:txBody>
      </p:sp>
      <p:pic>
        <p:nvPicPr>
          <p:cNvPr id="113" name="Google Shape;113;p21"/>
          <p:cNvPicPr preferRelativeResize="0"/>
          <p:nvPr/>
        </p:nvPicPr>
        <p:blipFill>
          <a:blip r:embed="rId3">
            <a:alphaModFix/>
          </a:blip>
          <a:stretch>
            <a:fillRect/>
          </a:stretch>
        </p:blipFill>
        <p:spPr>
          <a:xfrm>
            <a:off x="4772025" y="1428987"/>
            <a:ext cx="7476774" cy="42056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4" name="Title 1">
            <a:extLst>
              <a:ext uri="{FF2B5EF4-FFF2-40B4-BE49-F238E27FC236}">
                <a16:creationId xmlns:a16="http://schemas.microsoft.com/office/drawing/2014/main" id="{DE39DB3F-1A42-C797-5016-28F81950D4CE}"/>
              </a:ext>
            </a:extLst>
          </p:cNvPr>
          <p:cNvSpPr>
            <a:spLocks noGrp="1"/>
          </p:cNvSpPr>
          <p:nvPr>
            <p:ph type="title"/>
          </p:nvPr>
        </p:nvSpPr>
        <p:spPr>
          <a:xfrm>
            <a:off x="838200" y="365125"/>
            <a:ext cx="10515600" cy="1325563"/>
          </a:xfrm>
        </p:spPr>
        <p:txBody>
          <a:bodyPr/>
          <a:lstStyle/>
          <a:p>
            <a:r>
              <a:rPr lang="en-US" dirty="0">
                <a:solidFill>
                  <a:schemeClr val="bg1"/>
                </a:solidFill>
              </a:rPr>
              <a:t>Screenplays</a:t>
            </a:r>
          </a:p>
        </p:txBody>
      </p:sp>
      <p:sp>
        <p:nvSpPr>
          <p:cNvPr id="118" name="Google Shape;118;p22"/>
          <p:cNvSpPr txBox="1">
            <a:spLocks noGrp="1"/>
          </p:cNvSpPr>
          <p:nvPr>
            <p:ph sz="half" idx="1"/>
          </p:nvPr>
        </p:nvSpPr>
        <p:spPr>
          <a:xfrm>
            <a:off x="838200" y="1825625"/>
            <a:ext cx="5181600" cy="4351338"/>
          </a:xfrm>
        </p:spPr>
        <p:txBody>
          <a:bodyPr spcFirstLastPara="1" lIns="121900" tIns="121900" rIns="121900" bIns="121900" anchorCtr="0">
            <a:normAutofit/>
          </a:bodyPr>
          <a:lstStyle/>
          <a:p>
            <a:pPr>
              <a:spcBef>
                <a:spcPts val="0"/>
              </a:spcBef>
            </a:pPr>
            <a:r>
              <a:rPr lang="en-US" sz="2700" b="0" dirty="0"/>
              <a:t>The average feature screenplay, traditionally, is between 95 and 125 pages long.  </a:t>
            </a:r>
            <a:endParaRPr sz="2700" b="0" dirty="0"/>
          </a:p>
          <a:p>
            <a:pPr>
              <a:spcBef>
                <a:spcPts val="2300"/>
              </a:spcBef>
            </a:pPr>
            <a:r>
              <a:rPr lang="en-US" sz="2700" b="0" dirty="0"/>
              <a:t>In Hollywood these days scripts generally don't run longer than 114 pages. </a:t>
            </a:r>
            <a:endParaRPr sz="2700" b="0" dirty="0"/>
          </a:p>
          <a:p>
            <a:pPr>
              <a:spcBef>
                <a:spcPts val="2300"/>
              </a:spcBef>
              <a:spcAft>
                <a:spcPts val="2300"/>
              </a:spcAft>
            </a:pPr>
            <a:r>
              <a:rPr lang="en-US" sz="2700" b="0" dirty="0"/>
              <a:t>Comedy scripts are typically shorter, dramas longer.</a:t>
            </a:r>
            <a:endParaRPr sz="2700" b="0" dirty="0"/>
          </a:p>
        </p:txBody>
      </p:sp>
      <p:pic>
        <p:nvPicPr>
          <p:cNvPr id="119" name="Google Shape;119;p22"/>
          <p:cNvPicPr preferRelativeResize="0"/>
          <p:nvPr/>
        </p:nvPicPr>
        <p:blipFill>
          <a:blip r:embed="rId3"/>
          <a:stretch>
            <a:fillRect/>
          </a:stretch>
        </p:blipFill>
        <p:spPr>
          <a:xfrm>
            <a:off x="5788222" y="207168"/>
            <a:ext cx="4855966" cy="64746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6736500" y="818700"/>
            <a:ext cx="5214300" cy="2538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8100">
                <a:solidFill>
                  <a:srgbClr val="000000"/>
                </a:solidFill>
              </a:rPr>
              <a:t>Another Important Step</a:t>
            </a:r>
            <a:endParaRPr sz="81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p:txBody>
          <a:bodyPr/>
          <a:lstStyle/>
          <a:p>
            <a:pPr lvl="0"/>
            <a:r>
              <a:rPr lang="en-US" dirty="0">
                <a:solidFill>
                  <a:schemeClr val="bg1"/>
                </a:solidFill>
              </a:rPr>
              <a:t>BUDGET </a:t>
            </a:r>
          </a:p>
        </p:txBody>
      </p:sp>
      <p:sp>
        <p:nvSpPr>
          <p:cNvPr id="130" name="Google Shape;130;p24"/>
          <p:cNvSpPr txBox="1">
            <a:spLocks noGrp="1"/>
          </p:cNvSpPr>
          <p:nvPr>
            <p:ph idx="1"/>
          </p:nvPr>
        </p:nvSpPr>
        <p:spPr/>
        <p:txBody>
          <a:bodyPr>
            <a:normAutofit lnSpcReduction="10000"/>
          </a:bodyPr>
          <a:lstStyle/>
          <a:p>
            <a:pPr lvl="0"/>
            <a:r>
              <a:rPr lang="en-US" b="0" dirty="0">
                <a:sym typeface="EB Garamond"/>
              </a:rPr>
              <a:t>Production Budgets must account for all expenses incurred for the life of the project, including pre-production, production, and post-production expenses.</a:t>
            </a:r>
          </a:p>
          <a:p>
            <a:pPr lvl="0"/>
            <a:r>
              <a:rPr lang="en-US" b="0" dirty="0">
                <a:sym typeface="EB Garamond"/>
              </a:rPr>
              <a:t>It must cover equipment, costs of cast and crew, and locations.</a:t>
            </a:r>
          </a:p>
          <a:p>
            <a:pPr lvl="0"/>
            <a:r>
              <a:rPr lang="en-US" b="0" dirty="0">
                <a:sym typeface="EB Garamond"/>
              </a:rPr>
              <a:t>Most production coordinators and supervisors are the ones in charge of a production budget.</a:t>
            </a:r>
          </a:p>
          <a:p>
            <a:pPr lvl="0"/>
            <a:r>
              <a:rPr lang="en-US" b="0" dirty="0">
                <a:sym typeface="EB Garamond"/>
              </a:rPr>
              <a:t>A budget is used for every TV show, movie, and commercial you have seen.</a:t>
            </a:r>
          </a:p>
          <a:p>
            <a:pPr lvl="0"/>
            <a:endParaRPr lang="en-US" b="0" dirty="0">
              <a:sym typeface="EB Garamond"/>
            </a:endParaRPr>
          </a:p>
        </p:txBody>
      </p:sp>
    </p:spTree>
  </p:cSld>
  <p:clrMapOvr>
    <a:masterClrMapping/>
  </p:clrMapOvr>
</p:sld>
</file>

<file path=ppt/theme/theme1.xml><?xml version="1.0" encoding="utf-8"?>
<a:theme xmlns:a="http://schemas.openxmlformats.org/drawingml/2006/main" name="Adobe ALL Softwar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be ALL Software" id="{A6A79DE6-CF61-034E-90DF-0599E91B3D30}" vid="{749D4803-29C9-ED40-ADF2-7D7C44C435DB}"/>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Adobe ALL Software</Template>
  <TotalTime>13</TotalTime>
  <Words>1523</Words>
  <Application>Microsoft Macintosh PowerPoint</Application>
  <PresentationFormat>Widescreen</PresentationFormat>
  <Paragraphs>158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Rockwell</vt:lpstr>
      <vt:lpstr>Courier New</vt:lpstr>
      <vt:lpstr>Lato</vt:lpstr>
      <vt:lpstr>Times New Roman</vt:lpstr>
      <vt:lpstr>Futura Condensed Medium</vt:lpstr>
      <vt:lpstr>Raleway</vt:lpstr>
      <vt:lpstr>Calibri</vt:lpstr>
      <vt:lpstr>Futura Condensed Medium</vt:lpstr>
      <vt:lpstr>Adobe ALL Software</vt:lpstr>
      <vt:lpstr>Pre-Production: Scripts</vt:lpstr>
      <vt:lpstr>Scripts </vt:lpstr>
      <vt:lpstr>PowerPoint Presentation</vt:lpstr>
      <vt:lpstr>Color Coding can help break down the script when we are planning out budget, casting, designing, etc. </vt:lpstr>
      <vt:lpstr>Screenplays</vt:lpstr>
      <vt:lpstr>Film and video are visual mediums</vt:lpstr>
      <vt:lpstr>Screenplays</vt:lpstr>
      <vt:lpstr>Another Important Step</vt:lpstr>
      <vt:lpstr>BUDGET </vt:lpstr>
      <vt:lpstr>Break down your script into pages per day</vt:lpstr>
      <vt:lpstr>Fun Fact 1 script page roughly equals one minute of screen time.</vt:lpstr>
      <vt:lpstr>Scriptwriting Elements and Formats</vt:lpstr>
      <vt:lpstr>PowerPoint Presentation</vt:lpstr>
      <vt:lpstr>Scene Heading also known as a SLUG</vt:lpstr>
      <vt:lpstr>Scene Heading - Slug</vt:lpstr>
      <vt:lpstr>Action</vt:lpstr>
      <vt:lpstr>Action</vt:lpstr>
      <vt:lpstr>Characters</vt:lpstr>
      <vt:lpstr>Characters</vt:lpstr>
      <vt:lpstr>Parentheticals</vt:lpstr>
      <vt:lpstr>Parentheticals</vt:lpstr>
      <vt:lpstr>Shots</vt:lpstr>
      <vt:lpstr>Angles</vt:lpstr>
      <vt:lpstr>Shots</vt:lpstr>
      <vt:lpstr>Transitions</vt:lpstr>
      <vt:lpstr>How to Format</vt:lpstr>
      <vt:lpstr>PowerPoint Presentation</vt:lpstr>
      <vt:lpstr>PowerPoint Presentation</vt:lpstr>
      <vt:lpstr>Scriptwriting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Pre-Production: Scripts</dc:title>
  <cp:lastModifiedBy>Emily Scales _ Staff - WakefieldHS</cp:lastModifiedBy>
  <cp:revision>3</cp:revision>
  <dcterms:modified xsi:type="dcterms:W3CDTF">2022-05-27T17:48:47Z</dcterms:modified>
</cp:coreProperties>
</file>