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31"/>
  </p:notesMasterIdLst>
  <p:sldIdLst>
    <p:sldId id="28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8" r:id="rId24"/>
    <p:sldId id="279" r:id="rId25"/>
    <p:sldId id="280" r:id="rId26"/>
    <p:sldId id="281" r:id="rId27"/>
    <p:sldId id="282" r:id="rId28"/>
    <p:sldId id="283" r:id="rId29"/>
    <p:sldId id="285"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Geo" panose="02000603000000000000" pitchFamily="2" charset="0"/>
      <p:regular r:id="rId36"/>
      <p:italic r:id="rId37"/>
    </p:embeddedFont>
    <p:embeddedFont>
      <p:font typeface="Lexend Deca" pitchFamily="2" charset="77"/>
      <p:regular r:id="rId38"/>
      <p:bold r:id="rId39"/>
    </p:embeddedFont>
    <p:embeddedFont>
      <p:font typeface="Raleway" panose="020B0003030101060003" pitchFamily="34" charset="0"/>
      <p:regular r:id="rId40"/>
      <p:bold r:id="rId41"/>
    </p:embeddedFont>
    <p:embeddedFont>
      <p:font typeface="Source Sans Pro" panose="020B0503030403020204" pitchFamily="34" charset="77"/>
      <p:regular r:id="rId42"/>
      <p:bold r:id="rId43"/>
      <p:italic r:id="rId44"/>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139" d="100"/>
          <a:sy n="139" d="100"/>
        </p:scale>
        <p:origin x="8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b9eab3f1d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b9eab3f1d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93da02d9d4_0_2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93da02d9d4_0_2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3da02d9d4_0_22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93da02d9d4_0_2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93da02d9d4_0_1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93da02d9d4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93da02d9d4_0_2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93da02d9d4_0_2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93da02d9d4_0_22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g93da02d9d4_0_2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93da02d9d4_0_22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93da02d9d4_0_2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93da02d9d4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3da02d9d4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93da02d9d4_0_2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93da02d9d4_0_2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3da02d9d4_0_22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g93da02d9d4_0_2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93da02d9d4_0_23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g93da02d9d4_0_2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93da02d9d4_0_22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93da02d9d4_0_2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3da02d9d4_0_23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93da02d9d4_0_2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93da02d9d4_0_23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93da02d9d4_0_2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93da02d9d4_0_23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93da02d9d4_0_2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3da02d9d4_0_23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93da02d9d4_0_2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93da02d9d4_0_23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g93da02d9d4_0_2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bb9203c6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bb9203c6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93da02d9d4_0_23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g93da02d9d4_0_2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b9eab3f1d9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b9eab3f1d9_0_1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gb9eab3f1d9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93da02d9d4_0_23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200"/>
              <a:buFont typeface="Calibri"/>
              <a:buNone/>
            </a:pPr>
            <a:r>
              <a:rPr lang="en"/>
              <a:t>Tripod </a:t>
            </a:r>
            <a:endParaRPr/>
          </a:p>
        </p:txBody>
      </p:sp>
      <p:sp>
        <p:nvSpPr>
          <p:cNvPr id="386" name="Google Shape;386;g93da02d9d4_0_2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93da02d9d4_0_2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5" name="Google Shape;395;g93da02d9d4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93da02d9d4_0_2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9" name="Google Shape;419;g93da02d9d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93da02d9d4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g93da02d9d4_0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3da02d9d4_0_2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g93da02d9d4_0_2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3da02d9d4_0_2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93da02d9d4_0_2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93da02d9d4_0_2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93da02d9d4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93da02d9d4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9144000" cy="341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descr="Background pattern&#10;&#10;Description automatically generated">
            <a:extLst>
              <a:ext uri="{FF2B5EF4-FFF2-40B4-BE49-F238E27FC236}">
                <a16:creationId xmlns:a16="http://schemas.microsoft.com/office/drawing/2014/main" id="{A3AE1D9D-3864-924D-AACD-13BD850D1A41}"/>
              </a:ext>
            </a:extLst>
          </p:cNvPr>
          <p:cNvPicPr>
            <a:picLocks noChangeAspect="1"/>
          </p:cNvPicPr>
          <p:nvPr/>
        </p:nvPicPr>
        <p:blipFill>
          <a:blip r:embed="rId2"/>
          <a:stretch>
            <a:fillRect/>
          </a:stretch>
        </p:blipFill>
        <p:spPr>
          <a:xfrm>
            <a:off x="-242887" y="-938665"/>
            <a:ext cx="9539658" cy="5704715"/>
          </a:xfrm>
          <a:prstGeom prst="rect">
            <a:avLst/>
          </a:prstGeom>
        </p:spPr>
      </p:pic>
      <p:sp>
        <p:nvSpPr>
          <p:cNvPr id="2" name="Title 1"/>
          <p:cNvSpPr>
            <a:spLocks noGrp="1"/>
          </p:cNvSpPr>
          <p:nvPr>
            <p:ph type="ctrTitle" hasCustomPrompt="1"/>
          </p:nvPr>
        </p:nvSpPr>
        <p:spPr>
          <a:xfrm>
            <a:off x="138875" y="3514673"/>
            <a:ext cx="6223061" cy="705840"/>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hasCustomPrompt="1"/>
          </p:nvPr>
        </p:nvSpPr>
        <p:spPr>
          <a:xfrm>
            <a:off x="647126" y="4220512"/>
            <a:ext cx="5700327" cy="652821"/>
          </a:xfrm>
        </p:spPr>
        <p:txBody>
          <a:bodyPr>
            <a:normAutofit/>
          </a:bodyPr>
          <a:lstStyle>
            <a:lvl1pPr marL="0" indent="0" algn="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Objectives go here</a:t>
            </a:r>
          </a:p>
        </p:txBody>
      </p:sp>
      <p:pic>
        <p:nvPicPr>
          <p:cNvPr id="8" name="Picture 7" descr="A picture containing text, sign&#10;&#10;Description automatically generated">
            <a:extLst>
              <a:ext uri="{FF2B5EF4-FFF2-40B4-BE49-F238E27FC236}">
                <a16:creationId xmlns:a16="http://schemas.microsoft.com/office/drawing/2014/main" id="{A6E337F0-EA19-F14E-A663-4151BAAB249D}"/>
              </a:ext>
            </a:extLst>
          </p:cNvPr>
          <p:cNvPicPr>
            <a:picLocks noChangeAspect="1"/>
          </p:cNvPicPr>
          <p:nvPr/>
        </p:nvPicPr>
        <p:blipFill>
          <a:blip r:embed="rId3"/>
          <a:stretch>
            <a:fillRect/>
          </a:stretch>
        </p:blipFill>
        <p:spPr>
          <a:xfrm>
            <a:off x="6500812" y="3630596"/>
            <a:ext cx="591884" cy="591884"/>
          </a:xfrm>
          <a:prstGeom prst="rect">
            <a:avLst/>
          </a:prstGeom>
        </p:spPr>
      </p:pic>
      <p:pic>
        <p:nvPicPr>
          <p:cNvPr id="9" name="Picture 8" descr="Logo&#10;&#10;Description automatically generated">
            <a:extLst>
              <a:ext uri="{FF2B5EF4-FFF2-40B4-BE49-F238E27FC236}">
                <a16:creationId xmlns:a16="http://schemas.microsoft.com/office/drawing/2014/main" id="{DAC61496-CE57-B44C-BE6E-1D21E6E7F65D}"/>
              </a:ext>
            </a:extLst>
          </p:cNvPr>
          <p:cNvPicPr>
            <a:picLocks noChangeAspect="1"/>
          </p:cNvPicPr>
          <p:nvPr/>
        </p:nvPicPr>
        <p:blipFill>
          <a:blip r:embed="rId4"/>
          <a:stretch>
            <a:fillRect/>
          </a:stretch>
        </p:blipFill>
        <p:spPr>
          <a:xfrm>
            <a:off x="8031864" y="3671643"/>
            <a:ext cx="522735" cy="50979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3CF85304-FE7F-CE48-91CC-61C151209E7B}"/>
              </a:ext>
            </a:extLst>
          </p:cNvPr>
          <p:cNvPicPr>
            <a:picLocks noChangeAspect="1"/>
          </p:cNvPicPr>
          <p:nvPr/>
        </p:nvPicPr>
        <p:blipFill>
          <a:blip r:embed="rId5"/>
          <a:stretch>
            <a:fillRect/>
          </a:stretch>
        </p:blipFill>
        <p:spPr>
          <a:xfrm>
            <a:off x="7275098" y="3639357"/>
            <a:ext cx="574364" cy="574364"/>
          </a:xfrm>
          <a:prstGeom prst="rect">
            <a:avLst/>
          </a:prstGeom>
        </p:spPr>
      </p:pic>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6"/>
          <a:stretch>
            <a:fillRect/>
          </a:stretch>
        </p:blipFill>
        <p:spPr>
          <a:xfrm>
            <a:off x="95431" y="4528701"/>
            <a:ext cx="522735" cy="522735"/>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6529773" y="4220512"/>
            <a:ext cx="2371340" cy="784830"/>
          </a:xfrm>
          <a:prstGeom prst="rect">
            <a:avLst/>
          </a:prstGeom>
          <a:noFill/>
        </p:spPr>
        <p:txBody>
          <a:bodyPr wrap="square" rtlCol="0">
            <a:spAutoFit/>
          </a:bodyPr>
          <a:lstStyle/>
          <a:p>
            <a:r>
              <a:rPr lang="en-US" sz="1500" b="1" i="0" dirty="0">
                <a:latin typeface="Futura Condensed Medium" panose="020B0602020204020303" pitchFamily="34" charset="-79"/>
                <a:cs typeface="Futura Condensed Medium" panose="020B0602020204020303" pitchFamily="34" charset="-79"/>
              </a:rPr>
              <a:t>ADOBE VISUAL DESIGN</a:t>
            </a:r>
          </a:p>
          <a:p>
            <a:r>
              <a:rPr lang="en-US" sz="1500" b="0" i="0" dirty="0">
                <a:latin typeface="Futura Condensed Medium" panose="020B0602020204020303" pitchFamily="34" charset="-79"/>
                <a:cs typeface="Futura Condensed Medium" panose="020B0602020204020303" pitchFamily="34" charset="-79"/>
              </a:rPr>
              <a:t>Abode Classes</a:t>
            </a:r>
          </a:p>
          <a:p>
            <a:r>
              <a:rPr lang="en-US" sz="15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6376418" y="3514673"/>
            <a:ext cx="0" cy="1422369"/>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3194443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C9A9F-814F-864B-BD4A-66866F03B6E9}"/>
              </a:ext>
            </a:extLst>
          </p:cNvPr>
          <p:cNvSpPr/>
          <p:nvPr/>
        </p:nvSpPr>
        <p:spPr>
          <a:xfrm>
            <a:off x="0" y="362495"/>
            <a:ext cx="9179923" cy="79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067143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34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808A9B-A55A-7E43-8B3C-3B1108EF2FB9}"/>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C37030FE-E605-2B4E-97BB-62BACDB580DC}"/>
              </a:ext>
            </a:extLst>
          </p:cNvPr>
          <p:cNvSpPr/>
          <p:nvPr/>
        </p:nvSpPr>
        <p:spPr>
          <a:xfrm>
            <a:off x="0" y="0"/>
            <a:ext cx="3762876"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208627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6C2D5-C6AC-A141-BFA0-BC2D91489A10}"/>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F5C3309B-AEF2-DD4D-A099-C0091A004653}"/>
              </a:ext>
            </a:extLst>
          </p:cNvPr>
          <p:cNvSpPr/>
          <p:nvPr/>
        </p:nvSpPr>
        <p:spPr>
          <a:xfrm>
            <a:off x="0" y="0"/>
            <a:ext cx="375385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2535775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7E76C-0848-D545-B884-57918E8D6558}"/>
              </a:ext>
            </a:extLst>
          </p:cNvPr>
          <p:cNvSpPr/>
          <p:nvPr/>
        </p:nvSpPr>
        <p:spPr>
          <a:xfrm>
            <a:off x="0" y="362495"/>
            <a:ext cx="9179923" cy="79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6297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B3296-D5BB-7F48-BB06-8EEB6DB40A08}"/>
              </a:ext>
            </a:extLst>
          </p:cNvPr>
          <p:cNvSpPr/>
          <p:nvPr/>
        </p:nvSpPr>
        <p:spPr>
          <a:xfrm>
            <a:off x="6543675" y="0"/>
            <a:ext cx="2600325"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39530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125285-9336-C74D-996C-8661D10CD5EF}"/>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8C1B3B31-69FE-C848-907F-308C1D761683}"/>
              </a:ext>
            </a:extLst>
          </p:cNvPr>
          <p:cNvSpPr>
            <a:spLocks noGrp="1"/>
          </p:cNvSpPr>
          <p:nvPr>
            <p:ph type="dt" sz="half" idx="10"/>
          </p:nvPr>
        </p:nvSpPr>
        <p:spPr/>
        <p:txBody>
          <a:bodyPr/>
          <a:lstStyle/>
          <a:p>
            <a:fld id="{1E406D64-05E9-1B4B-8683-0F67B3FBCDDF}" type="datetimeFigureOut">
              <a:rPr lang="en-US" smtClean="0"/>
              <a:t>6/1/22</a:t>
            </a:fld>
            <a:endParaRPr lang="en-US"/>
          </a:p>
        </p:txBody>
      </p:sp>
      <p:sp>
        <p:nvSpPr>
          <p:cNvPr id="6" name="Text Placeholder 5">
            <a:extLst>
              <a:ext uri="{FF2B5EF4-FFF2-40B4-BE49-F238E27FC236}">
                <a16:creationId xmlns:a16="http://schemas.microsoft.com/office/drawing/2014/main" id="{9B2CE951-8F2A-AC42-8009-E6E1847187D9}"/>
              </a:ext>
            </a:extLst>
          </p:cNvPr>
          <p:cNvSpPr>
            <a:spLocks noGrp="1"/>
          </p:cNvSpPr>
          <p:nvPr>
            <p:ph type="body" sz="quarter" idx="13"/>
          </p:nvPr>
        </p:nvSpPr>
        <p:spPr>
          <a:xfrm>
            <a:off x="3353990" y="656408"/>
            <a:ext cx="5434047" cy="3732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43032A-8F49-5E4D-85B6-0073B390F37A}"/>
              </a:ext>
            </a:extLst>
          </p:cNvPr>
          <p:cNvSpPr/>
          <p:nvPr/>
        </p:nvSpPr>
        <p:spPr>
          <a:xfrm>
            <a:off x="1" y="0"/>
            <a:ext cx="3301637"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 Placeholder 8">
            <a:extLst>
              <a:ext uri="{FF2B5EF4-FFF2-40B4-BE49-F238E27FC236}">
                <a16:creationId xmlns:a16="http://schemas.microsoft.com/office/drawing/2014/main" id="{281CA696-8851-3C44-AB32-0815E3BB3C32}"/>
              </a:ext>
            </a:extLst>
          </p:cNvPr>
          <p:cNvSpPr>
            <a:spLocks noGrp="1"/>
          </p:cNvSpPr>
          <p:nvPr>
            <p:ph type="body" sz="quarter" idx="14" hasCustomPrompt="1"/>
          </p:nvPr>
        </p:nvSpPr>
        <p:spPr>
          <a:xfrm>
            <a:off x="628651" y="901304"/>
            <a:ext cx="2202656" cy="3155156"/>
          </a:xfrm>
        </p:spPr>
        <p:txBody>
          <a:bodyPr anchor="ctr">
            <a:normAutofit/>
          </a:bodyPr>
          <a:lstStyle>
            <a:lvl1pPr marL="0" indent="0" algn="ctr">
              <a:buNone/>
              <a:defRPr sz="360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p:txBody>
      </p:sp>
    </p:spTree>
    <p:extLst>
      <p:ext uri="{BB962C8B-B14F-4D97-AF65-F5344CB8AC3E}">
        <p14:creationId xmlns:p14="http://schemas.microsoft.com/office/powerpoint/2010/main" val="2398266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159"/>
        <p:cNvGrpSpPr/>
        <p:nvPr/>
      </p:nvGrpSpPr>
      <p:grpSpPr>
        <a:xfrm>
          <a:off x="0" y="0"/>
          <a:ext cx="0" cy="0"/>
          <a:chOff x="0" y="0"/>
          <a:chExt cx="0" cy="0"/>
        </a:xfrm>
      </p:grpSpPr>
      <p:sp>
        <p:nvSpPr>
          <p:cNvPr id="162" name="Google Shape;162;p27"/>
          <p:cNvSpPr txBox="1">
            <a:spLocks noGrp="1"/>
          </p:cNvSpPr>
          <p:nvPr>
            <p:ph type="body" idx="1"/>
          </p:nvPr>
        </p:nvSpPr>
        <p:spPr>
          <a:xfrm>
            <a:off x="709775" y="1533275"/>
            <a:ext cx="4347600" cy="2889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Clr>
                <a:schemeClr val="dk2"/>
              </a:buClr>
              <a:buSzPts val="1400"/>
              <a:buChar char="●"/>
              <a:defRPr sz="1400">
                <a:solidFill>
                  <a:schemeClr val="dk2"/>
                </a:solidFill>
              </a:defRPr>
            </a:lvl1pPr>
            <a:lvl2pPr marL="914378" lvl="1" indent="-317492" rtl="0">
              <a:spcBef>
                <a:spcPts val="1600"/>
              </a:spcBef>
              <a:spcAft>
                <a:spcPts val="0"/>
              </a:spcAft>
              <a:buClr>
                <a:schemeClr val="dk2"/>
              </a:buClr>
              <a:buSzPts val="1400"/>
              <a:buChar char="○"/>
              <a:defRPr>
                <a:solidFill>
                  <a:schemeClr val="dk2"/>
                </a:solidFill>
              </a:defRPr>
            </a:lvl2pPr>
            <a:lvl3pPr marL="1371566" lvl="2" indent="-317492" rtl="0">
              <a:spcBef>
                <a:spcPts val="1600"/>
              </a:spcBef>
              <a:spcAft>
                <a:spcPts val="0"/>
              </a:spcAft>
              <a:buClr>
                <a:schemeClr val="dk2"/>
              </a:buClr>
              <a:buSzPts val="1400"/>
              <a:buChar char="■"/>
              <a:defRPr>
                <a:solidFill>
                  <a:schemeClr val="dk2"/>
                </a:solidFill>
              </a:defRPr>
            </a:lvl3pPr>
            <a:lvl4pPr marL="1828754" lvl="3" indent="-317492" rtl="0">
              <a:spcBef>
                <a:spcPts val="1600"/>
              </a:spcBef>
              <a:spcAft>
                <a:spcPts val="0"/>
              </a:spcAft>
              <a:buClr>
                <a:schemeClr val="dk2"/>
              </a:buClr>
              <a:buSzPts val="1400"/>
              <a:buChar char="●"/>
              <a:defRPr>
                <a:solidFill>
                  <a:schemeClr val="dk2"/>
                </a:solidFill>
              </a:defRPr>
            </a:lvl4pPr>
            <a:lvl5pPr marL="2285943" lvl="4" indent="-317492" rtl="0">
              <a:spcBef>
                <a:spcPts val="1600"/>
              </a:spcBef>
              <a:spcAft>
                <a:spcPts val="0"/>
              </a:spcAft>
              <a:buClr>
                <a:schemeClr val="dk2"/>
              </a:buClr>
              <a:buSzPts val="1400"/>
              <a:buChar char="○"/>
              <a:defRPr>
                <a:solidFill>
                  <a:schemeClr val="dk2"/>
                </a:solidFill>
              </a:defRPr>
            </a:lvl5pPr>
            <a:lvl6pPr marL="2743132" lvl="5" indent="-317492" rtl="0">
              <a:spcBef>
                <a:spcPts val="1600"/>
              </a:spcBef>
              <a:spcAft>
                <a:spcPts val="0"/>
              </a:spcAft>
              <a:buClr>
                <a:schemeClr val="dk2"/>
              </a:buClr>
              <a:buSzPts val="1400"/>
              <a:buChar char="■"/>
              <a:defRPr>
                <a:solidFill>
                  <a:schemeClr val="dk2"/>
                </a:solidFill>
              </a:defRPr>
            </a:lvl6pPr>
            <a:lvl7pPr marL="3200320" lvl="6" indent="-317492" rtl="0">
              <a:spcBef>
                <a:spcPts val="1600"/>
              </a:spcBef>
              <a:spcAft>
                <a:spcPts val="0"/>
              </a:spcAft>
              <a:buClr>
                <a:schemeClr val="dk2"/>
              </a:buClr>
              <a:buSzPts val="1400"/>
              <a:buChar char="●"/>
              <a:defRPr>
                <a:solidFill>
                  <a:schemeClr val="dk2"/>
                </a:solidFill>
              </a:defRPr>
            </a:lvl7pPr>
            <a:lvl8pPr marL="3657509" lvl="7" indent="-317492" rtl="0">
              <a:spcBef>
                <a:spcPts val="1600"/>
              </a:spcBef>
              <a:spcAft>
                <a:spcPts val="0"/>
              </a:spcAft>
              <a:buClr>
                <a:schemeClr val="dk2"/>
              </a:buClr>
              <a:buSzPts val="1400"/>
              <a:buChar char="○"/>
              <a:defRPr>
                <a:solidFill>
                  <a:schemeClr val="dk2"/>
                </a:solidFill>
              </a:defRPr>
            </a:lvl8pPr>
            <a:lvl9pPr marL="4114697" lvl="8" indent="-317492" rtl="0">
              <a:spcBef>
                <a:spcPts val="1600"/>
              </a:spcBef>
              <a:spcAft>
                <a:spcPts val="1600"/>
              </a:spcAft>
              <a:buClr>
                <a:schemeClr val="dk2"/>
              </a:buClr>
              <a:buSzPts val="1400"/>
              <a:buChar char="■"/>
              <a:defRPr>
                <a:solidFill>
                  <a:schemeClr val="dk2"/>
                </a:solidFill>
              </a:defRPr>
            </a:lvl9pPr>
          </a:lstStyle>
          <a:p>
            <a:pPr lvl="0"/>
            <a:r>
              <a:rPr lang="en-US"/>
              <a:t>Click to edit Master text styles</a:t>
            </a:r>
          </a:p>
        </p:txBody>
      </p:sp>
      <p:sp>
        <p:nvSpPr>
          <p:cNvPr id="163" name="Google Shape;163;p27"/>
          <p:cNvSpPr txBox="1">
            <a:spLocks noGrp="1"/>
          </p:cNvSpPr>
          <p:nvPr>
            <p:ph type="title"/>
          </p:nvPr>
        </p:nvSpPr>
        <p:spPr>
          <a:xfrm>
            <a:off x="701600" y="612675"/>
            <a:ext cx="4347600" cy="92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296970633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4" name="Google Shape;44;p10"/>
          <p:cNvSpPr txBox="1">
            <a:spLocks noGrp="1"/>
          </p:cNvSpPr>
          <p:nvPr>
            <p:ph type="title"/>
          </p:nvPr>
        </p:nvSpPr>
        <p:spPr>
          <a:xfrm>
            <a:off x="5976000" y="1445100"/>
            <a:ext cx="2472900" cy="2253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18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280827463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5241175" y="655611"/>
            <a:ext cx="2811000" cy="733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20" name="Google Shape;20;p4"/>
          <p:cNvSpPr txBox="1">
            <a:spLocks noGrp="1"/>
          </p:cNvSpPr>
          <p:nvPr>
            <p:ph type="body" idx="1"/>
          </p:nvPr>
        </p:nvSpPr>
        <p:spPr>
          <a:xfrm>
            <a:off x="5241175" y="2539375"/>
            <a:ext cx="3226200" cy="1942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388907427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9144000" cy="341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Picture 14" descr="Logo&#10;&#10;Description automatically generated">
            <a:extLst>
              <a:ext uri="{FF2B5EF4-FFF2-40B4-BE49-F238E27FC236}">
                <a16:creationId xmlns:a16="http://schemas.microsoft.com/office/drawing/2014/main" id="{312AC932-6F2F-D443-A196-EF8595575A6F}"/>
              </a:ext>
            </a:extLst>
          </p:cNvPr>
          <p:cNvPicPr>
            <a:picLocks noChangeAspect="1"/>
          </p:cNvPicPr>
          <p:nvPr/>
        </p:nvPicPr>
        <p:blipFill>
          <a:blip r:embed="rId2"/>
          <a:stretch>
            <a:fillRect/>
          </a:stretch>
        </p:blipFill>
        <p:spPr>
          <a:xfrm>
            <a:off x="7298945" y="3668689"/>
            <a:ext cx="532449" cy="519138"/>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8C42F36A-AE05-824D-B5EE-D3F0747744F9}"/>
              </a:ext>
            </a:extLst>
          </p:cNvPr>
          <p:cNvPicPr>
            <a:picLocks noChangeAspect="1"/>
          </p:cNvPicPr>
          <p:nvPr/>
        </p:nvPicPr>
        <p:blipFill>
          <a:blip r:embed="rId3"/>
          <a:stretch>
            <a:fillRect/>
          </a:stretch>
        </p:blipFill>
        <p:spPr>
          <a:xfrm>
            <a:off x="6544337" y="3657637"/>
            <a:ext cx="536712" cy="523797"/>
          </a:xfrm>
          <a:prstGeom prst="rect">
            <a:avLst/>
          </a:prstGeom>
        </p:spPr>
      </p:pic>
      <p:sp>
        <p:nvSpPr>
          <p:cNvPr id="2" name="Title 1"/>
          <p:cNvSpPr>
            <a:spLocks noGrp="1"/>
          </p:cNvSpPr>
          <p:nvPr>
            <p:ph type="ctrTitle" hasCustomPrompt="1"/>
          </p:nvPr>
        </p:nvSpPr>
        <p:spPr>
          <a:xfrm>
            <a:off x="138875" y="3514672"/>
            <a:ext cx="6223061" cy="943699"/>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hasCustomPrompt="1"/>
          </p:nvPr>
        </p:nvSpPr>
        <p:spPr>
          <a:xfrm>
            <a:off x="124396" y="4509568"/>
            <a:ext cx="6223058" cy="363765"/>
          </a:xfrm>
        </p:spPr>
        <p:txBody>
          <a:bodyPr>
            <a:normAutofit/>
          </a:bodyPr>
          <a:lstStyle>
            <a:lvl1pPr marL="0" indent="0" algn="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4"/>
          <a:stretch>
            <a:fillRect/>
          </a:stretch>
        </p:blipFill>
        <p:spPr>
          <a:xfrm>
            <a:off x="95431" y="4528701"/>
            <a:ext cx="522735" cy="522735"/>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6529773" y="4220512"/>
            <a:ext cx="2371340" cy="784830"/>
          </a:xfrm>
          <a:prstGeom prst="rect">
            <a:avLst/>
          </a:prstGeom>
          <a:noFill/>
        </p:spPr>
        <p:txBody>
          <a:bodyPr wrap="square" rtlCol="0">
            <a:spAutoFit/>
          </a:bodyPr>
          <a:lstStyle/>
          <a:p>
            <a:r>
              <a:rPr lang="en-US" sz="1500" b="1" i="0" dirty="0">
                <a:latin typeface="Futura Condensed Medium" panose="020B0602020204020303" pitchFamily="34" charset="-79"/>
                <a:cs typeface="Futura Condensed Medium" panose="020B0602020204020303" pitchFamily="34" charset="-79"/>
              </a:rPr>
              <a:t>ADOBE VIDEO DESIGN</a:t>
            </a:r>
          </a:p>
          <a:p>
            <a:r>
              <a:rPr lang="en-US" sz="1500" b="0" i="0" dirty="0">
                <a:latin typeface="Futura Condensed Medium" panose="020B0602020204020303" pitchFamily="34" charset="-79"/>
                <a:cs typeface="Futura Condensed Medium" panose="020B0602020204020303" pitchFamily="34" charset="-79"/>
              </a:rPr>
              <a:t>Abode Classes</a:t>
            </a:r>
          </a:p>
          <a:p>
            <a:r>
              <a:rPr lang="en-US" sz="15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6376418" y="3514673"/>
            <a:ext cx="0" cy="1422369"/>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7" name="Picture 16" descr="Background pattern&#10;&#10;Description automatically generated">
            <a:extLst>
              <a:ext uri="{FF2B5EF4-FFF2-40B4-BE49-F238E27FC236}">
                <a16:creationId xmlns:a16="http://schemas.microsoft.com/office/drawing/2014/main" id="{D575F91A-97EE-9648-A307-A44ED22DF37F}"/>
              </a:ext>
            </a:extLst>
          </p:cNvPr>
          <p:cNvPicPr>
            <a:picLocks noChangeAspect="1"/>
          </p:cNvPicPr>
          <p:nvPr/>
        </p:nvPicPr>
        <p:blipFill>
          <a:blip r:embed="rId5"/>
          <a:stretch>
            <a:fillRect/>
          </a:stretch>
        </p:blipFill>
        <p:spPr>
          <a:xfrm>
            <a:off x="-242887" y="-938665"/>
            <a:ext cx="9539658" cy="5704715"/>
          </a:xfrm>
          <a:prstGeom prst="rect">
            <a:avLst/>
          </a:prstGeom>
        </p:spPr>
      </p:pic>
    </p:spTree>
    <p:extLst>
      <p:ext uri="{BB962C8B-B14F-4D97-AF65-F5344CB8AC3E}">
        <p14:creationId xmlns:p14="http://schemas.microsoft.com/office/powerpoint/2010/main" val="320069002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55249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99023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898BC6C-FB4B-E64C-A072-F8E6FA087966}"/>
              </a:ext>
            </a:extLst>
          </p:cNvPr>
          <p:cNvPicPr>
            <a:picLocks noChangeAspect="1"/>
          </p:cNvPicPr>
          <p:nvPr/>
        </p:nvPicPr>
        <p:blipFill>
          <a:blip r:embed="rId2"/>
          <a:stretch>
            <a:fillRect/>
          </a:stretch>
        </p:blipFill>
        <p:spPr>
          <a:xfrm>
            <a:off x="6544337" y="3657637"/>
            <a:ext cx="537228" cy="523797"/>
          </a:xfrm>
          <a:prstGeom prst="rect">
            <a:avLst/>
          </a:prstGeom>
        </p:spPr>
      </p:pic>
      <p:sp>
        <p:nvSpPr>
          <p:cNvPr id="7" name="Rectangle 6">
            <a:extLst>
              <a:ext uri="{FF2B5EF4-FFF2-40B4-BE49-F238E27FC236}">
                <a16:creationId xmlns:a16="http://schemas.microsoft.com/office/drawing/2014/main" id="{53BAEA65-BCBE-6C4C-BAD4-46265D8C0E62}"/>
              </a:ext>
            </a:extLst>
          </p:cNvPr>
          <p:cNvSpPr/>
          <p:nvPr/>
        </p:nvSpPr>
        <p:spPr>
          <a:xfrm>
            <a:off x="-1" y="0"/>
            <a:ext cx="9144000" cy="341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ctrTitle" hasCustomPrompt="1"/>
          </p:nvPr>
        </p:nvSpPr>
        <p:spPr>
          <a:xfrm>
            <a:off x="138875" y="3514672"/>
            <a:ext cx="6223061" cy="943699"/>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hasCustomPrompt="1"/>
          </p:nvPr>
        </p:nvSpPr>
        <p:spPr>
          <a:xfrm>
            <a:off x="124396" y="4509568"/>
            <a:ext cx="6223058" cy="363765"/>
          </a:xfrm>
        </p:spPr>
        <p:txBody>
          <a:bodyPr>
            <a:normAutofit/>
          </a:bodyPr>
          <a:lstStyle>
            <a:lvl1pPr marL="0" indent="0" algn="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3"/>
          <a:stretch>
            <a:fillRect/>
          </a:stretch>
        </p:blipFill>
        <p:spPr>
          <a:xfrm>
            <a:off x="95431" y="4528701"/>
            <a:ext cx="522735" cy="522735"/>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6529773" y="4220512"/>
            <a:ext cx="2371340" cy="784830"/>
          </a:xfrm>
          <a:prstGeom prst="rect">
            <a:avLst/>
          </a:prstGeom>
          <a:noFill/>
        </p:spPr>
        <p:txBody>
          <a:bodyPr wrap="square" rtlCol="0">
            <a:spAutoFit/>
          </a:bodyPr>
          <a:lstStyle/>
          <a:p>
            <a:r>
              <a:rPr lang="en-US" sz="1500" b="1" i="0" dirty="0">
                <a:latin typeface="Futura Condensed Medium" panose="020B0602020204020303" pitchFamily="34" charset="-79"/>
                <a:cs typeface="Futura Condensed Medium" panose="020B0602020204020303" pitchFamily="34" charset="-79"/>
              </a:rPr>
              <a:t>ADOBE DIGITAL DESIGN</a:t>
            </a:r>
          </a:p>
          <a:p>
            <a:r>
              <a:rPr lang="en-US" sz="1500" b="0" i="0" dirty="0">
                <a:latin typeface="Futura Condensed Medium" panose="020B0602020204020303" pitchFamily="34" charset="-79"/>
                <a:cs typeface="Futura Condensed Medium" panose="020B0602020204020303" pitchFamily="34" charset="-79"/>
              </a:rPr>
              <a:t>Abode Classes</a:t>
            </a:r>
          </a:p>
          <a:p>
            <a:r>
              <a:rPr lang="en-US" sz="15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6376418" y="3514673"/>
            <a:ext cx="0" cy="1422369"/>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4" name="Picture 13" descr="Background pattern&#10;&#10;Description automatically generated">
            <a:extLst>
              <a:ext uri="{FF2B5EF4-FFF2-40B4-BE49-F238E27FC236}">
                <a16:creationId xmlns:a16="http://schemas.microsoft.com/office/drawing/2014/main" id="{836CCDA8-A5E5-074F-A2E6-65E4E21C8310}"/>
              </a:ext>
            </a:extLst>
          </p:cNvPr>
          <p:cNvPicPr>
            <a:picLocks noChangeAspect="1"/>
          </p:cNvPicPr>
          <p:nvPr/>
        </p:nvPicPr>
        <p:blipFill>
          <a:blip r:embed="rId4"/>
          <a:stretch>
            <a:fillRect/>
          </a:stretch>
        </p:blipFill>
        <p:spPr>
          <a:xfrm>
            <a:off x="-242887" y="-938665"/>
            <a:ext cx="9539658" cy="5704715"/>
          </a:xfrm>
          <a:prstGeom prst="rect">
            <a:avLst/>
          </a:prstGeom>
        </p:spPr>
      </p:pic>
    </p:spTree>
    <p:extLst>
      <p:ext uri="{BB962C8B-B14F-4D97-AF65-F5344CB8AC3E}">
        <p14:creationId xmlns:p14="http://schemas.microsoft.com/office/powerpoint/2010/main" val="424463437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2936E-BF36-C848-996E-70ABFF5352D0}"/>
              </a:ext>
            </a:extLst>
          </p:cNvPr>
          <p:cNvSpPr/>
          <p:nvPr/>
        </p:nvSpPr>
        <p:spPr>
          <a:xfrm>
            <a:off x="0" y="362495"/>
            <a:ext cx="9179923" cy="79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atin typeface="Calibri" panose="020F0502020204030204" pitchFamily="34" charset="0"/>
                <a:cs typeface="Calibri" panose="020F0502020204030204" pitchFamily="34" charset="0"/>
              </a:defRPr>
            </a:lvl1pPr>
            <a:lvl2pPr>
              <a:defRPr sz="21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500">
                <a:latin typeface="Calibri" panose="020F0502020204030204" pitchFamily="34" charset="0"/>
                <a:cs typeface="Calibri" panose="020F0502020204030204" pitchFamily="34" charset="0"/>
              </a:defRPr>
            </a:lvl4pPr>
            <a:lvl5pPr>
              <a:defRPr sz="15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281814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615F-C010-EA42-9461-48DD4555D9C1}"/>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0936D59B-1D04-0B46-89FC-82C0BDD65993}"/>
              </a:ext>
            </a:extLst>
          </p:cNvPr>
          <p:cNvSpPr/>
          <p:nvPr/>
        </p:nvSpPr>
        <p:spPr>
          <a:xfrm>
            <a:off x="-35923" y="2073221"/>
            <a:ext cx="9179923" cy="2139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15453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22BC58EF-7F29-914A-9982-3D36C1840E3A}"/>
              </a:ext>
            </a:extLst>
          </p:cNvPr>
          <p:cNvSpPr/>
          <p:nvPr/>
        </p:nvSpPr>
        <p:spPr>
          <a:xfrm>
            <a:off x="0" y="362495"/>
            <a:ext cx="9179923" cy="79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853823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F33BD-66C4-0649-B0A9-DB7203EFBF51}"/>
              </a:ext>
            </a:extLst>
          </p:cNvPr>
          <p:cNvSpPr/>
          <p:nvPr/>
        </p:nvSpPr>
        <p:spPr>
          <a:xfrm>
            <a:off x="0" y="362495"/>
            <a:ext cx="9179923" cy="79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5258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B8D54E39-64F4-F747-B5FB-641330DFD1A9}"/>
              </a:ext>
            </a:extLst>
          </p:cNvPr>
          <p:cNvSpPr/>
          <p:nvPr/>
        </p:nvSpPr>
        <p:spPr>
          <a:xfrm>
            <a:off x="1577340" y="0"/>
            <a:ext cx="538353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B05F0A2-1F08-F944-A189-97E4B7BD94D6}"/>
              </a:ext>
            </a:extLst>
          </p:cNvPr>
          <p:cNvSpPr txBox="1"/>
          <p:nvPr/>
        </p:nvSpPr>
        <p:spPr>
          <a:xfrm>
            <a:off x="2183130" y="676003"/>
            <a:ext cx="4274820" cy="1200329"/>
          </a:xfrm>
          <a:prstGeom prst="rect">
            <a:avLst/>
          </a:prstGeom>
          <a:noFill/>
        </p:spPr>
        <p:txBody>
          <a:bodyPr wrap="square" rtlCol="0">
            <a:spAutoFit/>
          </a:bodyPr>
          <a:lstStyle/>
          <a:p>
            <a:pPr algn="ctr"/>
            <a:r>
              <a:rPr lang="en" sz="3600" b="0" i="0" dirty="0">
                <a:solidFill>
                  <a:schemeClr val="tx1"/>
                </a:solidFill>
                <a:latin typeface="Futura Condensed Medium" panose="020B0602020204020303" pitchFamily="34" charset="-79"/>
                <a:cs typeface="Futura Condensed Medium" panose="020B0602020204020303" pitchFamily="34" charset="-79"/>
              </a:rPr>
              <a:t>QUESTIONS TO ASK BEFORE YOU BEGIN:</a:t>
            </a:r>
            <a:endParaRPr lang="en-US" sz="36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1916482" y="2008585"/>
            <a:ext cx="4725443" cy="2497931"/>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4664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153403" y="162426"/>
            <a:ext cx="8761997" cy="4809624"/>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B8D54E39-64F4-F747-B5FB-641330DFD1A9}"/>
              </a:ext>
            </a:extLst>
          </p:cNvPr>
          <p:cNvSpPr/>
          <p:nvPr/>
        </p:nvSpPr>
        <p:spPr>
          <a:xfrm>
            <a:off x="1577340" y="0"/>
            <a:ext cx="538353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B05F0A2-1F08-F944-A189-97E4B7BD94D6}"/>
              </a:ext>
            </a:extLst>
          </p:cNvPr>
          <p:cNvSpPr txBox="1"/>
          <p:nvPr/>
        </p:nvSpPr>
        <p:spPr>
          <a:xfrm>
            <a:off x="2381249" y="676003"/>
            <a:ext cx="4076701" cy="1200329"/>
          </a:xfrm>
          <a:prstGeom prst="rect">
            <a:avLst/>
          </a:prstGeom>
          <a:noFill/>
        </p:spPr>
        <p:txBody>
          <a:bodyPr wrap="square" rtlCol="0">
            <a:spAutoFit/>
          </a:bodyPr>
          <a:lstStyle/>
          <a:p>
            <a:pPr algn="ctr"/>
            <a:r>
              <a:rPr lang="en" sz="3600" b="0" i="0" dirty="0">
                <a:solidFill>
                  <a:schemeClr val="tx1"/>
                </a:solidFill>
                <a:latin typeface="Futura Condensed Medium" panose="020B0602020204020303" pitchFamily="34" charset="-79"/>
                <a:cs typeface="Futura Condensed Medium" panose="020B0602020204020303" pitchFamily="34" charset="-79"/>
              </a:rPr>
              <a:t>QUESTIONS TO CONSOIDER:</a:t>
            </a:r>
            <a:endParaRPr lang="en-US" sz="36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1944666" y="2008585"/>
            <a:ext cx="4763022" cy="2497931"/>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8658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406D64-05E9-1B4B-8683-0F67B3FBCDDF}" type="datetimeFigureOut">
              <a:rPr lang="en-US" smtClean="0"/>
              <a:t>6/1/22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607673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20" r:id="rId20"/>
    <p:sldLayoutId id="2147483721" r:id="rId21"/>
  </p:sldLayoutIdLst>
  <p:hf sldNum="0" hdr="0" ftr="0" dt="0"/>
  <p:txStyles>
    <p:titleStyle>
      <a:lvl1pPr algn="l" defTabSz="685800" rtl="0" eaLnBrk="1" latinLnBrk="0" hangingPunct="1">
        <a:lnSpc>
          <a:spcPct val="90000"/>
        </a:lnSpc>
        <a:spcBef>
          <a:spcPct val="0"/>
        </a:spcBef>
        <a:buNone/>
        <a:defRPr sz="3300" b="0" i="0" kern="1200">
          <a:solidFill>
            <a:schemeClr val="tx1"/>
          </a:solidFill>
          <a:latin typeface="Futura Condensed Medium" panose="020B0602020204020303" pitchFamily="34" charset="-79"/>
          <a:ea typeface="+mj-ea"/>
          <a:cs typeface="Futura Condensed Medium" panose="020B06020202040203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b="1"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drive.google.com/file/d/1ESg_qJr-XqsnM-xCImLtIwC1-VkWJas0/view"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ED93-779B-DBB7-AE58-1B6D1F7513EE}"/>
              </a:ext>
            </a:extLst>
          </p:cNvPr>
          <p:cNvSpPr>
            <a:spLocks noGrp="1"/>
          </p:cNvSpPr>
          <p:nvPr>
            <p:ph type="ctrTitle"/>
          </p:nvPr>
        </p:nvSpPr>
        <p:spPr/>
        <p:txBody>
          <a:bodyPr/>
          <a:lstStyle/>
          <a:p>
            <a:r>
              <a:rPr lang="en-US" dirty="0"/>
              <a:t>Hardware: Cameras and Equipment</a:t>
            </a:r>
          </a:p>
        </p:txBody>
      </p:sp>
      <p:sp>
        <p:nvSpPr>
          <p:cNvPr id="3" name="Subtitle 2">
            <a:extLst>
              <a:ext uri="{FF2B5EF4-FFF2-40B4-BE49-F238E27FC236}">
                <a16:creationId xmlns:a16="http://schemas.microsoft.com/office/drawing/2014/main" id="{75C4D272-5378-4E36-7B3E-FA4DA640F27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6955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5" name="Google Shape;465;p61">
            <a:hlinkClick r:id="" action="ppaction://hlinkshowjump?jump=firstslide"/>
          </p:cNvPr>
          <p:cNvSpPr/>
          <p:nvPr/>
        </p:nvSpPr>
        <p:spPr>
          <a:xfrm>
            <a:off x="590800" y="661825"/>
            <a:ext cx="405300" cy="34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p61"/>
          <p:cNvPicPr preferRelativeResize="0"/>
          <p:nvPr/>
        </p:nvPicPr>
        <p:blipFill>
          <a:blip r:embed="rId3">
            <a:alphaModFix/>
          </a:blip>
          <a:stretch>
            <a:fillRect/>
          </a:stretch>
        </p:blipFill>
        <p:spPr>
          <a:xfrm>
            <a:off x="4136200" y="1662454"/>
            <a:ext cx="4929200" cy="2869900"/>
          </a:xfrm>
          <a:prstGeom prst="rect">
            <a:avLst/>
          </a:prstGeom>
          <a:noFill/>
          <a:ln>
            <a:noFill/>
          </a:ln>
        </p:spPr>
      </p:pic>
      <p:sp>
        <p:nvSpPr>
          <p:cNvPr id="8" name="Title 7">
            <a:extLst>
              <a:ext uri="{FF2B5EF4-FFF2-40B4-BE49-F238E27FC236}">
                <a16:creationId xmlns:a16="http://schemas.microsoft.com/office/drawing/2014/main" id="{B1F28337-9418-0272-2A87-1C69FDE0356C}"/>
              </a:ext>
            </a:extLst>
          </p:cNvPr>
          <p:cNvSpPr>
            <a:spLocks noGrp="1"/>
          </p:cNvSpPr>
          <p:nvPr>
            <p:ph type="title"/>
          </p:nvPr>
        </p:nvSpPr>
        <p:spPr/>
        <p:txBody>
          <a:bodyPr/>
          <a:lstStyle/>
          <a:p>
            <a:r>
              <a:rPr lang="en-US" dirty="0"/>
              <a:t>How does it Record Video?</a:t>
            </a:r>
          </a:p>
        </p:txBody>
      </p:sp>
      <p:sp>
        <p:nvSpPr>
          <p:cNvPr id="9" name="Content Placeholder 8">
            <a:extLst>
              <a:ext uri="{FF2B5EF4-FFF2-40B4-BE49-F238E27FC236}">
                <a16:creationId xmlns:a16="http://schemas.microsoft.com/office/drawing/2014/main" id="{10EF1905-1F47-6715-4B4B-612DBD8DD935}"/>
              </a:ext>
            </a:extLst>
          </p:cNvPr>
          <p:cNvSpPr>
            <a:spLocks noGrp="1"/>
          </p:cNvSpPr>
          <p:nvPr>
            <p:ph idx="1"/>
          </p:nvPr>
        </p:nvSpPr>
        <p:spPr>
          <a:xfrm>
            <a:off x="628651" y="1369219"/>
            <a:ext cx="3507550" cy="3263504"/>
          </a:xfrm>
        </p:spPr>
        <p:txBody>
          <a:bodyPr>
            <a:normAutofit fontScale="92500"/>
          </a:bodyPr>
          <a:lstStyle/>
          <a:p>
            <a:r>
              <a:rPr lang="en-US" b="0" dirty="0">
                <a:sym typeface="Roboto"/>
              </a:rPr>
              <a:t>A camera lens takes all the light rays bouncing around and uses glass to redirect them to a single point, creating a sharp image. When all of those light rays meet back together on a digital camera sensor or a piece of film, they create a sharp image.</a:t>
            </a:r>
            <a:endParaRPr lang="en-US" b="0"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sp>
        <p:nvSpPr>
          <p:cNvPr id="471" name="Google Shape;471;p62"/>
          <p:cNvSpPr txBox="1"/>
          <p:nvPr/>
        </p:nvSpPr>
        <p:spPr>
          <a:xfrm>
            <a:off x="523950" y="821525"/>
            <a:ext cx="8096100" cy="10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Lexend Deca"/>
                <a:ea typeface="Lexend Deca"/>
                <a:cs typeface="Lexend Deca"/>
                <a:sym typeface="Lexend Deca"/>
              </a:rPr>
              <a:t>In this next image, imagine you are driving down the road (or riding in the back/front seat). You or the driver are in the far left lane and then all of a sudden you see that you are about to pass your exit. Wouldn’t it be great if our eyes could zoom in on the signs before we get too close to miss our exit?</a:t>
            </a:r>
            <a:endParaRPr sz="2600">
              <a:latin typeface="Lexend Deca"/>
              <a:ea typeface="Lexend Deca"/>
              <a:cs typeface="Lexend Deca"/>
              <a:sym typeface="Lexend Dec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3"/>
          <p:cNvPicPr preferRelativeResize="0">
            <a:picLocks noGrp="1"/>
          </p:cNvPicPr>
          <p:nvPr>
            <p:ph idx="1"/>
          </p:nvPr>
        </p:nvPicPr>
        <p:blipFill rotWithShape="1">
          <a:blip r:embed="rId3">
            <a:alphaModFix/>
          </a:blip>
          <a:srcRect/>
          <a:stretch/>
        </p:blipFill>
        <p:spPr>
          <a:xfrm>
            <a:off x="15" y="8"/>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64"/>
          <p:cNvSpPr txBox="1"/>
          <p:nvPr/>
        </p:nvSpPr>
        <p:spPr>
          <a:xfrm>
            <a:off x="590800" y="595775"/>
            <a:ext cx="7678800" cy="4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dirty="0">
              <a:solidFill>
                <a:srgbClr val="EA4335"/>
              </a:solidFill>
              <a:latin typeface="Lexend Deca"/>
              <a:ea typeface="Lexend Deca"/>
              <a:cs typeface="Lexend Deca"/>
              <a:sym typeface="Lexend Deca"/>
            </a:endParaRPr>
          </a:p>
        </p:txBody>
      </p:sp>
      <p:sp>
        <p:nvSpPr>
          <p:cNvPr id="483" name="Google Shape;483;p64">
            <a:hlinkClick r:id="" action="ppaction://hlinkshowjump?jump=firstslide"/>
          </p:cNvPr>
          <p:cNvSpPr/>
          <p:nvPr/>
        </p:nvSpPr>
        <p:spPr>
          <a:xfrm>
            <a:off x="590800" y="661825"/>
            <a:ext cx="405300" cy="34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4" name="Google Shape;484;p64" descr="A close up of a lens&#10;&#10;Description automatically generated"/>
          <p:cNvPicPr preferRelativeResize="0"/>
          <p:nvPr/>
        </p:nvPicPr>
        <p:blipFill rotWithShape="1">
          <a:blip r:embed="rId3">
            <a:alphaModFix/>
          </a:blip>
          <a:srcRect l="12355" r="14277"/>
          <a:stretch/>
        </p:blipFill>
        <p:spPr>
          <a:xfrm>
            <a:off x="5102725" y="1369218"/>
            <a:ext cx="3698193" cy="3364707"/>
          </a:xfrm>
          <a:prstGeom prst="rect">
            <a:avLst/>
          </a:prstGeom>
          <a:noFill/>
          <a:ln>
            <a:noFill/>
          </a:ln>
        </p:spPr>
      </p:pic>
      <p:sp>
        <p:nvSpPr>
          <p:cNvPr id="2" name="Title 1">
            <a:extLst>
              <a:ext uri="{FF2B5EF4-FFF2-40B4-BE49-F238E27FC236}">
                <a16:creationId xmlns:a16="http://schemas.microsoft.com/office/drawing/2014/main" id="{DE52520E-E6DE-A0F7-F868-3A9231E60B2D}"/>
              </a:ext>
            </a:extLst>
          </p:cNvPr>
          <p:cNvSpPr>
            <a:spLocks noGrp="1"/>
          </p:cNvSpPr>
          <p:nvPr>
            <p:ph type="title"/>
          </p:nvPr>
        </p:nvSpPr>
        <p:spPr/>
        <p:txBody>
          <a:bodyPr/>
          <a:lstStyle/>
          <a:p>
            <a:r>
              <a:rPr lang="en-US" dirty="0">
                <a:sym typeface="Lexend Deca"/>
              </a:rPr>
              <a:t>The Zoom ring helps the camera not miss their exit *shot*</a:t>
            </a:r>
            <a:endParaRPr lang="en-US" dirty="0"/>
          </a:p>
        </p:txBody>
      </p:sp>
      <p:sp>
        <p:nvSpPr>
          <p:cNvPr id="3" name="Content Placeholder 2">
            <a:extLst>
              <a:ext uri="{FF2B5EF4-FFF2-40B4-BE49-F238E27FC236}">
                <a16:creationId xmlns:a16="http://schemas.microsoft.com/office/drawing/2014/main" id="{54120A13-770D-E3EA-CF48-9EA8B3D2AB7A}"/>
              </a:ext>
            </a:extLst>
          </p:cNvPr>
          <p:cNvSpPr>
            <a:spLocks noGrp="1"/>
          </p:cNvSpPr>
          <p:nvPr>
            <p:ph idx="1"/>
          </p:nvPr>
        </p:nvSpPr>
        <p:spPr>
          <a:xfrm>
            <a:off x="628650" y="1369219"/>
            <a:ext cx="4772690" cy="3263504"/>
          </a:xfrm>
        </p:spPr>
        <p:txBody>
          <a:bodyPr/>
          <a:lstStyle/>
          <a:p>
            <a:pPr lvl="0"/>
            <a:r>
              <a:rPr lang="en-US" b="0" dirty="0"/>
              <a:t>Zooming on your digital camera involves getting a closer view of far-away subjects. </a:t>
            </a:r>
          </a:p>
          <a:p>
            <a:pPr lvl="0"/>
            <a:r>
              <a:rPr lang="en-US" b="0" dirty="0"/>
              <a:t>Twist to the left to zoom in and twist to the right to zoom out.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90" name="Google Shape;490;p65">
            <a:hlinkClick r:id="" action="ppaction://hlinkshowjump?jump=firstslide"/>
          </p:cNvPr>
          <p:cNvSpPr/>
          <p:nvPr/>
        </p:nvSpPr>
        <p:spPr>
          <a:xfrm>
            <a:off x="590800" y="661825"/>
            <a:ext cx="405300" cy="34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p65"/>
          <p:cNvPicPr preferRelativeResize="0"/>
          <p:nvPr/>
        </p:nvPicPr>
        <p:blipFill>
          <a:blip r:embed="rId3">
            <a:alphaModFix/>
          </a:blip>
          <a:stretch>
            <a:fillRect/>
          </a:stretch>
        </p:blipFill>
        <p:spPr>
          <a:xfrm>
            <a:off x="1188531" y="1336813"/>
            <a:ext cx="6526443" cy="3671121"/>
          </a:xfrm>
          <a:prstGeom prst="rect">
            <a:avLst/>
          </a:prstGeom>
          <a:noFill/>
          <a:ln>
            <a:noFill/>
          </a:ln>
        </p:spPr>
      </p:pic>
      <p:sp>
        <p:nvSpPr>
          <p:cNvPr id="2" name="Title 1">
            <a:extLst>
              <a:ext uri="{FF2B5EF4-FFF2-40B4-BE49-F238E27FC236}">
                <a16:creationId xmlns:a16="http://schemas.microsoft.com/office/drawing/2014/main" id="{38801160-247F-9187-37E5-33FD4FDC8E96}"/>
              </a:ext>
            </a:extLst>
          </p:cNvPr>
          <p:cNvSpPr>
            <a:spLocks noGrp="1"/>
          </p:cNvSpPr>
          <p:nvPr>
            <p:ph type="title"/>
          </p:nvPr>
        </p:nvSpPr>
        <p:spPr/>
        <p:txBody>
          <a:bodyPr/>
          <a:lstStyle/>
          <a:p>
            <a:r>
              <a:rPr lang="en-US" dirty="0"/>
              <a:t>You can still Zoom with your phone, it’s just different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66"/>
          <p:cNvPicPr preferRelativeResize="0"/>
          <p:nvPr/>
        </p:nvPicPr>
        <p:blipFill rotWithShape="1">
          <a:blip r:embed="rId3">
            <a:alphaModFix/>
          </a:blip>
          <a:srcRect b="9641"/>
          <a:stretch/>
        </p:blipFill>
        <p:spPr>
          <a:xfrm>
            <a:off x="15" y="8"/>
            <a:ext cx="9143985" cy="5143493"/>
          </a:xfrm>
          <a:prstGeom prst="rect">
            <a:avLst/>
          </a:prstGeom>
          <a:noFill/>
          <a:ln>
            <a:noFill/>
          </a:ln>
        </p:spPr>
      </p:pic>
      <p:sp>
        <p:nvSpPr>
          <p:cNvPr id="497" name="Google Shape;497;p66"/>
          <p:cNvSpPr txBox="1"/>
          <p:nvPr/>
        </p:nvSpPr>
        <p:spPr>
          <a:xfrm>
            <a:off x="25" y="0"/>
            <a:ext cx="9144000" cy="16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highlight>
                  <a:srgbClr val="FFFFFF"/>
                </a:highlight>
              </a:rPr>
              <a:t>Now think about this raining image. Can you tell what is causing the light in the background? This is similar to a video or picture that is out of focus, we can hardly tell what that item is.</a:t>
            </a:r>
            <a:endParaRPr sz="2000">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1"/>
        <p:cNvGrpSpPr/>
        <p:nvPr/>
      </p:nvGrpSpPr>
      <p:grpSpPr>
        <a:xfrm>
          <a:off x="0" y="0"/>
          <a:ext cx="0" cy="0"/>
          <a:chOff x="0" y="0"/>
          <a:chExt cx="0" cy="0"/>
        </a:xfrm>
      </p:grpSpPr>
      <p:sp>
        <p:nvSpPr>
          <p:cNvPr id="503" name="Google Shape;503;p67"/>
          <p:cNvSpPr txBox="1">
            <a:spLocks noGrp="1"/>
          </p:cNvSpPr>
          <p:nvPr>
            <p:ph type="title"/>
          </p:nvPr>
        </p:nvSpPr>
        <p:spPr>
          <a:xfrm>
            <a:off x="4734146" y="273844"/>
            <a:ext cx="3781204" cy="994172"/>
          </a:xfrm>
        </p:spPr>
        <p:txBody>
          <a:bodyPr/>
          <a:lstStyle/>
          <a:p>
            <a:pPr lvl="0"/>
            <a:r>
              <a:rPr lang="en-US" dirty="0">
                <a:sym typeface="Arial"/>
              </a:rPr>
              <a:t>Focus</a:t>
            </a:r>
          </a:p>
        </p:txBody>
      </p:sp>
      <p:sp>
        <p:nvSpPr>
          <p:cNvPr id="508" name="Google Shape;508;p67"/>
          <p:cNvSpPr txBox="1">
            <a:spLocks noGrp="1"/>
          </p:cNvSpPr>
          <p:nvPr>
            <p:ph idx="1"/>
          </p:nvPr>
        </p:nvSpPr>
        <p:spPr>
          <a:xfrm>
            <a:off x="4901609" y="1369219"/>
            <a:ext cx="3613740" cy="3263504"/>
          </a:xfrm>
        </p:spPr>
        <p:txBody>
          <a:bodyPr/>
          <a:lstStyle/>
          <a:p>
            <a:pPr lvl="0"/>
            <a:r>
              <a:rPr lang="en-US" b="0" dirty="0"/>
              <a:t>Adjusting the camera’s lens settings to make the footage of the subject clear and not blurry.</a:t>
            </a:r>
          </a:p>
          <a:p>
            <a:pPr lvl="0"/>
            <a:endParaRPr lang="en-US" dirty="0"/>
          </a:p>
        </p:txBody>
      </p:sp>
      <p:sp>
        <p:nvSpPr>
          <p:cNvPr id="504" name="Google Shape;504;p67"/>
          <p:cNvSpPr/>
          <p:nvPr/>
        </p:nvSpPr>
        <p:spPr>
          <a:xfrm>
            <a:off x="529123" y="0"/>
            <a:ext cx="3675900" cy="3015900"/>
          </a:xfrm>
          <a:prstGeom prst="rect">
            <a:avLst/>
          </a:prstGeom>
          <a:solidFill>
            <a:srgbClr val="3C4C5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05" name="Google Shape;505;p67" descr="A blurry image of a street&#10;&#10;Description automatically generated"/>
          <p:cNvPicPr preferRelativeResize="0"/>
          <p:nvPr/>
        </p:nvPicPr>
        <p:blipFill rotWithShape="1">
          <a:blip r:embed="rId3">
            <a:alphaModFix/>
          </a:blip>
          <a:srcRect l="8304" t="14877" r="25046" b="16783"/>
          <a:stretch/>
        </p:blipFill>
        <p:spPr>
          <a:xfrm>
            <a:off x="0" y="7"/>
            <a:ext cx="4622168" cy="2666011"/>
          </a:xfrm>
          <a:prstGeom prst="rect">
            <a:avLst/>
          </a:prstGeom>
          <a:noFill/>
          <a:ln>
            <a:noFill/>
          </a:ln>
        </p:spPr>
      </p:pic>
      <p:sp>
        <p:nvSpPr>
          <p:cNvPr id="506" name="Google Shape;506;p67"/>
          <p:cNvSpPr/>
          <p:nvPr/>
        </p:nvSpPr>
        <p:spPr>
          <a:xfrm>
            <a:off x="529123" y="3180937"/>
            <a:ext cx="3675900" cy="1962600"/>
          </a:xfrm>
          <a:prstGeom prst="rect">
            <a:avLst/>
          </a:prstGeom>
          <a:solidFill>
            <a:srgbClr val="3C4C5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07" name="Google Shape;507;p67" descr="A hand holding a camera&#10;&#10;Description automatically generated"/>
          <p:cNvPicPr preferRelativeResize="0"/>
          <p:nvPr/>
        </p:nvPicPr>
        <p:blipFill rotWithShape="1">
          <a:blip r:embed="rId4">
            <a:alphaModFix/>
          </a:blip>
          <a:srcRect t="2425" b="6731"/>
          <a:stretch/>
        </p:blipFill>
        <p:spPr>
          <a:xfrm>
            <a:off x="0" y="2666017"/>
            <a:ext cx="4622170" cy="24774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8">
            <a:hlinkClick r:id="" action="ppaction://hlinkshowjump?jump=firstslide"/>
          </p:cNvPr>
          <p:cNvSpPr/>
          <p:nvPr/>
        </p:nvSpPr>
        <p:spPr>
          <a:xfrm>
            <a:off x="590800" y="661825"/>
            <a:ext cx="405300" cy="34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68"/>
          <p:cNvPicPr preferRelativeResize="0"/>
          <p:nvPr/>
        </p:nvPicPr>
        <p:blipFill>
          <a:blip r:embed="rId3">
            <a:alphaModFix/>
          </a:blip>
          <a:stretch>
            <a:fillRect/>
          </a:stretch>
        </p:blipFill>
        <p:spPr>
          <a:xfrm>
            <a:off x="3468300" y="869175"/>
            <a:ext cx="5675700" cy="3783800"/>
          </a:xfrm>
          <a:prstGeom prst="rect">
            <a:avLst/>
          </a:prstGeom>
          <a:noFill/>
          <a:ln>
            <a:noFill/>
          </a:ln>
        </p:spPr>
      </p:pic>
      <p:sp>
        <p:nvSpPr>
          <p:cNvPr id="515" name="Google Shape;515;p68"/>
          <p:cNvSpPr txBox="1"/>
          <p:nvPr/>
        </p:nvSpPr>
        <p:spPr>
          <a:xfrm>
            <a:off x="514600" y="742800"/>
            <a:ext cx="30048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dirty="0">
              <a:latin typeface="Lexend Deca"/>
              <a:ea typeface="Lexend Deca"/>
              <a:cs typeface="Lexend Deca"/>
              <a:sym typeface="Lexend Deca"/>
            </a:endParaRPr>
          </a:p>
        </p:txBody>
      </p:sp>
      <p:sp>
        <p:nvSpPr>
          <p:cNvPr id="4" name="Title 3">
            <a:extLst>
              <a:ext uri="{FF2B5EF4-FFF2-40B4-BE49-F238E27FC236}">
                <a16:creationId xmlns:a16="http://schemas.microsoft.com/office/drawing/2014/main" id="{B8AD4E9D-DD7B-885C-AE01-EBF13CD0C336}"/>
              </a:ext>
            </a:extLst>
          </p:cNvPr>
          <p:cNvSpPr>
            <a:spLocks noGrp="1"/>
          </p:cNvSpPr>
          <p:nvPr>
            <p:ph type="title"/>
          </p:nvPr>
        </p:nvSpPr>
        <p:spPr>
          <a:xfrm>
            <a:off x="629841" y="342899"/>
            <a:ext cx="2630091" cy="4138775"/>
          </a:xfrm>
        </p:spPr>
        <p:txBody>
          <a:bodyPr>
            <a:normAutofit/>
          </a:bodyPr>
          <a:lstStyle/>
          <a:p>
            <a:pPr lvl="0"/>
            <a:r>
              <a:rPr lang="en-US" sz="3600" dirty="0">
                <a:sym typeface="Lexend Deca"/>
              </a:rPr>
              <a:t>We can manipulate our phone’s lens much like a regular lens with: </a:t>
            </a:r>
            <a:br>
              <a:rPr lang="en-US" sz="3600" dirty="0">
                <a:sym typeface="Lexend Deca"/>
              </a:rPr>
            </a:br>
            <a:r>
              <a:rPr lang="en-US" sz="3600" dirty="0">
                <a:sym typeface="Lexend Deca"/>
              </a:rPr>
              <a:t>Zoom &amp; Focus</a:t>
            </a:r>
            <a:br>
              <a:rPr lang="en-US" sz="3600" dirty="0">
                <a:sym typeface="Lexend Deca"/>
              </a:rPr>
            </a:br>
            <a:endParaRPr lang="en-US"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0B8C8D1-B9D9-759C-8294-43141B52A5C7}"/>
              </a:ext>
            </a:extLst>
          </p:cNvPr>
          <p:cNvPicPr>
            <a:picLocks noChangeAspect="1"/>
          </p:cNvPicPr>
          <p:nvPr/>
        </p:nvPicPr>
        <p:blipFill>
          <a:blip r:embed="rId3"/>
          <a:stretch>
            <a:fillRect/>
          </a:stretch>
        </p:blipFill>
        <p:spPr>
          <a:xfrm>
            <a:off x="890757" y="277354"/>
            <a:ext cx="7572759" cy="45887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4"/>
        <p:cNvGrpSpPr/>
        <p:nvPr/>
      </p:nvGrpSpPr>
      <p:grpSpPr>
        <a:xfrm>
          <a:off x="0" y="0"/>
          <a:ext cx="0" cy="0"/>
          <a:chOff x="0" y="0"/>
          <a:chExt cx="0" cy="0"/>
        </a:xfrm>
      </p:grpSpPr>
      <p:cxnSp>
        <p:nvCxnSpPr>
          <p:cNvPr id="527" name="Google Shape;527;p70"/>
          <p:cNvCxnSpPr/>
          <p:nvPr/>
        </p:nvCxnSpPr>
        <p:spPr>
          <a:xfrm>
            <a:off x="542764" y="1765194"/>
            <a:ext cx="2126100" cy="0"/>
          </a:xfrm>
          <a:prstGeom prst="straightConnector1">
            <a:avLst/>
          </a:prstGeom>
          <a:noFill/>
          <a:ln w="19050" cap="flat" cmpd="sng">
            <a:solidFill>
              <a:schemeClr val="accent1"/>
            </a:solidFill>
            <a:prstDash val="solid"/>
            <a:round/>
            <a:headEnd type="none" w="sm" len="sm"/>
            <a:tailEnd type="none" w="sm" len="sm"/>
          </a:ln>
        </p:spPr>
      </p:cxnSp>
      <p:sp>
        <p:nvSpPr>
          <p:cNvPr id="528" name="Google Shape;528;p70"/>
          <p:cNvSpPr txBox="1"/>
          <p:nvPr/>
        </p:nvSpPr>
        <p:spPr>
          <a:xfrm>
            <a:off x="147919" y="1909668"/>
            <a:ext cx="2815800" cy="28461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endParaRPr sz="1100" dirty="0"/>
          </a:p>
        </p:txBody>
      </p:sp>
      <p:pic>
        <p:nvPicPr>
          <p:cNvPr id="529" name="Google Shape;529;p70"/>
          <p:cNvPicPr preferRelativeResize="0"/>
          <p:nvPr/>
        </p:nvPicPr>
        <p:blipFill rotWithShape="1">
          <a:blip r:embed="rId3">
            <a:alphaModFix/>
          </a:blip>
          <a:srcRect l="10400" r="10392"/>
          <a:stretch/>
        </p:blipFill>
        <p:spPr>
          <a:xfrm>
            <a:off x="3044940" y="1"/>
            <a:ext cx="3026787" cy="2550794"/>
          </a:xfrm>
          <a:prstGeom prst="rect">
            <a:avLst/>
          </a:prstGeom>
          <a:noFill/>
          <a:ln>
            <a:noFill/>
          </a:ln>
        </p:spPr>
      </p:pic>
      <p:pic>
        <p:nvPicPr>
          <p:cNvPr id="530" name="Google Shape;530;p70" descr="A person holding a gun&#10;&#10;Description automatically generated"/>
          <p:cNvPicPr preferRelativeResize="0"/>
          <p:nvPr/>
        </p:nvPicPr>
        <p:blipFill rotWithShape="1">
          <a:blip r:embed="rId4">
            <a:alphaModFix/>
          </a:blip>
          <a:srcRect l="488" t="-400" r="32626" b="399"/>
          <a:stretch/>
        </p:blipFill>
        <p:spPr>
          <a:xfrm>
            <a:off x="3034335" y="2611252"/>
            <a:ext cx="3026786" cy="2545545"/>
          </a:xfrm>
          <a:prstGeom prst="rect">
            <a:avLst/>
          </a:prstGeom>
          <a:noFill/>
          <a:ln>
            <a:noFill/>
          </a:ln>
        </p:spPr>
      </p:pic>
      <p:pic>
        <p:nvPicPr>
          <p:cNvPr id="531" name="Google Shape;531;p70" descr="A group of football players on the field&#10;&#10;Description automatically generated"/>
          <p:cNvPicPr preferRelativeResize="0"/>
          <p:nvPr/>
        </p:nvPicPr>
        <p:blipFill rotWithShape="1">
          <a:blip r:embed="rId5">
            <a:alphaModFix/>
          </a:blip>
          <a:srcRect r="10506"/>
          <a:stretch/>
        </p:blipFill>
        <p:spPr>
          <a:xfrm>
            <a:off x="6131694" y="4565"/>
            <a:ext cx="3012303" cy="5138935"/>
          </a:xfrm>
          <a:prstGeom prst="rect">
            <a:avLst/>
          </a:prstGeom>
          <a:noFill/>
          <a:ln>
            <a:noFill/>
          </a:ln>
        </p:spPr>
      </p:pic>
      <p:sp>
        <p:nvSpPr>
          <p:cNvPr id="2" name="Title 1">
            <a:extLst>
              <a:ext uri="{FF2B5EF4-FFF2-40B4-BE49-F238E27FC236}">
                <a16:creationId xmlns:a16="http://schemas.microsoft.com/office/drawing/2014/main" id="{479B96E8-C4AE-B7AC-9C09-7281CFC1A2FE}"/>
              </a:ext>
            </a:extLst>
          </p:cNvPr>
          <p:cNvSpPr>
            <a:spLocks noGrp="1"/>
          </p:cNvSpPr>
          <p:nvPr>
            <p:ph type="title"/>
          </p:nvPr>
        </p:nvSpPr>
        <p:spPr/>
        <p:txBody>
          <a:bodyPr/>
          <a:lstStyle/>
          <a:p>
            <a:r>
              <a:rPr lang="en-US" dirty="0">
                <a:sym typeface="Geo"/>
              </a:rPr>
              <a:t>Advanced Camera Lens Terms</a:t>
            </a:r>
            <a:br>
              <a:rPr lang="en-US" dirty="0"/>
            </a:br>
            <a:endParaRPr lang="en-US" dirty="0"/>
          </a:p>
        </p:txBody>
      </p:sp>
      <p:sp>
        <p:nvSpPr>
          <p:cNvPr id="4" name="Text Placeholder 3">
            <a:extLst>
              <a:ext uri="{FF2B5EF4-FFF2-40B4-BE49-F238E27FC236}">
                <a16:creationId xmlns:a16="http://schemas.microsoft.com/office/drawing/2014/main" id="{3EA267C2-91A0-F329-E49D-F69AD7C6631D}"/>
              </a:ext>
            </a:extLst>
          </p:cNvPr>
          <p:cNvSpPr>
            <a:spLocks noGrp="1"/>
          </p:cNvSpPr>
          <p:nvPr>
            <p:ph type="body" sz="half" idx="2"/>
          </p:nvPr>
        </p:nvSpPr>
        <p:spPr>
          <a:xfrm>
            <a:off x="629841" y="1543050"/>
            <a:ext cx="2251582" cy="2858691"/>
          </a:xfrm>
        </p:spPr>
        <p:txBody>
          <a:bodyPr>
            <a:normAutofit/>
          </a:bodyPr>
          <a:lstStyle/>
          <a:p>
            <a:pPr lvl="0"/>
            <a:r>
              <a:rPr lang="en-US" sz="2000" dirty="0">
                <a:sym typeface="Arial"/>
              </a:rPr>
              <a:t>Telephoto Lens</a:t>
            </a:r>
            <a:endParaRPr lang="en-US" sz="2000" dirty="0"/>
          </a:p>
          <a:p>
            <a:pPr lvl="1"/>
            <a:r>
              <a:rPr lang="en-US" sz="1600" dirty="0">
                <a:sym typeface="Arial"/>
              </a:rPr>
              <a:t>Has a longer focal length than a standard lens; provides a more magnified image and narrower field of view; used for far away subject(s).</a:t>
            </a:r>
            <a:endParaRPr lang="en-US" sz="1600" dirty="0"/>
          </a:p>
          <a:p>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2">
            <a:hlinkClick r:id="" action="ppaction://hlinkshowjump?jump=firstslide"/>
          </p:cNvPr>
          <p:cNvSpPr/>
          <p:nvPr/>
        </p:nvSpPr>
        <p:spPr>
          <a:xfrm>
            <a:off x="590800" y="661825"/>
            <a:ext cx="405300" cy="34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1">
            <a:extLst>
              <a:ext uri="{FF2B5EF4-FFF2-40B4-BE49-F238E27FC236}">
                <a16:creationId xmlns:a16="http://schemas.microsoft.com/office/drawing/2014/main" id="{5037469A-B4DC-9265-E226-AD6743199FAD}"/>
              </a:ext>
            </a:extLst>
          </p:cNvPr>
          <p:cNvSpPr>
            <a:spLocks noGrp="1"/>
          </p:cNvSpPr>
          <p:nvPr>
            <p:ph type="body" sz="quarter" idx="13"/>
          </p:nvPr>
        </p:nvSpPr>
        <p:spPr/>
        <p:txBody>
          <a:bodyPr/>
          <a:lstStyle/>
          <a:p>
            <a:pPr lvl="0"/>
            <a:r>
              <a:rPr lang="en-US" b="0" dirty="0">
                <a:sym typeface="Lexend Deca"/>
              </a:rPr>
              <a:t>What do you already know about cameras? </a:t>
            </a:r>
          </a:p>
          <a:p>
            <a:pPr lvl="0"/>
            <a:r>
              <a:rPr lang="en-US" b="0" dirty="0">
                <a:sym typeface="Lexend Deca"/>
              </a:rPr>
              <a:t>What kind of equipment do we use for filming? </a:t>
            </a:r>
          </a:p>
          <a:p>
            <a:pPr lvl="0"/>
            <a:r>
              <a:rPr lang="en-US" b="0" dirty="0">
                <a:sym typeface="Lexend Deca"/>
              </a:rPr>
              <a:t>What do you want to take away from today’s lesson?</a:t>
            </a:r>
          </a:p>
          <a:p>
            <a:endParaRPr lang="en-US"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sp>
        <p:nvSpPr>
          <p:cNvPr id="536" name="Google Shape;536;p71"/>
          <p:cNvSpPr/>
          <p:nvPr/>
        </p:nvSpPr>
        <p:spPr>
          <a:xfrm>
            <a:off x="6" y="0"/>
            <a:ext cx="9144000" cy="5143500"/>
          </a:xfrm>
          <a:prstGeom prst="rect">
            <a:avLst/>
          </a:prstGeom>
          <a:solidFill>
            <a:srgbClr val="26262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37" name="Google Shape;537;p71" descr="A close up of electronics&#10;&#10;Description automatically generated"/>
          <p:cNvPicPr preferRelativeResize="0"/>
          <p:nvPr/>
        </p:nvPicPr>
        <p:blipFill rotWithShape="1">
          <a:blip r:embed="rId3">
            <a:alphaModFix/>
          </a:blip>
          <a:srcRect t="2641" b="11888"/>
          <a:stretch/>
        </p:blipFill>
        <p:spPr>
          <a:xfrm>
            <a:off x="15" y="2684"/>
            <a:ext cx="4510920" cy="5140816"/>
          </a:xfrm>
          <a:prstGeom prst="rect">
            <a:avLst/>
          </a:prstGeom>
          <a:noFill/>
          <a:ln>
            <a:noFill/>
          </a:ln>
        </p:spPr>
      </p:pic>
      <p:sp>
        <p:nvSpPr>
          <p:cNvPr id="538" name="Google Shape;538;p71"/>
          <p:cNvSpPr/>
          <p:nvPr/>
        </p:nvSpPr>
        <p:spPr>
          <a:xfrm>
            <a:off x="0" y="0"/>
            <a:ext cx="4511100" cy="5143500"/>
          </a:xfrm>
          <a:prstGeom prst="rect">
            <a:avLst/>
          </a:prstGeom>
          <a:solidFill>
            <a:srgbClr val="0C0C0C">
              <a:alpha val="6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39" name="Google Shape;539;p71"/>
          <p:cNvSpPr txBox="1">
            <a:spLocks noGrp="1"/>
          </p:cNvSpPr>
          <p:nvPr>
            <p:ph type="title"/>
          </p:nvPr>
        </p:nvSpPr>
        <p:spPr>
          <a:xfrm>
            <a:off x="766157" y="1110587"/>
            <a:ext cx="2978700" cy="2922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600"/>
              <a:buFont typeface="Geo"/>
              <a:buNone/>
            </a:pPr>
            <a:r>
              <a:rPr lang="en" sz="3600">
                <a:solidFill>
                  <a:schemeClr val="lt1"/>
                </a:solidFill>
              </a:rPr>
              <a:t>Advanced Camera Lens Terms</a:t>
            </a:r>
            <a:endParaRPr/>
          </a:p>
        </p:txBody>
      </p:sp>
      <p:pic>
        <p:nvPicPr>
          <p:cNvPr id="540" name="Google Shape;540;p71"/>
          <p:cNvPicPr preferRelativeResize="0"/>
          <p:nvPr/>
        </p:nvPicPr>
        <p:blipFill rotWithShape="1">
          <a:blip r:embed="rId4">
            <a:alphaModFix/>
          </a:blip>
          <a:srcRect t="7925" b="20930"/>
          <a:stretch/>
        </p:blipFill>
        <p:spPr>
          <a:xfrm>
            <a:off x="5162551" y="602393"/>
            <a:ext cx="3387690" cy="1789437"/>
          </a:xfrm>
          <a:prstGeom prst="rect">
            <a:avLst/>
          </a:prstGeom>
          <a:noFill/>
          <a:ln>
            <a:noFill/>
          </a:ln>
        </p:spPr>
      </p:pic>
      <p:sp>
        <p:nvSpPr>
          <p:cNvPr id="541" name="Google Shape;541;p71"/>
          <p:cNvSpPr txBox="1"/>
          <p:nvPr/>
        </p:nvSpPr>
        <p:spPr>
          <a:xfrm>
            <a:off x="4865678" y="2759290"/>
            <a:ext cx="3981300" cy="17817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 sz="2100">
                <a:solidFill>
                  <a:srgbClr val="FEFEFE"/>
                </a:solidFill>
                <a:latin typeface="Arial"/>
                <a:ea typeface="Arial"/>
                <a:cs typeface="Arial"/>
                <a:sym typeface="Arial"/>
              </a:rPr>
              <a:t>Macro Lens</a:t>
            </a:r>
            <a:endParaRPr sz="1100"/>
          </a:p>
          <a:p>
            <a:pPr marL="685800" marR="0" lvl="1" indent="-336550" algn="l" rtl="0">
              <a:spcBef>
                <a:spcPts val="500"/>
              </a:spcBef>
              <a:spcAft>
                <a:spcPts val="0"/>
              </a:spcAft>
              <a:buClr>
                <a:srgbClr val="FEFEFE"/>
              </a:buClr>
              <a:buSzPts val="2100"/>
              <a:buFont typeface="Arial"/>
              <a:buChar char="•"/>
            </a:pPr>
            <a:r>
              <a:rPr lang="en" sz="2100" b="0" i="0" u="none" strike="noStrike" cap="none">
                <a:solidFill>
                  <a:srgbClr val="FEFEFE"/>
                </a:solidFill>
                <a:latin typeface="Arial"/>
                <a:ea typeface="Arial"/>
                <a:cs typeface="Arial"/>
                <a:sym typeface="Arial"/>
              </a:rPr>
              <a:t>A lens suitable for unusually up-close filming of the subject(s); shows a particular part of the subject in extreme detail.</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5"/>
        <p:cNvGrpSpPr/>
        <p:nvPr/>
      </p:nvGrpSpPr>
      <p:grpSpPr>
        <a:xfrm>
          <a:off x="0" y="0"/>
          <a:ext cx="0" cy="0"/>
          <a:chOff x="0" y="0"/>
          <a:chExt cx="0" cy="0"/>
        </a:xfrm>
      </p:grpSpPr>
      <p:sp>
        <p:nvSpPr>
          <p:cNvPr id="546" name="Google Shape;546;p72"/>
          <p:cNvSpPr/>
          <p:nvPr/>
        </p:nvSpPr>
        <p:spPr>
          <a:xfrm>
            <a:off x="6" y="0"/>
            <a:ext cx="9144000" cy="5143500"/>
          </a:xfrm>
          <a:prstGeom prst="rect">
            <a:avLst/>
          </a:prstGeom>
          <a:solidFill>
            <a:srgbClr val="26262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47" name="Google Shape;547;p72" descr="A close up of a device&#10;&#10;Description automatically generated"/>
          <p:cNvPicPr preferRelativeResize="0"/>
          <p:nvPr/>
        </p:nvPicPr>
        <p:blipFill rotWithShape="1">
          <a:blip r:embed="rId3">
            <a:alphaModFix/>
          </a:blip>
          <a:srcRect l="17308" r="24119"/>
          <a:stretch/>
        </p:blipFill>
        <p:spPr>
          <a:xfrm>
            <a:off x="15" y="2684"/>
            <a:ext cx="4510927" cy="5140816"/>
          </a:xfrm>
          <a:prstGeom prst="rect">
            <a:avLst/>
          </a:prstGeom>
          <a:noFill/>
          <a:ln>
            <a:noFill/>
          </a:ln>
        </p:spPr>
      </p:pic>
      <p:sp>
        <p:nvSpPr>
          <p:cNvPr id="548" name="Google Shape;548;p72"/>
          <p:cNvSpPr/>
          <p:nvPr/>
        </p:nvSpPr>
        <p:spPr>
          <a:xfrm>
            <a:off x="0" y="0"/>
            <a:ext cx="4511100" cy="5143500"/>
          </a:xfrm>
          <a:prstGeom prst="rect">
            <a:avLst/>
          </a:prstGeom>
          <a:solidFill>
            <a:srgbClr val="0C0C0C">
              <a:alpha val="6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49" name="Google Shape;549;p72"/>
          <p:cNvSpPr txBox="1">
            <a:spLocks noGrp="1"/>
          </p:cNvSpPr>
          <p:nvPr>
            <p:ph type="title"/>
          </p:nvPr>
        </p:nvSpPr>
        <p:spPr>
          <a:xfrm>
            <a:off x="766157" y="1110587"/>
            <a:ext cx="2978700" cy="2922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600"/>
              <a:buFont typeface="Geo"/>
              <a:buNone/>
            </a:pPr>
            <a:r>
              <a:rPr lang="en" sz="3600">
                <a:solidFill>
                  <a:schemeClr val="lt1"/>
                </a:solidFill>
              </a:rPr>
              <a:t>Advanced Camera Lens Terms</a:t>
            </a:r>
            <a:endParaRPr/>
          </a:p>
        </p:txBody>
      </p:sp>
      <p:pic>
        <p:nvPicPr>
          <p:cNvPr id="550" name="Google Shape;550;p72"/>
          <p:cNvPicPr preferRelativeResize="0"/>
          <p:nvPr/>
        </p:nvPicPr>
        <p:blipFill rotWithShape="1">
          <a:blip r:embed="rId4">
            <a:alphaModFix/>
          </a:blip>
          <a:srcRect l="-12844" t="-920" r="-11255" b="-222"/>
          <a:stretch/>
        </p:blipFill>
        <p:spPr>
          <a:xfrm>
            <a:off x="5162551" y="147918"/>
            <a:ext cx="3387687" cy="2609121"/>
          </a:xfrm>
          <a:prstGeom prst="rect">
            <a:avLst/>
          </a:prstGeom>
          <a:noFill/>
          <a:ln>
            <a:noFill/>
          </a:ln>
        </p:spPr>
      </p:pic>
      <p:sp>
        <p:nvSpPr>
          <p:cNvPr id="551" name="Google Shape;551;p72"/>
          <p:cNvSpPr txBox="1"/>
          <p:nvPr/>
        </p:nvSpPr>
        <p:spPr>
          <a:xfrm>
            <a:off x="4746812" y="2757039"/>
            <a:ext cx="4168500" cy="17817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en" sz="2100">
                <a:solidFill>
                  <a:srgbClr val="FEFEFE"/>
                </a:solidFill>
                <a:latin typeface="Arial"/>
                <a:ea typeface="Arial"/>
                <a:cs typeface="Arial"/>
                <a:sym typeface="Arial"/>
              </a:rPr>
              <a:t>Fisheye Lens</a:t>
            </a:r>
            <a:endParaRPr sz="1100"/>
          </a:p>
          <a:p>
            <a:pPr marL="342900" marR="0" lvl="1" indent="0" algn="l" rtl="0">
              <a:spcBef>
                <a:spcPts val="500"/>
              </a:spcBef>
              <a:spcAft>
                <a:spcPts val="0"/>
              </a:spcAft>
              <a:buNone/>
            </a:pPr>
            <a:r>
              <a:rPr lang="en" sz="2100" b="0" i="0" u="none" strike="noStrike" cap="none">
                <a:solidFill>
                  <a:srgbClr val="FEFEFE"/>
                </a:solidFill>
                <a:latin typeface="Arial"/>
                <a:ea typeface="Arial"/>
                <a:cs typeface="Arial"/>
                <a:sym typeface="Arial"/>
              </a:rPr>
              <a:t>A wide-angle lens that has a field of vision covering 180°; creates a circular image with visual distortion around the edges for visual effect.</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8" name="Google Shape;558;p73"/>
          <p:cNvSpPr txBox="1">
            <a:spLocks noGrp="1"/>
          </p:cNvSpPr>
          <p:nvPr>
            <p:ph type="title"/>
          </p:nvPr>
        </p:nvSpPr>
        <p:spPr/>
        <p:txBody>
          <a:bodyPr/>
          <a:lstStyle/>
          <a:p>
            <a:pPr lvl="0"/>
            <a:r>
              <a:rPr lang="en-US" dirty="0"/>
              <a:t>Camera Operation Terms</a:t>
            </a:r>
          </a:p>
        </p:txBody>
      </p:sp>
      <p:sp>
        <p:nvSpPr>
          <p:cNvPr id="3" name="Text Placeholder 2">
            <a:extLst>
              <a:ext uri="{FF2B5EF4-FFF2-40B4-BE49-F238E27FC236}">
                <a16:creationId xmlns:a16="http://schemas.microsoft.com/office/drawing/2014/main" id="{F13E5B74-E404-CC2C-9F47-A75D214708AC}"/>
              </a:ext>
            </a:extLst>
          </p:cNvPr>
          <p:cNvSpPr>
            <a:spLocks noGrp="1"/>
          </p:cNvSpPr>
          <p:nvPr>
            <p:ph idx="1"/>
          </p:nvPr>
        </p:nvSpPr>
        <p:spPr/>
        <p:txBody>
          <a:bodyPr/>
          <a:lstStyle/>
          <a:p>
            <a:pPr lvl="0"/>
            <a:r>
              <a:rPr lang="en-US" b="0" dirty="0">
                <a:sym typeface="Arial"/>
              </a:rPr>
              <a:t>White Balance</a:t>
            </a:r>
            <a:endParaRPr lang="en-US" b="0" dirty="0"/>
          </a:p>
          <a:p>
            <a:pPr lvl="0"/>
            <a:r>
              <a:rPr lang="en-US" b="0" dirty="0">
                <a:sym typeface="Arial"/>
              </a:rPr>
              <a:t>Iris	</a:t>
            </a:r>
            <a:endParaRPr lang="en-US" b="0" dirty="0"/>
          </a:p>
          <a:p>
            <a:pPr lvl="0"/>
            <a:r>
              <a:rPr lang="en-US" b="0" dirty="0">
                <a:sym typeface="Arial"/>
              </a:rPr>
              <a:t>Aperture</a:t>
            </a:r>
            <a:endParaRPr lang="en-US" b="0" dirty="0"/>
          </a:p>
          <a:p>
            <a:pPr lvl="0"/>
            <a:endParaRPr lang="en-US" b="0" dirty="0">
              <a:sym typeface="Arial"/>
            </a:endParaRPr>
          </a:p>
          <a:p>
            <a:pPr lvl="0"/>
            <a:r>
              <a:rPr lang="en-US" b="0" dirty="0">
                <a:sym typeface="Arial"/>
              </a:rPr>
              <a:t>*Some cameras adjust these properties automatically while shooting. (like your phone)</a:t>
            </a:r>
            <a:endParaRPr lang="en-US" b="0" dirty="0"/>
          </a:p>
          <a:p>
            <a:endParaRPr lang="en-US" b="0" dirty="0"/>
          </a:p>
        </p:txBody>
      </p:sp>
      <p:sp>
        <p:nvSpPr>
          <p:cNvPr id="559" name="Google Shape;559;p73"/>
          <p:cNvSpPr txBox="1"/>
          <p:nvPr/>
        </p:nvSpPr>
        <p:spPr>
          <a:xfrm>
            <a:off x="3887391" y="1092375"/>
            <a:ext cx="4442700" cy="4234800"/>
          </a:xfrm>
          <a:prstGeom prst="rect">
            <a:avLst/>
          </a:prstGeom>
          <a:noFill/>
          <a:ln>
            <a:noFill/>
          </a:ln>
        </p:spPr>
        <p:txBody>
          <a:bodyPr spcFirstLastPara="1" wrap="square" lIns="0" tIns="34275" rIns="0" bIns="34275" anchor="ctr" anchorCtr="0">
            <a:noAutofit/>
          </a:bodyPr>
          <a:lstStyle/>
          <a:p>
            <a:pPr marL="431800" marR="0" lvl="0" indent="-431800" algn="l" rtl="0">
              <a:spcBef>
                <a:spcPts val="0"/>
              </a:spcBef>
              <a:spcAft>
                <a:spcPts val="0"/>
              </a:spcAft>
              <a:buClr>
                <a:srgbClr val="3F3F3F"/>
              </a:buClr>
              <a:buSzPts val="3000"/>
              <a:buFont typeface="Noto Sans Symbols"/>
              <a:buChar char="❑"/>
            </a:pPr>
            <a:endParaRPr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870FE5-3633-C759-97B1-55B4E07102ED}"/>
              </a:ext>
            </a:extLst>
          </p:cNvPr>
          <p:cNvSpPr>
            <a:spLocks noGrp="1"/>
          </p:cNvSpPr>
          <p:nvPr>
            <p:ph type="title"/>
          </p:nvPr>
        </p:nvSpPr>
        <p:spPr/>
        <p:txBody>
          <a:bodyPr/>
          <a:lstStyle/>
          <a:p>
            <a:r>
              <a:rPr lang="en-US" dirty="0"/>
              <a:t>White Balance</a:t>
            </a:r>
          </a:p>
        </p:txBody>
      </p:sp>
      <p:pic>
        <p:nvPicPr>
          <p:cNvPr id="4" name="Google Shape;567;p74" descr="A person standing in a room&#10;&#10;Description automatically generated">
            <a:extLst>
              <a:ext uri="{FF2B5EF4-FFF2-40B4-BE49-F238E27FC236}">
                <a16:creationId xmlns:a16="http://schemas.microsoft.com/office/drawing/2014/main" id="{926FEB4E-CE88-5863-0E0F-09A8D19C5FD0}"/>
              </a:ext>
            </a:extLst>
          </p:cNvPr>
          <p:cNvPicPr preferRelativeResize="0">
            <a:picLocks noGrp="1"/>
          </p:cNvPicPr>
          <p:nvPr>
            <p:ph sz="half" idx="1"/>
          </p:nvPr>
        </p:nvPicPr>
        <p:blipFill rotWithShape="1">
          <a:blip r:embed="rId2">
            <a:alphaModFix/>
          </a:blip>
          <a:stretch/>
        </p:blipFill>
        <p:spPr>
          <a:xfrm>
            <a:off x="628650" y="2126641"/>
            <a:ext cx="7781703" cy="2562268"/>
          </a:xfrm>
        </p:spPr>
      </p:pic>
      <p:sp>
        <p:nvSpPr>
          <p:cNvPr id="9" name="Content Placeholder 8">
            <a:extLst>
              <a:ext uri="{FF2B5EF4-FFF2-40B4-BE49-F238E27FC236}">
                <a16:creationId xmlns:a16="http://schemas.microsoft.com/office/drawing/2014/main" id="{AF09E02C-ADF8-E59A-8917-41E1C9C8EDB8}"/>
              </a:ext>
            </a:extLst>
          </p:cNvPr>
          <p:cNvSpPr>
            <a:spLocks noGrp="1"/>
          </p:cNvSpPr>
          <p:nvPr>
            <p:ph sz="half" idx="2"/>
          </p:nvPr>
        </p:nvSpPr>
        <p:spPr>
          <a:xfrm>
            <a:off x="439922" y="1268016"/>
            <a:ext cx="8395734" cy="858625"/>
          </a:xfrm>
        </p:spPr>
        <p:txBody>
          <a:bodyPr/>
          <a:lstStyle/>
          <a:p>
            <a:r>
              <a:rPr lang="en-US" b="0" dirty="0"/>
              <a:t>Adjusting the camera’s color settings to match true white; results in all colors becoming balanced.</a:t>
            </a:r>
          </a:p>
          <a:p>
            <a:endParaRPr lang="en-US" dirty="0"/>
          </a:p>
        </p:txBody>
      </p:sp>
    </p:spTree>
    <p:extLst>
      <p:ext uri="{BB962C8B-B14F-4D97-AF65-F5344CB8AC3E}">
        <p14:creationId xmlns:p14="http://schemas.microsoft.com/office/powerpoint/2010/main" val="364359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7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73" name="Google Shape;573;p75" descr="A picture containing speaker&#10;&#10;Description automatically generated"/>
          <p:cNvPicPr preferRelativeResize="0"/>
          <p:nvPr/>
        </p:nvPicPr>
        <p:blipFill rotWithShape="1">
          <a:blip r:embed="rId3">
            <a:alphaModFix/>
          </a:blip>
          <a:srcRect/>
          <a:stretch/>
        </p:blipFill>
        <p:spPr>
          <a:xfrm>
            <a:off x="475499" y="597713"/>
            <a:ext cx="8193827" cy="2437663"/>
          </a:xfrm>
          <a:prstGeom prst="rect">
            <a:avLst/>
          </a:prstGeom>
          <a:noFill/>
          <a:ln>
            <a:noFill/>
          </a:ln>
        </p:spPr>
      </p:pic>
      <p:sp>
        <p:nvSpPr>
          <p:cNvPr id="574" name="Google Shape;574;p75"/>
          <p:cNvSpPr/>
          <p:nvPr/>
        </p:nvSpPr>
        <p:spPr>
          <a:xfrm>
            <a:off x="1130" y="3416179"/>
            <a:ext cx="9141900" cy="17274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5" name="Google Shape;575;p75"/>
          <p:cNvSpPr txBox="1">
            <a:spLocks noGrp="1"/>
          </p:cNvSpPr>
          <p:nvPr>
            <p:ph type="title" idx="4294967295"/>
          </p:nvPr>
        </p:nvSpPr>
        <p:spPr>
          <a:xfrm>
            <a:off x="0" y="3678238"/>
            <a:ext cx="3740150" cy="1166812"/>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FFFF"/>
              </a:buClr>
              <a:buSzPts val="4500"/>
              <a:buFont typeface="Geo"/>
              <a:buNone/>
            </a:pPr>
            <a:r>
              <a:rPr lang="en" sz="4500">
                <a:solidFill>
                  <a:srgbClr val="FFFFFF"/>
                </a:solidFill>
              </a:rPr>
              <a:t>Iris</a:t>
            </a:r>
            <a:endParaRPr/>
          </a:p>
        </p:txBody>
      </p:sp>
      <p:sp>
        <p:nvSpPr>
          <p:cNvPr id="577" name="Google Shape;577;p75"/>
          <p:cNvSpPr txBox="1">
            <a:spLocks noGrp="1"/>
          </p:cNvSpPr>
          <p:nvPr>
            <p:ph idx="4294967295"/>
          </p:nvPr>
        </p:nvSpPr>
        <p:spPr>
          <a:xfrm>
            <a:off x="4572000" y="3678238"/>
            <a:ext cx="4231756" cy="1166812"/>
          </a:xfrm>
          <a:prstGeom prst="rect">
            <a:avLst/>
          </a:prstGeom>
          <a:noFill/>
          <a:ln>
            <a:noFill/>
          </a:ln>
        </p:spPr>
        <p:txBody>
          <a:bodyPr spcFirstLastPara="1" wrap="square" lIns="0" tIns="34275" rIns="0" bIns="34275" anchor="ctr" anchorCtr="0">
            <a:noAutofit/>
          </a:bodyPr>
          <a:lstStyle/>
          <a:p>
            <a:pPr marL="63500" lvl="0" indent="-152400" algn="l" rtl="0">
              <a:lnSpc>
                <a:spcPct val="110000"/>
              </a:lnSpc>
              <a:spcBef>
                <a:spcPts val="0"/>
              </a:spcBef>
              <a:spcAft>
                <a:spcPts val="0"/>
              </a:spcAft>
              <a:buSzPts val="2400"/>
              <a:buChar char=" "/>
            </a:pPr>
            <a:r>
              <a:rPr lang="en" sz="2400" b="0" dirty="0">
                <a:solidFill>
                  <a:srgbClr val="FFFFFF"/>
                </a:solidFill>
              </a:rPr>
              <a:t>Adjusts the camera’s lens settings to allow the appropriate amount of light into the camera.</a:t>
            </a:r>
            <a:endParaRPr b="0" dirty="0"/>
          </a:p>
        </p:txBody>
      </p:sp>
      <p:cxnSp>
        <p:nvCxnSpPr>
          <p:cNvPr id="576" name="Google Shape;576;p75"/>
          <p:cNvCxnSpPr/>
          <p:nvPr/>
        </p:nvCxnSpPr>
        <p:spPr>
          <a:xfrm>
            <a:off x="4365577" y="3935673"/>
            <a:ext cx="0" cy="655200"/>
          </a:xfrm>
          <a:prstGeom prst="straightConnector1">
            <a:avLst/>
          </a:prstGeom>
          <a:noFill/>
          <a:ln w="19050" cap="flat" cmpd="sng">
            <a:solidFill>
              <a:srgbClr val="98C5DD"/>
            </a:solidFill>
            <a:prstDash val="solid"/>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1"/>
        <p:cNvGrpSpPr/>
        <p:nvPr/>
      </p:nvGrpSpPr>
      <p:grpSpPr>
        <a:xfrm>
          <a:off x="0" y="0"/>
          <a:ext cx="0" cy="0"/>
          <a:chOff x="0" y="0"/>
          <a:chExt cx="0" cy="0"/>
        </a:xfrm>
      </p:grpSpPr>
      <p:sp>
        <p:nvSpPr>
          <p:cNvPr id="582" name="Google Shape;582;p76"/>
          <p:cNvSpPr/>
          <p:nvPr/>
        </p:nvSpPr>
        <p:spPr>
          <a:xfrm>
            <a:off x="11" y="0"/>
            <a:ext cx="9144000" cy="5143500"/>
          </a:xfrm>
          <a:prstGeom prst="rect">
            <a:avLst/>
          </a:prstGeom>
          <a:solidFill>
            <a:srgbClr val="26262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583" name="Google Shape;583;p76"/>
          <p:cNvCxnSpPr/>
          <p:nvPr/>
        </p:nvCxnSpPr>
        <p:spPr>
          <a:xfrm>
            <a:off x="542764" y="1361156"/>
            <a:ext cx="2126100" cy="0"/>
          </a:xfrm>
          <a:prstGeom prst="straightConnector1">
            <a:avLst/>
          </a:prstGeom>
          <a:noFill/>
          <a:ln w="19050" cap="flat" cmpd="sng">
            <a:solidFill>
              <a:schemeClr val="accent1"/>
            </a:solidFill>
            <a:prstDash val="solid"/>
            <a:round/>
            <a:headEnd type="none" w="sm" len="sm"/>
            <a:tailEnd type="none" w="sm" len="sm"/>
          </a:ln>
        </p:spPr>
      </p:cxnSp>
      <p:sp>
        <p:nvSpPr>
          <p:cNvPr id="584" name="Google Shape;584;p76"/>
          <p:cNvSpPr txBox="1"/>
          <p:nvPr/>
        </p:nvSpPr>
        <p:spPr>
          <a:xfrm>
            <a:off x="59525" y="1572050"/>
            <a:ext cx="2804700" cy="2844725"/>
          </a:xfrm>
          <a:prstGeom prst="rect">
            <a:avLst/>
          </a:prstGeom>
          <a:noFill/>
          <a:ln>
            <a:noFill/>
          </a:ln>
        </p:spPr>
        <p:txBody>
          <a:bodyPr spcFirstLastPara="1" wrap="square" lIns="0" tIns="34275" rIns="0" bIns="34275" anchor="t" anchorCtr="0">
            <a:noAutofit/>
          </a:bodyPr>
          <a:lstStyle/>
          <a:p>
            <a:pPr marL="342900" marR="0" lvl="1" indent="0" algn="l" rtl="0">
              <a:spcBef>
                <a:spcPts val="500"/>
              </a:spcBef>
              <a:spcAft>
                <a:spcPts val="0"/>
              </a:spcAft>
              <a:buNone/>
            </a:pPr>
            <a:r>
              <a:rPr lang="en" sz="2100" b="0" i="0" u="none" strike="noStrike" cap="none" dirty="0">
                <a:solidFill>
                  <a:schemeClr val="lt1"/>
                </a:solidFill>
                <a:latin typeface="Arial"/>
                <a:ea typeface="Arial"/>
                <a:cs typeface="Arial"/>
                <a:sym typeface="Arial"/>
              </a:rPr>
              <a:t>The hole in the lens by which light travels through to re-create the image being filmed; size of the hole is controlled by the iris.</a:t>
            </a:r>
            <a:endParaRPr sz="1100" dirty="0"/>
          </a:p>
        </p:txBody>
      </p:sp>
      <p:pic>
        <p:nvPicPr>
          <p:cNvPr id="585" name="Google Shape;585;p76"/>
          <p:cNvPicPr preferRelativeResize="0"/>
          <p:nvPr/>
        </p:nvPicPr>
        <p:blipFill rotWithShape="1">
          <a:blip r:embed="rId3">
            <a:alphaModFix/>
          </a:blip>
          <a:srcRect l="20102" r="21257"/>
          <a:stretch/>
        </p:blipFill>
        <p:spPr>
          <a:xfrm>
            <a:off x="3044941" y="8"/>
            <a:ext cx="3016179" cy="5143493"/>
          </a:xfrm>
          <a:prstGeom prst="rect">
            <a:avLst/>
          </a:prstGeom>
          <a:noFill/>
          <a:ln>
            <a:noFill/>
          </a:ln>
        </p:spPr>
      </p:pic>
      <p:pic>
        <p:nvPicPr>
          <p:cNvPr id="586" name="Google Shape;586;p76"/>
          <p:cNvPicPr preferRelativeResize="0"/>
          <p:nvPr/>
        </p:nvPicPr>
        <p:blipFill rotWithShape="1">
          <a:blip r:embed="rId4">
            <a:alphaModFix/>
          </a:blip>
          <a:srcRect l="20580" r="20803"/>
          <a:stretch/>
        </p:blipFill>
        <p:spPr>
          <a:xfrm>
            <a:off x="6131694" y="4565"/>
            <a:ext cx="3012305" cy="5138935"/>
          </a:xfrm>
          <a:prstGeom prst="rect">
            <a:avLst/>
          </a:prstGeom>
          <a:noFill/>
          <a:ln>
            <a:noFill/>
          </a:ln>
        </p:spPr>
      </p:pic>
      <p:sp>
        <p:nvSpPr>
          <p:cNvPr id="587" name="Google Shape;587;p76"/>
          <p:cNvSpPr/>
          <p:nvPr/>
        </p:nvSpPr>
        <p:spPr>
          <a:xfrm>
            <a:off x="161375" y="394850"/>
            <a:ext cx="2755500" cy="11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600">
                <a:solidFill>
                  <a:schemeClr val="lt1"/>
                </a:solidFill>
              </a:rPr>
              <a:t>Aperture</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77"/>
          <p:cNvPicPr preferRelativeResize="0">
            <a:picLocks noGrp="1"/>
          </p:cNvPicPr>
          <p:nvPr>
            <p:ph idx="1"/>
          </p:nvPr>
        </p:nvPicPr>
        <p:blipFill rotWithShape="1">
          <a:blip r:embed="rId3">
            <a:alphaModFix/>
          </a:blip>
          <a:srcRect/>
          <a:stretch/>
        </p:blipFill>
        <p:spPr>
          <a:xfrm>
            <a:off x="0" y="-1"/>
            <a:ext cx="9144000" cy="5145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78"/>
          <p:cNvPicPr preferRelativeResize="0"/>
          <p:nvPr/>
        </p:nvPicPr>
        <p:blipFill>
          <a:blip r:embed="rId3">
            <a:alphaModFix/>
          </a:blip>
          <a:stretch>
            <a:fillRect/>
          </a:stretch>
        </p:blipFill>
        <p:spPr>
          <a:xfrm>
            <a:off x="4428793" y="152400"/>
            <a:ext cx="2714392" cy="4838699"/>
          </a:xfrm>
          <a:prstGeom prst="rect">
            <a:avLst/>
          </a:prstGeom>
          <a:noFill/>
          <a:ln>
            <a:noFill/>
          </a:ln>
        </p:spPr>
      </p:pic>
      <p:sp>
        <p:nvSpPr>
          <p:cNvPr id="2" name="Title 1">
            <a:extLst>
              <a:ext uri="{FF2B5EF4-FFF2-40B4-BE49-F238E27FC236}">
                <a16:creationId xmlns:a16="http://schemas.microsoft.com/office/drawing/2014/main" id="{5657E557-FD8F-651D-F671-7D66192CA924}"/>
              </a:ext>
            </a:extLst>
          </p:cNvPr>
          <p:cNvSpPr>
            <a:spLocks noGrp="1"/>
          </p:cNvSpPr>
          <p:nvPr>
            <p:ph type="title"/>
          </p:nvPr>
        </p:nvSpPr>
        <p:spPr/>
        <p:txBody>
          <a:bodyPr/>
          <a:lstStyle/>
          <a:p>
            <a:r>
              <a:rPr lang="en-US" dirty="0"/>
              <a:t>Aperture</a:t>
            </a:r>
          </a:p>
        </p:txBody>
      </p:sp>
      <p:sp>
        <p:nvSpPr>
          <p:cNvPr id="5" name="Content Placeholder 4">
            <a:extLst>
              <a:ext uri="{FF2B5EF4-FFF2-40B4-BE49-F238E27FC236}">
                <a16:creationId xmlns:a16="http://schemas.microsoft.com/office/drawing/2014/main" id="{3593E60F-0CE6-5DE7-2F82-DD466036407C}"/>
              </a:ext>
            </a:extLst>
          </p:cNvPr>
          <p:cNvSpPr>
            <a:spLocks noGrp="1"/>
          </p:cNvSpPr>
          <p:nvPr>
            <p:ph idx="1"/>
          </p:nvPr>
        </p:nvSpPr>
        <p:spPr>
          <a:xfrm>
            <a:off x="628650" y="1369219"/>
            <a:ext cx="3571210" cy="2830641"/>
          </a:xfrm>
        </p:spPr>
        <p:txBody>
          <a:bodyPr/>
          <a:lstStyle/>
          <a:p>
            <a:r>
              <a:rPr lang="en-US" b="0" dirty="0"/>
              <a:t>Our pupil changes size when exposed to certain amount of light, our pupil is similar to aperture.</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2"/>
        <p:cNvGrpSpPr/>
        <p:nvPr/>
      </p:nvGrpSpPr>
      <p:grpSpPr>
        <a:xfrm>
          <a:off x="0" y="0"/>
          <a:ext cx="0" cy="0"/>
          <a:chOff x="0" y="0"/>
          <a:chExt cx="0" cy="0"/>
        </a:xfrm>
      </p:grpSpPr>
      <p:sp>
        <p:nvSpPr>
          <p:cNvPr id="603" name="Google Shape;603;p79"/>
          <p:cNvSpPr/>
          <p:nvPr/>
        </p:nvSpPr>
        <p:spPr>
          <a:xfrm>
            <a:off x="2381" y="4800600"/>
            <a:ext cx="9141600" cy="342900"/>
          </a:xfrm>
          <a:prstGeom prst="rect">
            <a:avLst/>
          </a:prstGeom>
          <a:solidFill>
            <a:srgbClr val="26262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04" name="Google Shape;604;p79" descr="A picture containing weapon, drawing&#10;&#10;Description automatically generated"/>
          <p:cNvPicPr preferRelativeResize="0">
            <a:picLocks noGrp="1"/>
          </p:cNvPicPr>
          <p:nvPr>
            <p:ph idx="1"/>
          </p:nvPr>
        </p:nvPicPr>
        <p:blipFill rotWithShape="1">
          <a:blip r:embed="rId3">
            <a:alphaModFix/>
          </a:blip>
          <a:srcRect/>
          <a:stretch/>
        </p:blipFill>
        <p:spPr>
          <a:xfrm>
            <a:off x="145745" y="1343861"/>
            <a:ext cx="8952327" cy="22605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81" title="WIMPY - MUG COLLECTOR.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5"/>
        <p:cNvGrpSpPr/>
        <p:nvPr/>
      </p:nvGrpSpPr>
      <p:grpSpPr>
        <a:xfrm>
          <a:off x="0" y="0"/>
          <a:ext cx="0" cy="0"/>
          <a:chOff x="0" y="0"/>
          <a:chExt cx="0" cy="0"/>
        </a:xfrm>
      </p:grpSpPr>
      <p:sp>
        <p:nvSpPr>
          <p:cNvPr id="3" name="Title 2">
            <a:extLst>
              <a:ext uri="{FF2B5EF4-FFF2-40B4-BE49-F238E27FC236}">
                <a16:creationId xmlns:a16="http://schemas.microsoft.com/office/drawing/2014/main" id="{9E9714FB-AF8F-8963-BB53-D3C6240D248B}"/>
              </a:ext>
            </a:extLst>
          </p:cNvPr>
          <p:cNvSpPr>
            <a:spLocks noGrp="1"/>
          </p:cNvSpPr>
          <p:nvPr>
            <p:ph type="title"/>
          </p:nvPr>
        </p:nvSpPr>
        <p:spPr/>
        <p:txBody>
          <a:bodyPr/>
          <a:lstStyle/>
          <a:p>
            <a:r>
              <a:rPr lang="en-US" dirty="0"/>
              <a:t>Most Common Items</a:t>
            </a:r>
          </a:p>
        </p:txBody>
      </p:sp>
      <p:sp>
        <p:nvSpPr>
          <p:cNvPr id="378" name="Google Shape;378;p54"/>
          <p:cNvSpPr txBox="1">
            <a:spLocks noGrp="1"/>
          </p:cNvSpPr>
          <p:nvPr>
            <p:ph idx="1"/>
          </p:nvPr>
        </p:nvSpPr>
        <p:spPr>
          <a:xfrm>
            <a:off x="628650" y="1369219"/>
            <a:ext cx="2529220" cy="3263504"/>
          </a:xfrm>
        </p:spPr>
        <p:txBody>
          <a:bodyPr/>
          <a:lstStyle/>
          <a:p>
            <a:pPr lvl="0"/>
            <a:r>
              <a:rPr lang="en-US" dirty="0"/>
              <a:t>Here are a few items that support the Camera</a:t>
            </a:r>
          </a:p>
        </p:txBody>
      </p:sp>
      <p:pic>
        <p:nvPicPr>
          <p:cNvPr id="379" name="Google Shape;379;p54" descr="A screenshot of a video game&#10;&#10;Description automatically generated"/>
          <p:cNvPicPr preferRelativeResize="0"/>
          <p:nvPr/>
        </p:nvPicPr>
        <p:blipFill rotWithShape="1">
          <a:blip r:embed="rId3">
            <a:alphaModFix/>
          </a:blip>
          <a:srcRect t="8907" b="109"/>
          <a:stretch/>
        </p:blipFill>
        <p:spPr>
          <a:xfrm>
            <a:off x="3490722" y="8"/>
            <a:ext cx="5653279" cy="5143492"/>
          </a:xfrm>
          <a:prstGeom prst="rect">
            <a:avLst/>
          </a:prstGeom>
          <a:noFill/>
          <a:ln>
            <a:noFill/>
          </a:ln>
        </p:spPr>
      </p:pic>
      <p:sp>
        <p:nvSpPr>
          <p:cNvPr id="380" name="Google Shape;380;p54"/>
          <p:cNvSpPr/>
          <p:nvPr/>
        </p:nvSpPr>
        <p:spPr>
          <a:xfrm>
            <a:off x="3593125" y="0"/>
            <a:ext cx="1821600" cy="17265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4"/>
          <p:cNvSpPr/>
          <p:nvPr/>
        </p:nvSpPr>
        <p:spPr>
          <a:xfrm>
            <a:off x="904722" y="2741358"/>
            <a:ext cx="2586000" cy="464400"/>
          </a:xfrm>
          <a:prstGeom prst="rightArrow">
            <a:avLst>
              <a:gd name="adj1" fmla="val 50000"/>
              <a:gd name="adj2" fmla="val 50000"/>
            </a:avLst>
          </a:prstGeom>
          <a:solidFill>
            <a:schemeClr val="accent1"/>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4"/>
          <p:cNvSpPr/>
          <p:nvPr/>
        </p:nvSpPr>
        <p:spPr>
          <a:xfrm>
            <a:off x="7067375" y="0"/>
            <a:ext cx="1886100" cy="18456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55"/>
          <p:cNvSpPr txBox="1">
            <a:spLocks noGrp="1"/>
          </p:cNvSpPr>
          <p:nvPr>
            <p:ph type="title"/>
          </p:nvPr>
        </p:nvSpPr>
        <p:spPr>
          <a:xfrm>
            <a:off x="628650" y="273844"/>
            <a:ext cx="7886700" cy="994172"/>
          </a:xfrm>
        </p:spPr>
        <p:txBody>
          <a:bodyPr spcFirstLastPara="1" lIns="68575" tIns="34275" rIns="68575" bIns="34275" anchor="ctr" anchorCtr="0">
            <a:normAutofit/>
          </a:bodyPr>
          <a:lstStyle/>
          <a:p>
            <a:pPr marL="0" lvl="0" indent="0" rtl="0">
              <a:spcBef>
                <a:spcPts val="0"/>
              </a:spcBef>
              <a:spcAft>
                <a:spcPts val="0"/>
              </a:spcAft>
              <a:buClr>
                <a:schemeClr val="lt1"/>
              </a:buClr>
              <a:buSzPts val="3000"/>
              <a:buFont typeface="Verdana"/>
              <a:buNone/>
            </a:pPr>
            <a:r>
              <a:rPr lang="en-US"/>
              <a:t>Tripod</a:t>
            </a:r>
          </a:p>
        </p:txBody>
      </p:sp>
      <p:sp>
        <p:nvSpPr>
          <p:cNvPr id="391" name="Google Shape;391;p55"/>
          <p:cNvSpPr txBox="1">
            <a:spLocks noGrp="1"/>
          </p:cNvSpPr>
          <p:nvPr>
            <p:ph sz="half" idx="1"/>
          </p:nvPr>
        </p:nvSpPr>
        <p:spPr>
          <a:xfrm>
            <a:off x="628650" y="1369219"/>
            <a:ext cx="3886200" cy="3263504"/>
          </a:xfrm>
        </p:spPr>
        <p:txBody>
          <a:bodyPr spcFirstLastPara="1" lIns="68575" tIns="34275" rIns="68575" bIns="34275" anchorCtr="0">
            <a:normAutofit/>
          </a:bodyPr>
          <a:lstStyle/>
          <a:p>
            <a:pPr marL="254000" lvl="0" indent="-247650" rtl="0">
              <a:spcBef>
                <a:spcPts val="0"/>
              </a:spcBef>
              <a:spcAft>
                <a:spcPts val="0"/>
              </a:spcAft>
              <a:buClr>
                <a:schemeClr val="dk1"/>
              </a:buClr>
              <a:buSzPts val="2100"/>
              <a:buFont typeface="Verdana"/>
              <a:buChar char="•"/>
            </a:pPr>
            <a:r>
              <a:rPr lang="en-US"/>
              <a:t>Three legs</a:t>
            </a:r>
          </a:p>
          <a:p>
            <a:pPr marL="558800" lvl="1" indent="-215900" rtl="0">
              <a:spcBef>
                <a:spcPts val="400"/>
              </a:spcBef>
              <a:spcAft>
                <a:spcPts val="0"/>
              </a:spcAft>
              <a:buClr>
                <a:schemeClr val="dk1"/>
              </a:buClr>
              <a:buSzPts val="1800"/>
              <a:buFont typeface="Verdana"/>
              <a:buChar char="•"/>
            </a:pPr>
            <a:r>
              <a:rPr lang="en-US" sz="2400"/>
              <a:t>Length of each leg can be independently extended</a:t>
            </a:r>
          </a:p>
          <a:p>
            <a:pPr marL="558800" lvl="1" indent="-215900" rtl="0">
              <a:spcBef>
                <a:spcPts val="400"/>
              </a:spcBef>
              <a:spcAft>
                <a:spcPts val="0"/>
              </a:spcAft>
              <a:buClr>
                <a:schemeClr val="dk1"/>
              </a:buClr>
              <a:buSzPts val="1800"/>
              <a:buFont typeface="Verdana"/>
              <a:buChar char="•"/>
            </a:pPr>
            <a:r>
              <a:rPr lang="en-US" sz="2400"/>
              <a:t>Sometimes has vertical column in center which can be raised and lowered</a:t>
            </a:r>
          </a:p>
          <a:p>
            <a:pPr marL="558800" lvl="1" indent="-215900" rtl="0">
              <a:spcBef>
                <a:spcPts val="400"/>
              </a:spcBef>
              <a:spcAft>
                <a:spcPts val="0"/>
              </a:spcAft>
              <a:buClr>
                <a:schemeClr val="dk1"/>
              </a:buClr>
              <a:buSzPts val="1800"/>
              <a:buFont typeface="Verdana"/>
              <a:buChar char="•"/>
            </a:pPr>
            <a:r>
              <a:rPr lang="en-US" sz="2400"/>
              <a:t>This is what the camera sits on</a:t>
            </a:r>
          </a:p>
        </p:txBody>
      </p:sp>
      <p:pic>
        <p:nvPicPr>
          <p:cNvPr id="392" name="Google Shape;392;p55" descr="A picture containing object, front, street, man&#10;&#10;Description automatically generated"/>
          <p:cNvPicPr preferRelativeResize="0"/>
          <p:nvPr/>
        </p:nvPicPr>
        <p:blipFill rotWithShape="1">
          <a:blip r:embed="rId3"/>
          <a:srcRect b="10160"/>
          <a:stretch/>
        </p:blipFill>
        <p:spPr>
          <a:xfrm>
            <a:off x="5482478" y="1369219"/>
            <a:ext cx="2179544" cy="3263504"/>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pic>
        <p:nvPicPr>
          <p:cNvPr id="398" name="Google Shape;398;p56"/>
          <p:cNvPicPr preferRelativeResize="0"/>
          <p:nvPr/>
        </p:nvPicPr>
        <p:blipFill>
          <a:blip r:embed="rId3">
            <a:alphaModFix/>
          </a:blip>
          <a:stretch>
            <a:fillRect/>
          </a:stretch>
        </p:blipFill>
        <p:spPr>
          <a:xfrm>
            <a:off x="0" y="-16050"/>
            <a:ext cx="3985470" cy="5143501"/>
          </a:xfrm>
          <a:prstGeom prst="rect">
            <a:avLst/>
          </a:prstGeom>
          <a:noFill/>
          <a:ln>
            <a:noFill/>
          </a:ln>
        </p:spPr>
      </p:pic>
      <p:sp>
        <p:nvSpPr>
          <p:cNvPr id="399" name="Google Shape;399;p56"/>
          <p:cNvSpPr txBox="1">
            <a:spLocks noGrp="1"/>
          </p:cNvSpPr>
          <p:nvPr>
            <p:ph type="title" idx="4294967295"/>
          </p:nvPr>
        </p:nvSpPr>
        <p:spPr>
          <a:xfrm>
            <a:off x="4045727" y="-33338"/>
            <a:ext cx="5098274" cy="113030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0000"/>
              </a:buClr>
              <a:buSzPts val="2700"/>
              <a:buFont typeface="Verdana"/>
              <a:buNone/>
            </a:pPr>
            <a:r>
              <a:rPr lang="en" sz="2700" dirty="0">
                <a:solidFill>
                  <a:srgbClr val="000000"/>
                </a:solidFill>
                <a:latin typeface="Verdana"/>
                <a:ea typeface="Verdana"/>
                <a:cs typeface="Verdana"/>
                <a:sym typeface="Verdana"/>
              </a:rPr>
              <a:t>Tripod Head</a:t>
            </a:r>
            <a:endParaRPr sz="2700" dirty="0">
              <a:solidFill>
                <a:srgbClr val="000000"/>
              </a:solidFill>
              <a:latin typeface="Verdana"/>
              <a:ea typeface="Verdana"/>
              <a:cs typeface="Verdana"/>
              <a:sym typeface="Verdana"/>
            </a:endParaRPr>
          </a:p>
          <a:p>
            <a:pPr marL="0" lvl="0" indent="0" algn="l" rtl="0">
              <a:lnSpc>
                <a:spcPct val="90000"/>
              </a:lnSpc>
              <a:spcBef>
                <a:spcPts val="0"/>
              </a:spcBef>
              <a:spcAft>
                <a:spcPts val="0"/>
              </a:spcAft>
              <a:buClr>
                <a:srgbClr val="FF0000"/>
              </a:buClr>
              <a:buSzPts val="2700"/>
              <a:buFont typeface="Verdana"/>
              <a:buNone/>
            </a:pPr>
            <a:endParaRPr sz="2700" dirty="0">
              <a:solidFill>
                <a:srgbClr val="000000"/>
              </a:solidFill>
              <a:latin typeface="Verdana"/>
              <a:ea typeface="Verdana"/>
              <a:cs typeface="Verdana"/>
              <a:sym typeface="Verdana"/>
            </a:endParaRPr>
          </a:p>
        </p:txBody>
      </p:sp>
      <p:grpSp>
        <p:nvGrpSpPr>
          <p:cNvPr id="400" name="Google Shape;400;p56"/>
          <p:cNvGrpSpPr/>
          <p:nvPr/>
        </p:nvGrpSpPr>
        <p:grpSpPr>
          <a:xfrm>
            <a:off x="3937397" y="633980"/>
            <a:ext cx="5098275" cy="4234016"/>
            <a:chOff x="0" y="2344"/>
            <a:chExt cx="6797700" cy="5645355"/>
          </a:xfrm>
        </p:grpSpPr>
        <p:sp>
          <p:nvSpPr>
            <p:cNvPr id="401" name="Google Shape;401;p56"/>
            <p:cNvSpPr/>
            <p:nvPr/>
          </p:nvSpPr>
          <p:spPr>
            <a:xfrm>
              <a:off x="0" y="2344"/>
              <a:ext cx="6797700" cy="1188600"/>
            </a:xfrm>
            <a:prstGeom prst="roundRect">
              <a:avLst>
                <a:gd name="adj" fmla="val 10000"/>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2" name="Google Shape;402;p56"/>
            <p:cNvSpPr/>
            <p:nvPr/>
          </p:nvSpPr>
          <p:spPr>
            <a:xfrm>
              <a:off x="359511" y="269750"/>
              <a:ext cx="653700" cy="6537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3" name="Google Shape;403;p56"/>
            <p:cNvSpPr/>
            <p:nvPr/>
          </p:nvSpPr>
          <p:spPr>
            <a:xfrm>
              <a:off x="1372680" y="2344"/>
              <a:ext cx="5424900" cy="1188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4" name="Google Shape;404;p56"/>
            <p:cNvSpPr txBox="1"/>
            <p:nvPr/>
          </p:nvSpPr>
          <p:spPr>
            <a:xfrm>
              <a:off x="1372680" y="2344"/>
              <a:ext cx="5424900" cy="1188600"/>
            </a:xfrm>
            <a:prstGeom prst="rect">
              <a:avLst/>
            </a:prstGeom>
            <a:noFill/>
            <a:ln>
              <a:noFill/>
            </a:ln>
          </p:spPr>
          <p:txBody>
            <a:bodyPr spcFirstLastPara="1" wrap="square" lIns="94325" tIns="94325" rIns="94325" bIns="94325" anchor="ctr" anchorCtr="0">
              <a:noAutofit/>
            </a:bodyPr>
            <a:lstStyle/>
            <a:p>
              <a:pPr marL="0" marR="0" lvl="0" indent="0" algn="l" rtl="0">
                <a:lnSpc>
                  <a:spcPct val="90000"/>
                </a:lnSpc>
                <a:spcBef>
                  <a:spcPts val="0"/>
                </a:spcBef>
                <a:spcAft>
                  <a:spcPts val="0"/>
                </a:spcAft>
                <a:buClr>
                  <a:schemeClr val="dk1"/>
                </a:buClr>
                <a:buSzPts val="1700"/>
                <a:buFont typeface="Arial"/>
                <a:buNone/>
              </a:pPr>
              <a:r>
                <a:rPr lang="en" sz="1700" dirty="0">
                  <a:solidFill>
                    <a:schemeClr val="dk1"/>
                  </a:solidFill>
                </a:rPr>
                <a:t>The plate a</a:t>
              </a:r>
              <a:r>
                <a:rPr lang="en" sz="1700" dirty="0">
                  <a:solidFill>
                    <a:schemeClr val="dk1"/>
                  </a:solidFill>
                  <a:latin typeface="Arial"/>
                  <a:ea typeface="Arial"/>
                  <a:cs typeface="Arial"/>
                  <a:sym typeface="Arial"/>
                </a:rPr>
                <a:t>ttaches to top of tripod</a:t>
              </a:r>
              <a:endParaRPr sz="1100" dirty="0"/>
            </a:p>
          </p:txBody>
        </p:sp>
        <p:sp>
          <p:nvSpPr>
            <p:cNvPr id="405" name="Google Shape;405;p56"/>
            <p:cNvSpPr/>
            <p:nvPr/>
          </p:nvSpPr>
          <p:spPr>
            <a:xfrm>
              <a:off x="0" y="1487929"/>
              <a:ext cx="6797700" cy="1188600"/>
            </a:xfrm>
            <a:prstGeom prst="roundRect">
              <a:avLst>
                <a:gd name="adj" fmla="val 10000"/>
              </a:avLst>
            </a:prstGeom>
            <a:solidFill>
              <a:schemeClr val="accent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6" name="Google Shape;406;p56"/>
            <p:cNvSpPr/>
            <p:nvPr/>
          </p:nvSpPr>
          <p:spPr>
            <a:xfrm>
              <a:off x="359511" y="1755334"/>
              <a:ext cx="653700" cy="6537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7" name="Google Shape;407;p56"/>
            <p:cNvSpPr/>
            <p:nvPr/>
          </p:nvSpPr>
          <p:spPr>
            <a:xfrm>
              <a:off x="1372680" y="1487929"/>
              <a:ext cx="5424900" cy="1188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8" name="Google Shape;408;p56"/>
            <p:cNvSpPr txBox="1"/>
            <p:nvPr/>
          </p:nvSpPr>
          <p:spPr>
            <a:xfrm>
              <a:off x="1372680" y="1487929"/>
              <a:ext cx="5424900" cy="1188600"/>
            </a:xfrm>
            <a:prstGeom prst="rect">
              <a:avLst/>
            </a:prstGeom>
            <a:noFill/>
            <a:ln>
              <a:noFill/>
            </a:ln>
          </p:spPr>
          <p:txBody>
            <a:bodyPr spcFirstLastPara="1" wrap="square" lIns="94325" tIns="94325" rIns="94325" bIns="94325" anchor="ctr" anchorCtr="0">
              <a:noAutofit/>
            </a:bodyPr>
            <a:lstStyle/>
            <a:p>
              <a:pPr marL="0" marR="0" lvl="0" indent="0" algn="l" rtl="0">
                <a:lnSpc>
                  <a:spcPct val="9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Camera attaches to tripod </a:t>
              </a:r>
              <a:r>
                <a:rPr lang="en" sz="1700">
                  <a:solidFill>
                    <a:schemeClr val="dk1"/>
                  </a:solidFill>
                </a:rPr>
                <a:t>plate</a:t>
              </a:r>
              <a:endParaRPr sz="1100"/>
            </a:p>
          </p:txBody>
        </p:sp>
        <p:sp>
          <p:nvSpPr>
            <p:cNvPr id="409" name="Google Shape;409;p56"/>
            <p:cNvSpPr/>
            <p:nvPr/>
          </p:nvSpPr>
          <p:spPr>
            <a:xfrm>
              <a:off x="0" y="2973514"/>
              <a:ext cx="6797700" cy="1188600"/>
            </a:xfrm>
            <a:prstGeom prst="roundRect">
              <a:avLst>
                <a:gd name="adj" fmla="val 10000"/>
              </a:avLst>
            </a:prstGeom>
            <a:solidFill>
              <a:schemeClr val="accent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56"/>
            <p:cNvSpPr/>
            <p:nvPr/>
          </p:nvSpPr>
          <p:spPr>
            <a:xfrm>
              <a:off x="359511" y="3240919"/>
              <a:ext cx="653700" cy="653700"/>
            </a:xfrm>
            <a:prstGeom prst="rect">
              <a:avLst/>
            </a:prstGeom>
            <a:blipFill rotWithShape="1">
              <a:blip r:embed="rId6">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1" name="Google Shape;411;p56"/>
            <p:cNvSpPr/>
            <p:nvPr/>
          </p:nvSpPr>
          <p:spPr>
            <a:xfrm>
              <a:off x="1372680" y="2973514"/>
              <a:ext cx="5424900" cy="1188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2" name="Google Shape;412;p56"/>
            <p:cNvSpPr txBox="1"/>
            <p:nvPr/>
          </p:nvSpPr>
          <p:spPr>
            <a:xfrm>
              <a:off x="1372680" y="2973514"/>
              <a:ext cx="5424900" cy="1188600"/>
            </a:xfrm>
            <a:prstGeom prst="rect">
              <a:avLst/>
            </a:prstGeom>
            <a:noFill/>
            <a:ln>
              <a:noFill/>
            </a:ln>
          </p:spPr>
          <p:txBody>
            <a:bodyPr spcFirstLastPara="1" wrap="square" lIns="94325" tIns="94325" rIns="94325" bIns="94325" anchor="ctr" anchorCtr="0">
              <a:noAutofit/>
            </a:bodyPr>
            <a:lstStyle/>
            <a:p>
              <a:pPr marL="0" marR="0" lvl="0" indent="0" algn="l" rtl="0">
                <a:lnSpc>
                  <a:spcPct val="9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Head allows pans and tilts to occur</a:t>
              </a:r>
              <a:endParaRPr sz="1100"/>
            </a:p>
          </p:txBody>
        </p:sp>
        <p:sp>
          <p:nvSpPr>
            <p:cNvPr id="413" name="Google Shape;413;p56"/>
            <p:cNvSpPr/>
            <p:nvPr/>
          </p:nvSpPr>
          <p:spPr>
            <a:xfrm>
              <a:off x="0" y="4459099"/>
              <a:ext cx="6797700" cy="1188600"/>
            </a:xfrm>
            <a:prstGeom prst="roundRect">
              <a:avLst>
                <a:gd name="adj" fmla="val 10000"/>
              </a:avLst>
            </a:prstGeom>
            <a:solidFill>
              <a:schemeClr val="accent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4" name="Google Shape;414;p56"/>
            <p:cNvSpPr/>
            <p:nvPr/>
          </p:nvSpPr>
          <p:spPr>
            <a:xfrm>
              <a:off x="359511" y="4726504"/>
              <a:ext cx="653700" cy="653700"/>
            </a:xfrm>
            <a:prstGeom prst="rect">
              <a:avLst/>
            </a:prstGeom>
            <a:blipFill rotWithShape="1">
              <a:blip r:embed="rId7">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5" name="Google Shape;415;p56"/>
            <p:cNvSpPr/>
            <p:nvPr/>
          </p:nvSpPr>
          <p:spPr>
            <a:xfrm>
              <a:off x="1372680" y="4459099"/>
              <a:ext cx="5424900" cy="1188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6" name="Google Shape;416;p56"/>
            <p:cNvSpPr txBox="1"/>
            <p:nvPr/>
          </p:nvSpPr>
          <p:spPr>
            <a:xfrm>
              <a:off x="1372680" y="4459099"/>
              <a:ext cx="5424900" cy="1188600"/>
            </a:xfrm>
            <a:prstGeom prst="rect">
              <a:avLst/>
            </a:prstGeom>
            <a:noFill/>
            <a:ln>
              <a:noFill/>
            </a:ln>
          </p:spPr>
          <p:txBody>
            <a:bodyPr spcFirstLastPara="1" wrap="square" lIns="94325" tIns="94325" rIns="94325" bIns="94325" anchor="ctr" anchorCtr="0">
              <a:noAutofit/>
            </a:bodyPr>
            <a:lstStyle/>
            <a:p>
              <a:pPr marL="0" marR="0" lvl="0" indent="0" algn="l" rtl="0">
                <a:lnSpc>
                  <a:spcPct val="90000"/>
                </a:lnSpc>
                <a:spcBef>
                  <a:spcPts val="0"/>
                </a:spcBef>
                <a:spcAft>
                  <a:spcPts val="0"/>
                </a:spcAft>
                <a:buClr>
                  <a:schemeClr val="dk1"/>
                </a:buClr>
                <a:buSzPts val="1700"/>
                <a:buFont typeface="Arial"/>
                <a:buNone/>
              </a:pPr>
              <a:r>
                <a:rPr lang="en" sz="1700" dirty="0">
                  <a:solidFill>
                    <a:schemeClr val="dk1"/>
                  </a:solidFill>
                  <a:latin typeface="Arial"/>
                  <a:ea typeface="Arial"/>
                  <a:cs typeface="Arial"/>
                  <a:sym typeface="Arial"/>
                </a:rPr>
                <a:t>Head has one or two </a:t>
              </a:r>
              <a:r>
                <a:rPr lang="en" sz="1700" u="none" dirty="0">
                  <a:solidFill>
                    <a:schemeClr val="lt1"/>
                  </a:solidFill>
                  <a:latin typeface="Arial"/>
                  <a:ea typeface="Arial"/>
                  <a:cs typeface="Arial"/>
                  <a:sym typeface="Arial"/>
                </a:rPr>
                <a:t>pan handles </a:t>
              </a:r>
              <a:r>
                <a:rPr lang="en" sz="1700" dirty="0">
                  <a:solidFill>
                    <a:schemeClr val="dk1"/>
                  </a:solidFill>
                  <a:latin typeface="Arial"/>
                  <a:ea typeface="Arial"/>
                  <a:cs typeface="Arial"/>
                  <a:sym typeface="Arial"/>
                </a:rPr>
                <a:t>attached so operator can stand behind camera and move it with handle</a:t>
              </a:r>
              <a:endParaRPr sz="1100" dirty="0"/>
            </a:p>
          </p:txBody>
        </p:sp>
      </p:gr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3" name="Google Shape;423;p57"/>
          <p:cNvSpPr txBox="1">
            <a:spLocks noGrp="1"/>
          </p:cNvSpPr>
          <p:nvPr>
            <p:ph type="title"/>
          </p:nvPr>
        </p:nvSpPr>
        <p:spPr/>
        <p:txBody>
          <a:bodyPr/>
          <a:lstStyle/>
          <a:p>
            <a:pPr lvl="0"/>
            <a:r>
              <a:rPr lang="en-US">
                <a:sym typeface="Verdana"/>
              </a:rPr>
              <a:t>Tripod with Dolly</a:t>
            </a:r>
            <a:endParaRPr lang="en-US"/>
          </a:p>
        </p:txBody>
      </p:sp>
      <p:sp>
        <p:nvSpPr>
          <p:cNvPr id="425" name="Google Shape;425;p57"/>
          <p:cNvSpPr txBox="1">
            <a:spLocks noGrp="1"/>
          </p:cNvSpPr>
          <p:nvPr>
            <p:ph idx="1"/>
          </p:nvPr>
        </p:nvSpPr>
        <p:spPr>
          <a:xfrm>
            <a:off x="628650" y="1369219"/>
            <a:ext cx="2784401" cy="3263504"/>
          </a:xfrm>
        </p:spPr>
        <p:txBody>
          <a:bodyPr/>
          <a:lstStyle/>
          <a:p>
            <a:pPr lvl="0"/>
            <a:r>
              <a:rPr lang="en-US" b="0" dirty="0">
                <a:sym typeface="Verdana"/>
              </a:rPr>
              <a:t>Dolly has three wheels with tripod legs that fit into it</a:t>
            </a:r>
            <a:endParaRPr lang="en-US" b="0" dirty="0"/>
          </a:p>
        </p:txBody>
      </p:sp>
      <p:pic>
        <p:nvPicPr>
          <p:cNvPr id="426" name="Google Shape;426;p57" descr="03-01.tif"/>
          <p:cNvPicPr preferRelativeResize="0"/>
          <p:nvPr/>
        </p:nvPicPr>
        <p:blipFill rotWithShape="1">
          <a:blip r:embed="rId3">
            <a:alphaModFix/>
          </a:blip>
          <a:srcRect/>
          <a:stretch/>
        </p:blipFill>
        <p:spPr>
          <a:xfrm>
            <a:off x="3492717" y="1239080"/>
            <a:ext cx="5521792" cy="3630575"/>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8"/>
          <p:cNvSpPr/>
          <p:nvPr/>
        </p:nvSpPr>
        <p:spPr>
          <a:xfrm>
            <a:off x="936008" y="1548768"/>
            <a:ext cx="7763150" cy="2918220"/>
          </a:xfrm>
          <a:prstGeom prst="roundRect">
            <a:avLst>
              <a:gd name="adj" fmla="val 2691"/>
            </a:avLst>
          </a:prstGeom>
          <a:solidFill>
            <a:srgbClr val="FFFFFF"/>
          </a:solidFill>
          <a:ln>
            <a:noFill/>
          </a:ln>
          <a:effectLst>
            <a:outerShdw blurRad="57150" dist="9525"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3000" b="0" i="0" u="none" strike="noStrike" cap="none">
              <a:solidFill>
                <a:srgbClr val="3F3F3F"/>
              </a:solidFill>
              <a:latin typeface="Arial"/>
              <a:ea typeface="Arial"/>
              <a:cs typeface="Arial"/>
              <a:sym typeface="Arial"/>
            </a:endParaRPr>
          </a:p>
        </p:txBody>
      </p:sp>
      <p:sp>
        <p:nvSpPr>
          <p:cNvPr id="433" name="Google Shape;433;p58"/>
          <p:cNvSpPr txBox="1"/>
          <p:nvPr/>
        </p:nvSpPr>
        <p:spPr>
          <a:xfrm>
            <a:off x="3942749" y="1717844"/>
            <a:ext cx="4504857" cy="2690769"/>
          </a:xfrm>
          <a:prstGeom prst="rect">
            <a:avLst/>
          </a:prstGeom>
          <a:noFill/>
          <a:ln>
            <a:noFill/>
          </a:ln>
        </p:spPr>
        <p:txBody>
          <a:bodyPr spcFirstLastPara="1" wrap="square" lIns="68575" tIns="34275" rIns="68575" bIns="34275" anchor="ctr" anchorCtr="0">
            <a:noAutofit/>
          </a:bodyPr>
          <a:lstStyle/>
          <a:p>
            <a:pPr marL="292100" lvl="1" indent="-146050" algn="l" rtl="0">
              <a:spcBef>
                <a:spcPts val="0"/>
              </a:spcBef>
              <a:spcAft>
                <a:spcPts val="0"/>
              </a:spcAft>
              <a:buClr>
                <a:schemeClr val="dk1"/>
              </a:buClr>
              <a:buSzPts val="2100"/>
              <a:buFont typeface="Arial"/>
              <a:buChar char="•"/>
            </a:pPr>
            <a:r>
              <a:rPr lang="en" sz="2100">
                <a:solidFill>
                  <a:schemeClr val="dk1"/>
                </a:solidFill>
                <a:latin typeface="Source Sans Pro"/>
                <a:ea typeface="Source Sans Pro"/>
                <a:cs typeface="Source Sans Pro"/>
                <a:sym typeface="Source Sans Pro"/>
              </a:rPr>
              <a:t>Captures still images or used to record moving images</a:t>
            </a:r>
            <a:endParaRPr>
              <a:solidFill>
                <a:srgbClr val="3F3F3F"/>
              </a:solidFill>
            </a:endParaRPr>
          </a:p>
          <a:p>
            <a:pPr marL="292100" lvl="1" indent="-146050" algn="l" rtl="0">
              <a:spcBef>
                <a:spcPts val="500"/>
              </a:spcBef>
              <a:spcAft>
                <a:spcPts val="0"/>
              </a:spcAft>
              <a:buClr>
                <a:schemeClr val="dk1"/>
              </a:buClr>
              <a:buSzPts val="2100"/>
              <a:buFont typeface="Arial"/>
              <a:buChar char="•"/>
            </a:pPr>
            <a:r>
              <a:rPr lang="en" sz="2100">
                <a:solidFill>
                  <a:schemeClr val="dk1"/>
                </a:solidFill>
                <a:latin typeface="Source Sans Pro"/>
                <a:ea typeface="Source Sans Pro"/>
                <a:cs typeface="Source Sans Pro"/>
                <a:sym typeface="Source Sans Pro"/>
              </a:rPr>
              <a:t>Consists of a lens which focuses light from the scene</a:t>
            </a:r>
            <a:endParaRPr>
              <a:solidFill>
                <a:srgbClr val="3F3F3F"/>
              </a:solidFill>
            </a:endParaRPr>
          </a:p>
          <a:p>
            <a:pPr marL="292100" lvl="1" indent="-146050" algn="l" rtl="0">
              <a:spcBef>
                <a:spcPts val="500"/>
              </a:spcBef>
              <a:spcAft>
                <a:spcPts val="0"/>
              </a:spcAft>
              <a:buClr>
                <a:schemeClr val="dk1"/>
              </a:buClr>
              <a:buSzPts val="2100"/>
              <a:buFont typeface="Arial"/>
              <a:buChar char="•"/>
            </a:pPr>
            <a:r>
              <a:rPr lang="en" sz="2100">
                <a:solidFill>
                  <a:schemeClr val="dk1"/>
                </a:solidFill>
                <a:latin typeface="Source Sans Pro"/>
                <a:ea typeface="Source Sans Pro"/>
                <a:cs typeface="Source Sans Pro"/>
                <a:sym typeface="Source Sans Pro"/>
              </a:rPr>
              <a:t>The camera body holds the image capture mechanism.</a:t>
            </a:r>
            <a:endParaRPr>
              <a:solidFill>
                <a:srgbClr val="3F3F3F"/>
              </a:solidFill>
            </a:endParaRPr>
          </a:p>
          <a:p>
            <a:pPr marL="0" marR="0" lvl="0" indent="0" algn="l" rtl="0">
              <a:spcBef>
                <a:spcPts val="0"/>
              </a:spcBef>
              <a:spcAft>
                <a:spcPts val="0"/>
              </a:spcAft>
              <a:buNone/>
            </a:pPr>
            <a:endParaRPr sz="1600">
              <a:solidFill>
                <a:srgbClr val="434343"/>
              </a:solidFill>
              <a:latin typeface="Lexend Deca"/>
              <a:ea typeface="Lexend Deca"/>
              <a:cs typeface="Lexend Deca"/>
              <a:sym typeface="Lexend Deca"/>
            </a:endParaRPr>
          </a:p>
        </p:txBody>
      </p:sp>
      <p:pic>
        <p:nvPicPr>
          <p:cNvPr id="434" name="Google Shape;434;p58" descr="Camera"/>
          <p:cNvPicPr preferRelativeResize="0"/>
          <p:nvPr/>
        </p:nvPicPr>
        <p:blipFill rotWithShape="1">
          <a:blip r:embed="rId3">
            <a:alphaModFix/>
          </a:blip>
          <a:srcRect/>
          <a:stretch/>
        </p:blipFill>
        <p:spPr>
          <a:xfrm>
            <a:off x="1297888" y="1677690"/>
            <a:ext cx="2789298" cy="2789298"/>
          </a:xfrm>
          <a:prstGeom prst="rect">
            <a:avLst/>
          </a:prstGeom>
          <a:noFill/>
          <a:ln>
            <a:noFill/>
          </a:ln>
        </p:spPr>
      </p:pic>
      <p:sp>
        <p:nvSpPr>
          <p:cNvPr id="4" name="Title 3">
            <a:extLst>
              <a:ext uri="{FF2B5EF4-FFF2-40B4-BE49-F238E27FC236}">
                <a16:creationId xmlns:a16="http://schemas.microsoft.com/office/drawing/2014/main" id="{31F1996A-8AD6-B0AD-5342-E5A4AF4D329B}"/>
              </a:ext>
            </a:extLst>
          </p:cNvPr>
          <p:cNvSpPr>
            <a:spLocks noGrp="1"/>
          </p:cNvSpPr>
          <p:nvPr>
            <p:ph type="title"/>
          </p:nvPr>
        </p:nvSpPr>
        <p:spPr/>
        <p:txBody>
          <a:bodyPr/>
          <a:lstStyle/>
          <a:p>
            <a:r>
              <a:rPr lang="en-US" dirty="0"/>
              <a:t>Cameras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1" name="Google Shape;441;p59"/>
          <p:cNvSpPr txBox="1"/>
          <p:nvPr/>
        </p:nvSpPr>
        <p:spPr>
          <a:xfrm>
            <a:off x="2857500" y="3845725"/>
            <a:ext cx="47151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Lexend Deca"/>
              <a:ea typeface="Lexend Deca"/>
              <a:cs typeface="Lexend Deca"/>
              <a:sym typeface="Lexend Deca"/>
            </a:endParaRPr>
          </a:p>
        </p:txBody>
      </p:sp>
      <p:sp>
        <p:nvSpPr>
          <p:cNvPr id="2" name="Title 1">
            <a:extLst>
              <a:ext uri="{FF2B5EF4-FFF2-40B4-BE49-F238E27FC236}">
                <a16:creationId xmlns:a16="http://schemas.microsoft.com/office/drawing/2014/main" id="{EB7AA7CC-BC5F-ED43-9538-E79BF35C3E46}"/>
              </a:ext>
            </a:extLst>
          </p:cNvPr>
          <p:cNvSpPr>
            <a:spLocks noGrp="1"/>
          </p:cNvSpPr>
          <p:nvPr>
            <p:ph type="title"/>
          </p:nvPr>
        </p:nvSpPr>
        <p:spPr/>
        <p:txBody>
          <a:bodyPr/>
          <a:lstStyle/>
          <a:p>
            <a:r>
              <a:rPr lang="en-US" dirty="0"/>
              <a:t>Parts of a DSLR Camera</a:t>
            </a:r>
          </a:p>
        </p:txBody>
      </p:sp>
      <p:sp>
        <p:nvSpPr>
          <p:cNvPr id="3" name="Text Placeholder 2">
            <a:extLst>
              <a:ext uri="{FF2B5EF4-FFF2-40B4-BE49-F238E27FC236}">
                <a16:creationId xmlns:a16="http://schemas.microsoft.com/office/drawing/2014/main" id="{E53F3CFE-6F17-7099-2334-797E2CB30123}"/>
              </a:ext>
            </a:extLst>
          </p:cNvPr>
          <p:cNvSpPr>
            <a:spLocks noGrp="1"/>
          </p:cNvSpPr>
          <p:nvPr>
            <p:ph type="body" idx="1"/>
          </p:nvPr>
        </p:nvSpPr>
        <p:spPr/>
        <p:txBody>
          <a:bodyPr/>
          <a:lstStyle/>
          <a:p>
            <a:r>
              <a:rPr lang="en-US" dirty="0"/>
              <a:t>D = Digital. In an SLR (single lens reflex), the photographer sees the image through the actual picture lens.</a:t>
            </a:r>
            <a:endParaRPr lang="en-US" dirty="0">
              <a:sym typeface="Lexend Deca"/>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60"/>
          <p:cNvSpPr/>
          <p:nvPr/>
        </p:nvSpPr>
        <p:spPr>
          <a:xfrm>
            <a:off x="0" y="0"/>
            <a:ext cx="91398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49" name="Google Shape;449;p60"/>
          <p:cNvCxnSpPr/>
          <p:nvPr/>
        </p:nvCxnSpPr>
        <p:spPr>
          <a:xfrm>
            <a:off x="443195" y="1975471"/>
            <a:ext cx="2126100" cy="0"/>
          </a:xfrm>
          <a:prstGeom prst="straightConnector1">
            <a:avLst/>
          </a:prstGeom>
          <a:noFill/>
          <a:ln w="12700" cap="flat" cmpd="sng">
            <a:solidFill>
              <a:srgbClr val="3F3F3F"/>
            </a:solidFill>
            <a:prstDash val="solid"/>
            <a:round/>
            <a:headEnd type="none" w="sm" len="sm"/>
            <a:tailEnd type="none" w="sm" len="sm"/>
          </a:ln>
        </p:spPr>
      </p:cxnSp>
      <p:pic>
        <p:nvPicPr>
          <p:cNvPr id="450" name="Google Shape;450;p60"/>
          <p:cNvPicPr preferRelativeResize="0"/>
          <p:nvPr/>
        </p:nvPicPr>
        <p:blipFill rotWithShape="1">
          <a:blip r:embed="rId3">
            <a:alphaModFix/>
          </a:blip>
          <a:srcRect l="675" t="-970" r="-49" b="970"/>
          <a:stretch/>
        </p:blipFill>
        <p:spPr>
          <a:xfrm>
            <a:off x="369278" y="8"/>
            <a:ext cx="8774722" cy="5143492"/>
          </a:xfrm>
          <a:prstGeom prst="rect">
            <a:avLst/>
          </a:prstGeom>
          <a:noFill/>
          <a:ln>
            <a:noFill/>
          </a:ln>
        </p:spPr>
      </p:pic>
      <p:sp>
        <p:nvSpPr>
          <p:cNvPr id="451" name="Google Shape;451;p60"/>
          <p:cNvSpPr txBox="1"/>
          <p:nvPr/>
        </p:nvSpPr>
        <p:spPr>
          <a:xfrm>
            <a:off x="131348" y="422927"/>
            <a:ext cx="21261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i="0" u="none" strike="noStrike" cap="none">
                <a:solidFill>
                  <a:schemeClr val="dk1"/>
                </a:solidFill>
                <a:latin typeface="Arial"/>
                <a:ea typeface="Arial"/>
                <a:cs typeface="Arial"/>
                <a:sym typeface="Arial"/>
              </a:rPr>
              <a:t>Shutter Button</a:t>
            </a:r>
            <a:endParaRPr sz="1100"/>
          </a:p>
        </p:txBody>
      </p:sp>
      <p:sp>
        <p:nvSpPr>
          <p:cNvPr id="452" name="Google Shape;452;p60"/>
          <p:cNvSpPr txBox="1"/>
          <p:nvPr/>
        </p:nvSpPr>
        <p:spPr>
          <a:xfrm>
            <a:off x="111968" y="841237"/>
            <a:ext cx="1833600" cy="10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Red-eye reduction/self-timer lamp</a:t>
            </a:r>
            <a:endParaRPr sz="1100"/>
          </a:p>
        </p:txBody>
      </p:sp>
      <p:sp>
        <p:nvSpPr>
          <p:cNvPr id="453" name="Google Shape;453;p60"/>
          <p:cNvSpPr txBox="1"/>
          <p:nvPr/>
        </p:nvSpPr>
        <p:spPr>
          <a:xfrm>
            <a:off x="55983" y="2841751"/>
            <a:ext cx="14976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Lens Mount</a:t>
            </a:r>
            <a:endParaRPr sz="1100"/>
          </a:p>
        </p:txBody>
      </p:sp>
      <p:sp>
        <p:nvSpPr>
          <p:cNvPr id="454" name="Google Shape;454;p60"/>
          <p:cNvSpPr txBox="1"/>
          <p:nvPr/>
        </p:nvSpPr>
        <p:spPr>
          <a:xfrm>
            <a:off x="111968" y="3946849"/>
            <a:ext cx="14976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Lens Mount Index</a:t>
            </a:r>
            <a:endParaRPr sz="1100"/>
          </a:p>
        </p:txBody>
      </p:sp>
      <p:sp>
        <p:nvSpPr>
          <p:cNvPr id="455" name="Google Shape;455;p60"/>
          <p:cNvSpPr txBox="1"/>
          <p:nvPr/>
        </p:nvSpPr>
        <p:spPr>
          <a:xfrm>
            <a:off x="8061649" y="3331030"/>
            <a:ext cx="1054500" cy="10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Lens Release Button</a:t>
            </a:r>
            <a:endParaRPr sz="1100"/>
          </a:p>
        </p:txBody>
      </p:sp>
      <p:sp>
        <p:nvSpPr>
          <p:cNvPr id="456" name="Google Shape;456;p60"/>
          <p:cNvSpPr txBox="1"/>
          <p:nvPr/>
        </p:nvSpPr>
        <p:spPr>
          <a:xfrm>
            <a:off x="7987004" y="2449337"/>
            <a:ext cx="998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Mirror</a:t>
            </a:r>
            <a:endParaRPr sz="1100"/>
          </a:p>
        </p:txBody>
      </p:sp>
      <p:sp>
        <p:nvSpPr>
          <p:cNvPr id="457" name="Google Shape;457;p60"/>
          <p:cNvSpPr txBox="1"/>
          <p:nvPr/>
        </p:nvSpPr>
        <p:spPr>
          <a:xfrm>
            <a:off x="7720764" y="951619"/>
            <a:ext cx="15024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Built-in Microphone</a:t>
            </a:r>
            <a:endParaRPr sz="1100"/>
          </a:p>
        </p:txBody>
      </p:sp>
      <p:sp>
        <p:nvSpPr>
          <p:cNvPr id="458" name="Google Shape;458;p60"/>
          <p:cNvSpPr txBox="1"/>
          <p:nvPr/>
        </p:nvSpPr>
        <p:spPr>
          <a:xfrm>
            <a:off x="7155861" y="226720"/>
            <a:ext cx="16188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1">
                <a:solidFill>
                  <a:schemeClr val="dk1"/>
                </a:solidFill>
                <a:latin typeface="Arial"/>
                <a:ea typeface="Arial"/>
                <a:cs typeface="Arial"/>
                <a:sym typeface="Arial"/>
              </a:rPr>
              <a:t>Built-in flash</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500"/>
                                        <p:tgtEl>
                                          <p:spTgt spid="4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2"/>
                                        </p:tgtEl>
                                        <p:attrNameLst>
                                          <p:attrName>style.visibility</p:attrName>
                                        </p:attrNameLst>
                                      </p:cBhvr>
                                      <p:to>
                                        <p:strVal val="visible"/>
                                      </p:to>
                                    </p:set>
                                    <p:animEffect transition="in" filter="fade">
                                      <p:cBhvr>
                                        <p:cTn id="12" dur="500"/>
                                        <p:tgtEl>
                                          <p:spTgt spid="4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3"/>
                                        </p:tgtEl>
                                        <p:attrNameLst>
                                          <p:attrName>style.visibility</p:attrName>
                                        </p:attrNameLst>
                                      </p:cBhvr>
                                      <p:to>
                                        <p:strVal val="visible"/>
                                      </p:to>
                                    </p:set>
                                    <p:animEffect transition="in" filter="fade">
                                      <p:cBhvr>
                                        <p:cTn id="17" dur="500"/>
                                        <p:tgtEl>
                                          <p:spTgt spid="4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4"/>
                                        </p:tgtEl>
                                        <p:attrNameLst>
                                          <p:attrName>style.visibility</p:attrName>
                                        </p:attrNameLst>
                                      </p:cBhvr>
                                      <p:to>
                                        <p:strVal val="visible"/>
                                      </p:to>
                                    </p:set>
                                    <p:animEffect transition="in" filter="fade">
                                      <p:cBhvr>
                                        <p:cTn id="22" dur="500"/>
                                        <p:tgtEl>
                                          <p:spTgt spid="4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5"/>
                                        </p:tgtEl>
                                        <p:attrNameLst>
                                          <p:attrName>style.visibility</p:attrName>
                                        </p:attrNameLst>
                                      </p:cBhvr>
                                      <p:to>
                                        <p:strVal val="visible"/>
                                      </p:to>
                                    </p:set>
                                    <p:animEffect transition="in" filter="fade">
                                      <p:cBhvr>
                                        <p:cTn id="27" dur="500"/>
                                        <p:tgtEl>
                                          <p:spTgt spid="4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6"/>
                                        </p:tgtEl>
                                        <p:attrNameLst>
                                          <p:attrName>style.visibility</p:attrName>
                                        </p:attrNameLst>
                                      </p:cBhvr>
                                      <p:to>
                                        <p:strVal val="visible"/>
                                      </p:to>
                                    </p:set>
                                    <p:animEffect transition="in" filter="fade">
                                      <p:cBhvr>
                                        <p:cTn id="32" dur="500"/>
                                        <p:tgtEl>
                                          <p:spTgt spid="4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7"/>
                                        </p:tgtEl>
                                        <p:attrNameLst>
                                          <p:attrName>style.visibility</p:attrName>
                                        </p:attrNameLst>
                                      </p:cBhvr>
                                      <p:to>
                                        <p:strVal val="visible"/>
                                      </p:to>
                                    </p:set>
                                    <p:animEffect transition="in" filter="fade">
                                      <p:cBhvr>
                                        <p:cTn id="37" dur="500"/>
                                        <p:tgtEl>
                                          <p:spTgt spid="4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8"/>
                                        </p:tgtEl>
                                        <p:attrNameLst>
                                          <p:attrName>style.visibility</p:attrName>
                                        </p:attrNameLst>
                                      </p:cBhvr>
                                      <p:to>
                                        <p:strVal val="visible"/>
                                      </p:to>
                                    </p:set>
                                    <p:animEffect transition="in" filter="fade">
                                      <p:cBhvr>
                                        <p:cTn id="42"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obe ALL Software">
  <a:themeElements>
    <a:clrScheme name="General Info">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be ALL Software" id="{A6A79DE6-CF61-034E-90DF-0599E91B3D30}" vid="{749D4803-29C9-ED40-ADF2-7D7C44C435D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677</Words>
  <Application>Microsoft Macintosh PowerPoint</Application>
  <PresentationFormat>On-screen Show (16:9)</PresentationFormat>
  <Paragraphs>69</Paragraphs>
  <Slides>29</Slides>
  <Notes>27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Verdana</vt:lpstr>
      <vt:lpstr>Noto Sans Symbols</vt:lpstr>
      <vt:lpstr>Source Sans Pro</vt:lpstr>
      <vt:lpstr>Lexend Deca</vt:lpstr>
      <vt:lpstr>Geo</vt:lpstr>
      <vt:lpstr>Futura Condensed Medium</vt:lpstr>
      <vt:lpstr>Raleway</vt:lpstr>
      <vt:lpstr>Calibri</vt:lpstr>
      <vt:lpstr>Adobe ALL Software</vt:lpstr>
      <vt:lpstr>Hardware: Cameras and Equipment</vt:lpstr>
      <vt:lpstr>PowerPoint Presentation</vt:lpstr>
      <vt:lpstr>Most Common Items</vt:lpstr>
      <vt:lpstr>Tripod</vt:lpstr>
      <vt:lpstr>Tripod Head </vt:lpstr>
      <vt:lpstr>Tripod with Dolly</vt:lpstr>
      <vt:lpstr>Cameras</vt:lpstr>
      <vt:lpstr>Parts of a DSLR Camera</vt:lpstr>
      <vt:lpstr>PowerPoint Presentation</vt:lpstr>
      <vt:lpstr>How does it Record Video?</vt:lpstr>
      <vt:lpstr>PowerPoint Presentation</vt:lpstr>
      <vt:lpstr>PowerPoint Presentation</vt:lpstr>
      <vt:lpstr>The Zoom ring helps the camera not miss their exit *shot*</vt:lpstr>
      <vt:lpstr>You can still Zoom with your phone, it’s just different</vt:lpstr>
      <vt:lpstr>PowerPoint Presentation</vt:lpstr>
      <vt:lpstr>Focus</vt:lpstr>
      <vt:lpstr>We can manipulate our phone’s lens much like a regular lens with:  Zoom &amp; Focus </vt:lpstr>
      <vt:lpstr>PowerPoint Presentation</vt:lpstr>
      <vt:lpstr>Advanced Camera Lens Terms </vt:lpstr>
      <vt:lpstr>Advanced Camera Lens Terms</vt:lpstr>
      <vt:lpstr>Advanced Camera Lens Terms</vt:lpstr>
      <vt:lpstr>Camera Operation Terms</vt:lpstr>
      <vt:lpstr>White Balance</vt:lpstr>
      <vt:lpstr>Iris</vt:lpstr>
      <vt:lpstr>PowerPoint Presentation</vt:lpstr>
      <vt:lpstr>PowerPoint Presentation</vt:lpstr>
      <vt:lpstr>Aperture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Emily Scales _ Staff - WakefieldHS</cp:lastModifiedBy>
  <cp:revision>2</cp:revision>
  <dcterms:modified xsi:type="dcterms:W3CDTF">2022-06-01T17:56:10Z</dcterms:modified>
</cp:coreProperties>
</file>