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0" r:id="rId19"/>
    <p:sldId id="281" r:id="rId20"/>
    <p:sldId id="282" r:id="rId21"/>
    <p:sldId id="283" r:id="rId22"/>
    <p:sldId id="284" r:id="rId23"/>
    <p:sldId id="285" r:id="rId24"/>
    <p:sldId id="286" r:id="rId25"/>
    <p:sldId id="287" r:id="rId26"/>
    <p:sldId id="288" r:id="rId27"/>
    <p:sldId id="296" r:id="rId28"/>
    <p:sldId id="289" r:id="rId29"/>
    <p:sldId id="290" r:id="rId30"/>
    <p:sldId id="291" r:id="rId31"/>
    <p:sldId id="292" r:id="rId32"/>
    <p:sldId id="293" r:id="rId33"/>
    <p:sldId id="294" r:id="rId34"/>
    <p:sldId id="295" r:id="rId35"/>
    <p:sldId id="273" r:id="rId36"/>
    <p:sldId id="274" r:id="rId37"/>
    <p:sldId id="275" r:id="rId38"/>
    <p:sldId id="276" r:id="rId39"/>
    <p:sldId id="277" r:id="rId40"/>
    <p:sldId id="278" r:id="rId41"/>
    <p:sldId id="279" r:id="rId42"/>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Raleway" panose="020B0003030101060003"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25"/>
    <p:restoredTop sz="94671"/>
  </p:normalViewPr>
  <p:slideViewPr>
    <p:cSldViewPr snapToGrid="0" snapToObjects="1">
      <p:cViewPr varScale="1">
        <p:scale>
          <a:sx n="77" d="100"/>
          <a:sy n="77" d="100"/>
        </p:scale>
        <p:origin x="20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7C2291-9928-4285-B0D3-6C389519C8B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A7AFCD8-C51D-45A2-BEEE-3DD435687697}">
      <dgm:prSet/>
      <dgm:spPr/>
      <dgm:t>
        <a:bodyPr/>
        <a:lstStyle/>
        <a:p>
          <a:r>
            <a:rPr lang="en-US" b="0" i="0"/>
            <a:t>Audio layers can be used to add music, narration and sound effects.</a:t>
          </a:r>
          <a:endParaRPr lang="en-US"/>
        </a:p>
      </dgm:t>
    </dgm:pt>
    <dgm:pt modelId="{CD827A75-4F3A-4357-B6A0-9675F24E4C19}" type="parTrans" cxnId="{33FC01F7-03EB-474E-AE13-C0C1DD7F1C01}">
      <dgm:prSet/>
      <dgm:spPr/>
      <dgm:t>
        <a:bodyPr/>
        <a:lstStyle/>
        <a:p>
          <a:endParaRPr lang="en-US"/>
        </a:p>
      </dgm:t>
    </dgm:pt>
    <dgm:pt modelId="{E903A51F-52FB-4279-AA8F-E06F9A539592}" type="sibTrans" cxnId="{33FC01F7-03EB-474E-AE13-C0C1DD7F1C01}">
      <dgm:prSet/>
      <dgm:spPr/>
      <dgm:t>
        <a:bodyPr/>
        <a:lstStyle/>
        <a:p>
          <a:endParaRPr lang="en-US"/>
        </a:p>
      </dgm:t>
    </dgm:pt>
    <dgm:pt modelId="{6FB328C9-E417-4C6E-869D-62665E951E2E}">
      <dgm:prSet/>
      <dgm:spPr/>
      <dgm:t>
        <a:bodyPr/>
        <a:lstStyle/>
        <a:p>
          <a:r>
            <a:rPr lang="en-US" b="0" i="0"/>
            <a:t>Audio editing for video works in much the same way as when using an audio editor.</a:t>
          </a:r>
          <a:endParaRPr lang="en-US"/>
        </a:p>
      </dgm:t>
    </dgm:pt>
    <dgm:pt modelId="{1253EA9C-41EC-41D2-9F24-3795441B29B1}" type="parTrans" cxnId="{FAD61DA2-A01B-4E91-853D-AC593195CDF8}">
      <dgm:prSet/>
      <dgm:spPr/>
      <dgm:t>
        <a:bodyPr/>
        <a:lstStyle/>
        <a:p>
          <a:endParaRPr lang="en-US"/>
        </a:p>
      </dgm:t>
    </dgm:pt>
    <dgm:pt modelId="{D6D573E9-72CC-46B0-9BE2-1AA4CC523EEC}" type="sibTrans" cxnId="{FAD61DA2-A01B-4E91-853D-AC593195CDF8}">
      <dgm:prSet/>
      <dgm:spPr/>
      <dgm:t>
        <a:bodyPr/>
        <a:lstStyle/>
        <a:p>
          <a:endParaRPr lang="en-US"/>
        </a:p>
      </dgm:t>
    </dgm:pt>
    <dgm:pt modelId="{F3BB8CF3-CBE4-4DD2-B0CD-48267E9DF093}">
      <dgm:prSet/>
      <dgm:spPr/>
      <dgm:t>
        <a:bodyPr/>
        <a:lstStyle/>
        <a:p>
          <a:r>
            <a:rPr lang="en-US" b="0" i="0"/>
            <a:t>When making audio adjustments of any kind, determine whether the change is applied to the entire track or to individual clips. Audio tracks and clips are edited in different ways.</a:t>
          </a:r>
          <a:endParaRPr lang="en-US"/>
        </a:p>
      </dgm:t>
    </dgm:pt>
    <dgm:pt modelId="{2F019142-507F-42D8-AC17-53F35B31A70E}" type="parTrans" cxnId="{CD366D2D-BD83-4EE5-B07D-72B9D5CB8E4D}">
      <dgm:prSet/>
      <dgm:spPr/>
      <dgm:t>
        <a:bodyPr/>
        <a:lstStyle/>
        <a:p>
          <a:endParaRPr lang="en-US"/>
        </a:p>
      </dgm:t>
    </dgm:pt>
    <dgm:pt modelId="{EFC18E70-8E8F-42E9-847B-81E3DF9CEDD7}" type="sibTrans" cxnId="{CD366D2D-BD83-4EE5-B07D-72B9D5CB8E4D}">
      <dgm:prSet/>
      <dgm:spPr/>
      <dgm:t>
        <a:bodyPr/>
        <a:lstStyle/>
        <a:p>
          <a:endParaRPr lang="en-US"/>
        </a:p>
      </dgm:t>
    </dgm:pt>
    <dgm:pt modelId="{C6E0602D-5243-4BAD-B769-314D7E215DA5}" type="pres">
      <dgm:prSet presAssocID="{097C2291-9928-4285-B0D3-6C389519C8B8}" presName="root" presStyleCnt="0">
        <dgm:presLayoutVars>
          <dgm:dir/>
          <dgm:resizeHandles val="exact"/>
        </dgm:presLayoutVars>
      </dgm:prSet>
      <dgm:spPr/>
    </dgm:pt>
    <dgm:pt modelId="{3DB296F1-0CE8-410A-8254-AAE419B2341F}" type="pres">
      <dgm:prSet presAssocID="{2A7AFCD8-C51D-45A2-BEEE-3DD435687697}" presName="compNode" presStyleCnt="0"/>
      <dgm:spPr/>
    </dgm:pt>
    <dgm:pt modelId="{D2059E73-560F-4A84-81E1-674CA55D5422}" type="pres">
      <dgm:prSet presAssocID="{2A7AFCD8-C51D-45A2-BEEE-3DD435687697}" presName="bgRect" presStyleLbl="bgShp" presStyleIdx="0" presStyleCnt="3"/>
      <dgm:spPr/>
    </dgm:pt>
    <dgm:pt modelId="{4455D20D-53AB-4572-A1DD-E53C2D4DCE7B}" type="pres">
      <dgm:prSet presAssocID="{2A7AFCD8-C51D-45A2-BEEE-3DD43568769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cast"/>
        </a:ext>
      </dgm:extLst>
    </dgm:pt>
    <dgm:pt modelId="{A9DF6600-CC4B-417B-8E57-B2F9C1BE18ED}" type="pres">
      <dgm:prSet presAssocID="{2A7AFCD8-C51D-45A2-BEEE-3DD435687697}" presName="spaceRect" presStyleCnt="0"/>
      <dgm:spPr/>
    </dgm:pt>
    <dgm:pt modelId="{7FC6B59E-DDC0-465C-87C0-B3240E66391D}" type="pres">
      <dgm:prSet presAssocID="{2A7AFCD8-C51D-45A2-BEEE-3DD435687697}" presName="parTx" presStyleLbl="revTx" presStyleIdx="0" presStyleCnt="3">
        <dgm:presLayoutVars>
          <dgm:chMax val="0"/>
          <dgm:chPref val="0"/>
        </dgm:presLayoutVars>
      </dgm:prSet>
      <dgm:spPr/>
    </dgm:pt>
    <dgm:pt modelId="{8DEE5875-9B5D-431C-BCEA-FA17CBB59371}" type="pres">
      <dgm:prSet presAssocID="{E903A51F-52FB-4279-AA8F-E06F9A539592}" presName="sibTrans" presStyleCnt="0"/>
      <dgm:spPr/>
    </dgm:pt>
    <dgm:pt modelId="{D2920734-C678-488F-A564-A8EED79D6634}" type="pres">
      <dgm:prSet presAssocID="{6FB328C9-E417-4C6E-869D-62665E951E2E}" presName="compNode" presStyleCnt="0"/>
      <dgm:spPr/>
    </dgm:pt>
    <dgm:pt modelId="{925F7C80-5EA3-4CC9-9EF9-4A4C4EE3C87E}" type="pres">
      <dgm:prSet presAssocID="{6FB328C9-E417-4C6E-869D-62665E951E2E}" presName="bgRect" presStyleLbl="bgShp" presStyleIdx="1" presStyleCnt="3"/>
      <dgm:spPr/>
    </dgm:pt>
    <dgm:pt modelId="{DBF6DADD-B66C-451A-8BE5-ECA5405CA344}" type="pres">
      <dgm:prSet presAssocID="{6FB328C9-E417-4C6E-869D-62665E951E2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dio microphone"/>
        </a:ext>
      </dgm:extLst>
    </dgm:pt>
    <dgm:pt modelId="{70837066-977E-4EA1-A9AF-D1E0DEE795C5}" type="pres">
      <dgm:prSet presAssocID="{6FB328C9-E417-4C6E-869D-62665E951E2E}" presName="spaceRect" presStyleCnt="0"/>
      <dgm:spPr/>
    </dgm:pt>
    <dgm:pt modelId="{BEE33FA7-9052-4581-86FC-D95B28FB5633}" type="pres">
      <dgm:prSet presAssocID="{6FB328C9-E417-4C6E-869D-62665E951E2E}" presName="parTx" presStyleLbl="revTx" presStyleIdx="1" presStyleCnt="3">
        <dgm:presLayoutVars>
          <dgm:chMax val="0"/>
          <dgm:chPref val="0"/>
        </dgm:presLayoutVars>
      </dgm:prSet>
      <dgm:spPr/>
    </dgm:pt>
    <dgm:pt modelId="{102466A6-39B2-4D92-BFFF-17E4EF1D530B}" type="pres">
      <dgm:prSet presAssocID="{D6D573E9-72CC-46B0-9BE2-1AA4CC523EEC}" presName="sibTrans" presStyleCnt="0"/>
      <dgm:spPr/>
    </dgm:pt>
    <dgm:pt modelId="{91B5F0C6-B4B8-4895-B2EA-0360A30047E2}" type="pres">
      <dgm:prSet presAssocID="{F3BB8CF3-CBE4-4DD2-B0CD-48267E9DF093}" presName="compNode" presStyleCnt="0"/>
      <dgm:spPr/>
    </dgm:pt>
    <dgm:pt modelId="{3818AE23-607F-40D9-A2D1-571AC53C006F}" type="pres">
      <dgm:prSet presAssocID="{F3BB8CF3-CBE4-4DD2-B0CD-48267E9DF093}" presName="bgRect" presStyleLbl="bgShp" presStyleIdx="2" presStyleCnt="3"/>
      <dgm:spPr/>
    </dgm:pt>
    <dgm:pt modelId="{2CEEF22B-4431-4896-8CA8-E70C0A0AD97D}" type="pres">
      <dgm:prSet presAssocID="{F3BB8CF3-CBE4-4DD2-B0CD-48267E9DF0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J"/>
        </a:ext>
      </dgm:extLst>
    </dgm:pt>
    <dgm:pt modelId="{2D4D7B17-4BE9-4D40-8870-1754B3C76DF6}" type="pres">
      <dgm:prSet presAssocID="{F3BB8CF3-CBE4-4DD2-B0CD-48267E9DF093}" presName="spaceRect" presStyleCnt="0"/>
      <dgm:spPr/>
    </dgm:pt>
    <dgm:pt modelId="{F783E8CB-FB3A-4BAB-8715-5710C77623AD}" type="pres">
      <dgm:prSet presAssocID="{F3BB8CF3-CBE4-4DD2-B0CD-48267E9DF093}" presName="parTx" presStyleLbl="revTx" presStyleIdx="2" presStyleCnt="3">
        <dgm:presLayoutVars>
          <dgm:chMax val="0"/>
          <dgm:chPref val="0"/>
        </dgm:presLayoutVars>
      </dgm:prSet>
      <dgm:spPr/>
    </dgm:pt>
  </dgm:ptLst>
  <dgm:cxnLst>
    <dgm:cxn modelId="{CD366D2D-BD83-4EE5-B07D-72B9D5CB8E4D}" srcId="{097C2291-9928-4285-B0D3-6C389519C8B8}" destId="{F3BB8CF3-CBE4-4DD2-B0CD-48267E9DF093}" srcOrd="2" destOrd="0" parTransId="{2F019142-507F-42D8-AC17-53F35B31A70E}" sibTransId="{EFC18E70-8E8F-42E9-847B-81E3DF9CEDD7}"/>
    <dgm:cxn modelId="{3EE2542E-3FA5-410B-A7C0-61D3637613AF}" type="presOf" srcId="{097C2291-9928-4285-B0D3-6C389519C8B8}" destId="{C6E0602D-5243-4BAD-B769-314D7E215DA5}" srcOrd="0" destOrd="0" presId="urn:microsoft.com/office/officeart/2018/2/layout/IconVerticalSolidList"/>
    <dgm:cxn modelId="{17587F8F-0658-47D1-BFFA-8221DB26D940}" type="presOf" srcId="{6FB328C9-E417-4C6E-869D-62665E951E2E}" destId="{BEE33FA7-9052-4581-86FC-D95B28FB5633}" srcOrd="0" destOrd="0" presId="urn:microsoft.com/office/officeart/2018/2/layout/IconVerticalSolidList"/>
    <dgm:cxn modelId="{DD9405A0-FFF0-47B0-BB09-FAB37A725F2B}" type="presOf" srcId="{F3BB8CF3-CBE4-4DD2-B0CD-48267E9DF093}" destId="{F783E8CB-FB3A-4BAB-8715-5710C77623AD}" srcOrd="0" destOrd="0" presId="urn:microsoft.com/office/officeart/2018/2/layout/IconVerticalSolidList"/>
    <dgm:cxn modelId="{FAD61DA2-A01B-4E91-853D-AC593195CDF8}" srcId="{097C2291-9928-4285-B0D3-6C389519C8B8}" destId="{6FB328C9-E417-4C6E-869D-62665E951E2E}" srcOrd="1" destOrd="0" parTransId="{1253EA9C-41EC-41D2-9F24-3795441B29B1}" sibTransId="{D6D573E9-72CC-46B0-9BE2-1AA4CC523EEC}"/>
    <dgm:cxn modelId="{5A45C1C2-DF6A-4C79-BF5C-3D1CC6A30584}" type="presOf" srcId="{2A7AFCD8-C51D-45A2-BEEE-3DD435687697}" destId="{7FC6B59E-DDC0-465C-87C0-B3240E66391D}" srcOrd="0" destOrd="0" presId="urn:microsoft.com/office/officeart/2018/2/layout/IconVerticalSolidList"/>
    <dgm:cxn modelId="{33FC01F7-03EB-474E-AE13-C0C1DD7F1C01}" srcId="{097C2291-9928-4285-B0D3-6C389519C8B8}" destId="{2A7AFCD8-C51D-45A2-BEEE-3DD435687697}" srcOrd="0" destOrd="0" parTransId="{CD827A75-4F3A-4357-B6A0-9675F24E4C19}" sibTransId="{E903A51F-52FB-4279-AA8F-E06F9A539592}"/>
    <dgm:cxn modelId="{62008AF3-3AB3-4078-833B-A688B7BD4D5C}" type="presParOf" srcId="{C6E0602D-5243-4BAD-B769-314D7E215DA5}" destId="{3DB296F1-0CE8-410A-8254-AAE419B2341F}" srcOrd="0" destOrd="0" presId="urn:microsoft.com/office/officeart/2018/2/layout/IconVerticalSolidList"/>
    <dgm:cxn modelId="{1810ED19-7A19-4207-9945-BD088D63CE1D}" type="presParOf" srcId="{3DB296F1-0CE8-410A-8254-AAE419B2341F}" destId="{D2059E73-560F-4A84-81E1-674CA55D5422}" srcOrd="0" destOrd="0" presId="urn:microsoft.com/office/officeart/2018/2/layout/IconVerticalSolidList"/>
    <dgm:cxn modelId="{400E6DFA-BEBF-4295-BF9D-B7B86F282969}" type="presParOf" srcId="{3DB296F1-0CE8-410A-8254-AAE419B2341F}" destId="{4455D20D-53AB-4572-A1DD-E53C2D4DCE7B}" srcOrd="1" destOrd="0" presId="urn:microsoft.com/office/officeart/2018/2/layout/IconVerticalSolidList"/>
    <dgm:cxn modelId="{52CF2C49-9047-4DD3-A729-73AB1D022300}" type="presParOf" srcId="{3DB296F1-0CE8-410A-8254-AAE419B2341F}" destId="{A9DF6600-CC4B-417B-8E57-B2F9C1BE18ED}" srcOrd="2" destOrd="0" presId="urn:microsoft.com/office/officeart/2018/2/layout/IconVerticalSolidList"/>
    <dgm:cxn modelId="{8FF08C85-FB69-41D0-B49D-0E357D5BDD72}" type="presParOf" srcId="{3DB296F1-0CE8-410A-8254-AAE419B2341F}" destId="{7FC6B59E-DDC0-465C-87C0-B3240E66391D}" srcOrd="3" destOrd="0" presId="urn:microsoft.com/office/officeart/2018/2/layout/IconVerticalSolidList"/>
    <dgm:cxn modelId="{F71122F9-19CF-4CB0-92DA-BADC023AD73F}" type="presParOf" srcId="{C6E0602D-5243-4BAD-B769-314D7E215DA5}" destId="{8DEE5875-9B5D-431C-BCEA-FA17CBB59371}" srcOrd="1" destOrd="0" presId="urn:microsoft.com/office/officeart/2018/2/layout/IconVerticalSolidList"/>
    <dgm:cxn modelId="{BA633844-C47C-4F27-83BF-0E6594B63409}" type="presParOf" srcId="{C6E0602D-5243-4BAD-B769-314D7E215DA5}" destId="{D2920734-C678-488F-A564-A8EED79D6634}" srcOrd="2" destOrd="0" presId="urn:microsoft.com/office/officeart/2018/2/layout/IconVerticalSolidList"/>
    <dgm:cxn modelId="{2267BD7C-F26D-4EB3-934B-E8FBC1EF6087}" type="presParOf" srcId="{D2920734-C678-488F-A564-A8EED79D6634}" destId="{925F7C80-5EA3-4CC9-9EF9-4A4C4EE3C87E}" srcOrd="0" destOrd="0" presId="urn:microsoft.com/office/officeart/2018/2/layout/IconVerticalSolidList"/>
    <dgm:cxn modelId="{78807C18-FCD4-4272-8134-8E96756A478F}" type="presParOf" srcId="{D2920734-C678-488F-A564-A8EED79D6634}" destId="{DBF6DADD-B66C-451A-8BE5-ECA5405CA344}" srcOrd="1" destOrd="0" presId="urn:microsoft.com/office/officeart/2018/2/layout/IconVerticalSolidList"/>
    <dgm:cxn modelId="{839D742E-1462-4E57-9F70-81AEB542C5DD}" type="presParOf" srcId="{D2920734-C678-488F-A564-A8EED79D6634}" destId="{70837066-977E-4EA1-A9AF-D1E0DEE795C5}" srcOrd="2" destOrd="0" presId="urn:microsoft.com/office/officeart/2018/2/layout/IconVerticalSolidList"/>
    <dgm:cxn modelId="{12634F9F-ACB2-4FD6-8D50-AC37E4C794DF}" type="presParOf" srcId="{D2920734-C678-488F-A564-A8EED79D6634}" destId="{BEE33FA7-9052-4581-86FC-D95B28FB5633}" srcOrd="3" destOrd="0" presId="urn:microsoft.com/office/officeart/2018/2/layout/IconVerticalSolidList"/>
    <dgm:cxn modelId="{1ED44111-DE73-4262-A910-A206322CBC6F}" type="presParOf" srcId="{C6E0602D-5243-4BAD-B769-314D7E215DA5}" destId="{102466A6-39B2-4D92-BFFF-17E4EF1D530B}" srcOrd="3" destOrd="0" presId="urn:microsoft.com/office/officeart/2018/2/layout/IconVerticalSolidList"/>
    <dgm:cxn modelId="{281ECC18-0D7D-4386-AFC8-ACF5BF4D10C7}" type="presParOf" srcId="{C6E0602D-5243-4BAD-B769-314D7E215DA5}" destId="{91B5F0C6-B4B8-4895-B2EA-0360A30047E2}" srcOrd="4" destOrd="0" presId="urn:microsoft.com/office/officeart/2018/2/layout/IconVerticalSolidList"/>
    <dgm:cxn modelId="{37413874-176B-4BB4-98B3-6318DD60480A}" type="presParOf" srcId="{91B5F0C6-B4B8-4895-B2EA-0360A30047E2}" destId="{3818AE23-607F-40D9-A2D1-571AC53C006F}" srcOrd="0" destOrd="0" presId="urn:microsoft.com/office/officeart/2018/2/layout/IconVerticalSolidList"/>
    <dgm:cxn modelId="{FA0440CC-2E8C-48AD-8E43-EC8E6D6103F0}" type="presParOf" srcId="{91B5F0C6-B4B8-4895-B2EA-0360A30047E2}" destId="{2CEEF22B-4431-4896-8CA8-E70C0A0AD97D}" srcOrd="1" destOrd="0" presId="urn:microsoft.com/office/officeart/2018/2/layout/IconVerticalSolidList"/>
    <dgm:cxn modelId="{53B5635D-E0A4-454C-A6F1-B9269101B37F}" type="presParOf" srcId="{91B5F0C6-B4B8-4895-B2EA-0360A30047E2}" destId="{2D4D7B17-4BE9-4D40-8870-1754B3C76DF6}" srcOrd="2" destOrd="0" presId="urn:microsoft.com/office/officeart/2018/2/layout/IconVerticalSolidList"/>
    <dgm:cxn modelId="{374BE2CC-1BB9-4060-A4E4-A1E2BB786271}" type="presParOf" srcId="{91B5F0C6-B4B8-4895-B2EA-0360A30047E2}" destId="{F783E8CB-FB3A-4BAB-8715-5710C77623A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59E73-560F-4A84-81E1-674CA55D5422}">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5D20D-53AB-4572-A1DD-E53C2D4DCE7B}">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C6B59E-DDC0-465C-87C0-B3240E66391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i="0" kern="1200"/>
            <a:t>Audio layers can be used to add music, narration and sound effects.</a:t>
          </a:r>
          <a:endParaRPr lang="en-US" sz="2300" kern="1200"/>
        </a:p>
      </dsp:txBody>
      <dsp:txXfrm>
        <a:off x="1435590" y="531"/>
        <a:ext cx="9080009" cy="1242935"/>
      </dsp:txXfrm>
    </dsp:sp>
    <dsp:sp modelId="{925F7C80-5EA3-4CC9-9EF9-4A4C4EE3C87E}">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F6DADD-B66C-451A-8BE5-ECA5405CA344}">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E33FA7-9052-4581-86FC-D95B28FB5633}">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i="0" kern="1200"/>
            <a:t>Audio editing for video works in much the same way as when using an audio editor.</a:t>
          </a:r>
          <a:endParaRPr lang="en-US" sz="2300" kern="1200"/>
        </a:p>
      </dsp:txBody>
      <dsp:txXfrm>
        <a:off x="1435590" y="1554201"/>
        <a:ext cx="9080009" cy="1242935"/>
      </dsp:txXfrm>
    </dsp:sp>
    <dsp:sp modelId="{3818AE23-607F-40D9-A2D1-571AC53C006F}">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EF22B-4431-4896-8CA8-E70C0A0AD97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83E8CB-FB3A-4BAB-8715-5710C77623AD}">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US" sz="2300" b="0" i="0" kern="1200"/>
            <a:t>When making audio adjustments of any kind, determine whether the change is applied to the entire track or to individual clips. Audio tracks and clips are edited in different ways.</a:t>
          </a:r>
          <a:endParaRPr lang="en-US" sz="2300" kern="1200"/>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9df03f1be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9df03f1be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g9df03f1be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https://www.premiumbeat.com/blog/8-essential-cuts-every-editor-should-know/</a:t>
            </a:r>
            <a:endParaRPr/>
          </a:p>
        </p:txBody>
      </p:sp>
      <p:sp>
        <p:nvSpPr>
          <p:cNvPr id="427" name="Google Shape;4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9df03f1be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9df03f1bea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9df03f1bea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9df03f1be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9df03f1be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9df03f1be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9df03f1be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9df03f1bea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g9df03f1bea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f5b58ea83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f5b58ea83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f5b58ea83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f5b58ea830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5b58ea830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f5b58ea830_0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f5b58ea83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f5b58ea830_0_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5b58ea830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gf5b58ea830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f5b58ea830_0_2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gf5b58ea830_0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f5b58ea830_0_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f5b58ea830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f5b58ea830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f5b58ea830_0_4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5b58ea830_0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f5b58ea830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49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f5b58ea830_0_4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f5b58ea830_0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5b58ea830_0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f5b58ea830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f5b58ea830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f5b58ea830_0_5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f5b58ea830_0_5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f5b58ea830_0_5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f5b58ea830_0_5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gf5b58ea830_0_5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f5b58ea830_0_5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f5b58ea830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f5b58ea830_0_5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f5b58ea830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c2305d39a1_0_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c2305d39a1_0_5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c2305d39a1_0_5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c2305d39a1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c2305d39a1_0_5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c2305d39a1_0_5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c2305d39a1_0_2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gc2305d39a1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c2305d39a1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c2305d39a1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c2305d39a1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c2305d39a1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c2305d39a1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c2305d39a1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c2305d39a1_0_3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gc2305d39a1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9df03f1be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9df03f1be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g9df03f1be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ackground pattern&#10;&#10;Description automatically generated">
            <a:extLst>
              <a:ext uri="{FF2B5EF4-FFF2-40B4-BE49-F238E27FC236}">
                <a16:creationId xmlns:a16="http://schemas.microsoft.com/office/drawing/2014/main" id="{A3AE1D9D-3864-924D-AACD-13BD850D1A41}"/>
              </a:ext>
            </a:extLst>
          </p:cNvPr>
          <p:cNvPicPr>
            <a:picLocks noChangeAspect="1"/>
          </p:cNvPicPr>
          <p:nvPr/>
        </p:nvPicPr>
        <p:blipFill>
          <a:blip r:embed="rId2"/>
          <a:stretch>
            <a:fillRect/>
          </a:stretch>
        </p:blipFill>
        <p:spPr>
          <a:xfrm>
            <a:off x="-323849" y="-1251554"/>
            <a:ext cx="12719544" cy="7606287"/>
          </a:xfrm>
          <a:prstGeom prst="rect">
            <a:avLst/>
          </a:prstGeom>
        </p:spPr>
      </p:pic>
      <p:sp>
        <p:nvSpPr>
          <p:cNvPr id="2" name="Title 1"/>
          <p:cNvSpPr>
            <a:spLocks noGrp="1"/>
          </p:cNvSpPr>
          <p:nvPr>
            <p:ph type="ctrTitle" hasCustomPrompt="1"/>
          </p:nvPr>
        </p:nvSpPr>
        <p:spPr>
          <a:xfrm>
            <a:off x="185167" y="4686230"/>
            <a:ext cx="8297414" cy="941120"/>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862835" y="5627349"/>
            <a:ext cx="7600436" cy="870428"/>
          </a:xfrm>
        </p:spPr>
        <p:txBody>
          <a:bodyPr>
            <a:normAutofit/>
          </a:bodyPr>
          <a:lstStyle>
            <a:lvl1pPr marL="0" indent="0" algn="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8" name="Picture 7" descr="A picture containing text, sign&#10;&#10;Description automatically generated">
            <a:extLst>
              <a:ext uri="{FF2B5EF4-FFF2-40B4-BE49-F238E27FC236}">
                <a16:creationId xmlns:a16="http://schemas.microsoft.com/office/drawing/2014/main" id="{A6E337F0-EA19-F14E-A663-4151BAAB249D}"/>
              </a:ext>
            </a:extLst>
          </p:cNvPr>
          <p:cNvPicPr>
            <a:picLocks noChangeAspect="1"/>
          </p:cNvPicPr>
          <p:nvPr/>
        </p:nvPicPr>
        <p:blipFill>
          <a:blip r:embed="rId3"/>
          <a:stretch>
            <a:fillRect/>
          </a:stretch>
        </p:blipFill>
        <p:spPr>
          <a:xfrm>
            <a:off x="8667750" y="4840795"/>
            <a:ext cx="789178" cy="789178"/>
          </a:xfrm>
          <a:prstGeom prst="rect">
            <a:avLst/>
          </a:prstGeom>
        </p:spPr>
      </p:pic>
      <p:pic>
        <p:nvPicPr>
          <p:cNvPr id="9" name="Picture 8" descr="Logo&#10;&#10;Description automatically generated">
            <a:extLst>
              <a:ext uri="{FF2B5EF4-FFF2-40B4-BE49-F238E27FC236}">
                <a16:creationId xmlns:a16="http://schemas.microsoft.com/office/drawing/2014/main" id="{DAC61496-CE57-B44C-BE6E-1D21E6E7F65D}"/>
              </a:ext>
            </a:extLst>
          </p:cNvPr>
          <p:cNvPicPr>
            <a:picLocks noChangeAspect="1"/>
          </p:cNvPicPr>
          <p:nvPr/>
        </p:nvPicPr>
        <p:blipFill>
          <a:blip r:embed="rId4"/>
          <a:stretch>
            <a:fillRect/>
          </a:stretch>
        </p:blipFill>
        <p:spPr>
          <a:xfrm>
            <a:off x="10709152" y="4895524"/>
            <a:ext cx="696980" cy="67972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3CF85304-FE7F-CE48-91CC-61C151209E7B}"/>
              </a:ext>
            </a:extLst>
          </p:cNvPr>
          <p:cNvPicPr>
            <a:picLocks noChangeAspect="1"/>
          </p:cNvPicPr>
          <p:nvPr/>
        </p:nvPicPr>
        <p:blipFill>
          <a:blip r:embed="rId5"/>
          <a:stretch>
            <a:fillRect/>
          </a:stretch>
        </p:blipFill>
        <p:spPr>
          <a:xfrm>
            <a:off x="9700130" y="4852475"/>
            <a:ext cx="765819" cy="765819"/>
          </a:xfrm>
          <a:prstGeom prst="rect">
            <a:avLst/>
          </a:prstGeom>
        </p:spPr>
      </p:pic>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6"/>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VISUAL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03183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Qs to Cons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92888" y="2205319"/>
            <a:ext cx="6350696" cy="380337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8D7DB5DD-3559-E34E-11BF-F1621A60ED94}"/>
              </a:ext>
            </a:extLst>
          </p:cNvPr>
          <p:cNvSpPr>
            <a:spLocks noGrp="1"/>
          </p:cNvSpPr>
          <p:nvPr>
            <p:ph type="title"/>
          </p:nvPr>
        </p:nvSpPr>
        <p:spPr>
          <a:xfrm>
            <a:off x="2353234" y="365125"/>
            <a:ext cx="6750425" cy="1325563"/>
          </a:xfrm>
        </p:spPr>
        <p:txBody>
          <a:bodyPr/>
          <a:lstStyle/>
          <a:p>
            <a:r>
              <a:rPr lang="en-US" dirty="0"/>
              <a:t>Click to edit Master title style</a:t>
            </a:r>
          </a:p>
        </p:txBody>
      </p:sp>
    </p:spTree>
    <p:extLst>
      <p:ext uri="{BB962C8B-B14F-4D97-AF65-F5344CB8AC3E}">
        <p14:creationId xmlns:p14="http://schemas.microsoft.com/office/powerpoint/2010/main" val="44334050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C9A9F-814F-864B-BD4A-66866F03B6E9}"/>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24018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93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808A9B-A55A-7E43-8B3C-3B1108EF2FB9}"/>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7030FE-E605-2B4E-97BB-62BACDB580DC}"/>
              </a:ext>
            </a:extLst>
          </p:cNvPr>
          <p:cNvSpPr/>
          <p:nvPr/>
        </p:nvSpPr>
        <p:spPr>
          <a:xfrm>
            <a:off x="0" y="0"/>
            <a:ext cx="501716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333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6C2D5-C6AC-A141-BFA0-BC2D91489A10}"/>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C3309B-AEF2-DD4D-A099-C0091A004653}"/>
              </a:ext>
            </a:extLst>
          </p:cNvPr>
          <p:cNvSpPr/>
          <p:nvPr/>
        </p:nvSpPr>
        <p:spPr>
          <a:xfrm>
            <a:off x="0" y="0"/>
            <a:ext cx="500513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774734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7E76C-0848-D545-B884-57918E8D6558}"/>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6984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B3296-D5BB-7F48-BB06-8EEB6DB40A08}"/>
              </a:ext>
            </a:extLst>
          </p:cNvPr>
          <p:cNvSpPr/>
          <p:nvPr/>
        </p:nvSpPr>
        <p:spPr>
          <a:xfrm>
            <a:off x="8724900" y="0"/>
            <a:ext cx="3467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5114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125285-9336-C74D-996C-8661D10CD5EF}"/>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C1B3B31-69FE-C848-907F-308C1D761683}"/>
              </a:ext>
            </a:extLst>
          </p:cNvPr>
          <p:cNvSpPr>
            <a:spLocks noGrp="1"/>
          </p:cNvSpPr>
          <p:nvPr>
            <p:ph type="dt" sz="half" idx="10"/>
          </p:nvPr>
        </p:nvSpPr>
        <p:spPr/>
        <p:txBody>
          <a:bodyPr/>
          <a:lstStyle/>
          <a:p>
            <a:endParaRPr lang="en-US"/>
          </a:p>
        </p:txBody>
      </p:sp>
      <p:sp>
        <p:nvSpPr>
          <p:cNvPr id="6" name="Text Placeholder 5">
            <a:extLst>
              <a:ext uri="{FF2B5EF4-FFF2-40B4-BE49-F238E27FC236}">
                <a16:creationId xmlns:a16="http://schemas.microsoft.com/office/drawing/2014/main" id="{9B2CE951-8F2A-AC42-8009-E6E1847187D9}"/>
              </a:ext>
            </a:extLst>
          </p:cNvPr>
          <p:cNvSpPr>
            <a:spLocks noGrp="1"/>
          </p:cNvSpPr>
          <p:nvPr>
            <p:ph type="body" sz="quarter" idx="13"/>
          </p:nvPr>
        </p:nvSpPr>
        <p:spPr>
          <a:xfrm>
            <a:off x="4471987" y="875210"/>
            <a:ext cx="7245396" cy="4976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343032A-8F49-5E4D-85B6-0073B390F37A}"/>
              </a:ext>
            </a:extLst>
          </p:cNvPr>
          <p:cNvSpPr/>
          <p:nvPr/>
        </p:nvSpPr>
        <p:spPr>
          <a:xfrm>
            <a:off x="0" y="0"/>
            <a:ext cx="440218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81CA696-8851-3C44-AB32-0815E3BB3C32}"/>
              </a:ext>
            </a:extLst>
          </p:cNvPr>
          <p:cNvSpPr>
            <a:spLocks noGrp="1"/>
          </p:cNvSpPr>
          <p:nvPr>
            <p:ph type="body" sz="quarter" idx="14" hasCustomPrompt="1"/>
          </p:nvPr>
        </p:nvSpPr>
        <p:spPr>
          <a:xfrm>
            <a:off x="838200" y="1201738"/>
            <a:ext cx="2936875" cy="4206875"/>
          </a:xfrm>
        </p:spPr>
        <p:txBody>
          <a:bodyPr anchor="ctr">
            <a:normAutofit/>
          </a:bodyPr>
          <a:lstStyle>
            <a:lvl1pPr marL="0" indent="0" algn="ctr">
              <a:buNone/>
              <a:defRPr sz="4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67714843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spTree>
      <p:nvGrpSpPr>
        <p:cNvPr id="1" name="Shape 159"/>
        <p:cNvGrpSpPr/>
        <p:nvPr/>
      </p:nvGrpSpPr>
      <p:grpSpPr>
        <a:xfrm>
          <a:off x="0" y="0"/>
          <a:ext cx="0" cy="0"/>
          <a:chOff x="0" y="0"/>
          <a:chExt cx="0" cy="0"/>
        </a:xfrm>
      </p:grpSpPr>
      <p:sp>
        <p:nvSpPr>
          <p:cNvPr id="162" name="Google Shape;162;p27"/>
          <p:cNvSpPr txBox="1">
            <a:spLocks noGrp="1"/>
          </p:cNvSpPr>
          <p:nvPr>
            <p:ph type="body" idx="1"/>
          </p:nvPr>
        </p:nvSpPr>
        <p:spPr>
          <a:xfrm>
            <a:off x="946367" y="2044367"/>
            <a:ext cx="5796800" cy="38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2"/>
              </a:buClr>
              <a:buSzPts val="1400"/>
              <a:buChar char="●"/>
              <a:defRPr sz="1867">
                <a:solidFill>
                  <a:schemeClr val="dk2"/>
                </a:solidFill>
              </a:defRPr>
            </a:lvl1pPr>
            <a:lvl2pPr marL="1219170" lvl="1" indent="-423323" rtl="0">
              <a:spcBef>
                <a:spcPts val="2133"/>
              </a:spcBef>
              <a:spcAft>
                <a:spcPts val="0"/>
              </a:spcAft>
              <a:buClr>
                <a:schemeClr val="dk2"/>
              </a:buClr>
              <a:buSzPts val="1400"/>
              <a:buChar char="○"/>
              <a:defRPr>
                <a:solidFill>
                  <a:schemeClr val="dk2"/>
                </a:solidFill>
              </a:defRPr>
            </a:lvl2pPr>
            <a:lvl3pPr marL="1828754" lvl="2" indent="-423323" rtl="0">
              <a:spcBef>
                <a:spcPts val="2133"/>
              </a:spcBef>
              <a:spcAft>
                <a:spcPts val="0"/>
              </a:spcAft>
              <a:buClr>
                <a:schemeClr val="dk2"/>
              </a:buClr>
              <a:buSzPts val="1400"/>
              <a:buChar char="■"/>
              <a:defRPr>
                <a:solidFill>
                  <a:schemeClr val="dk2"/>
                </a:solidFill>
              </a:defRPr>
            </a:lvl3pPr>
            <a:lvl4pPr marL="2438339" lvl="3" indent="-423323" rtl="0">
              <a:spcBef>
                <a:spcPts val="2133"/>
              </a:spcBef>
              <a:spcAft>
                <a:spcPts val="0"/>
              </a:spcAft>
              <a:buClr>
                <a:schemeClr val="dk2"/>
              </a:buClr>
              <a:buSzPts val="1400"/>
              <a:buChar char="●"/>
              <a:defRPr>
                <a:solidFill>
                  <a:schemeClr val="dk2"/>
                </a:solidFill>
              </a:defRPr>
            </a:lvl4pPr>
            <a:lvl5pPr marL="3047924" lvl="4" indent="-423323" rtl="0">
              <a:spcBef>
                <a:spcPts val="2133"/>
              </a:spcBef>
              <a:spcAft>
                <a:spcPts val="0"/>
              </a:spcAft>
              <a:buClr>
                <a:schemeClr val="dk2"/>
              </a:buClr>
              <a:buSzPts val="1400"/>
              <a:buChar char="○"/>
              <a:defRPr>
                <a:solidFill>
                  <a:schemeClr val="dk2"/>
                </a:solidFill>
              </a:defRPr>
            </a:lvl5pPr>
            <a:lvl6pPr marL="3657509" lvl="5" indent="-423323" rtl="0">
              <a:spcBef>
                <a:spcPts val="2133"/>
              </a:spcBef>
              <a:spcAft>
                <a:spcPts val="0"/>
              </a:spcAft>
              <a:buClr>
                <a:schemeClr val="dk2"/>
              </a:buClr>
              <a:buSzPts val="1400"/>
              <a:buChar char="■"/>
              <a:defRPr>
                <a:solidFill>
                  <a:schemeClr val="dk2"/>
                </a:solidFill>
              </a:defRPr>
            </a:lvl6pPr>
            <a:lvl7pPr marL="4267093" lvl="6" indent="-423323" rtl="0">
              <a:spcBef>
                <a:spcPts val="2133"/>
              </a:spcBef>
              <a:spcAft>
                <a:spcPts val="0"/>
              </a:spcAft>
              <a:buClr>
                <a:schemeClr val="dk2"/>
              </a:buClr>
              <a:buSzPts val="1400"/>
              <a:buChar char="●"/>
              <a:defRPr>
                <a:solidFill>
                  <a:schemeClr val="dk2"/>
                </a:solidFill>
              </a:defRPr>
            </a:lvl7pPr>
            <a:lvl8pPr marL="4876678" lvl="7" indent="-423323" rtl="0">
              <a:spcBef>
                <a:spcPts val="2133"/>
              </a:spcBef>
              <a:spcAft>
                <a:spcPts val="0"/>
              </a:spcAft>
              <a:buClr>
                <a:schemeClr val="dk2"/>
              </a:buClr>
              <a:buSzPts val="1400"/>
              <a:buChar char="○"/>
              <a:defRPr>
                <a:solidFill>
                  <a:schemeClr val="dk2"/>
                </a:solidFill>
              </a:defRPr>
            </a:lvl8pPr>
            <a:lvl9pPr marL="5486263" lvl="8" indent="-423323" rtl="0">
              <a:spcBef>
                <a:spcPts val="2133"/>
              </a:spcBef>
              <a:spcAft>
                <a:spcPts val="2133"/>
              </a:spcAft>
              <a:buClr>
                <a:schemeClr val="dk2"/>
              </a:buClr>
              <a:buSzPts val="1400"/>
              <a:buChar char="■"/>
              <a:defRPr>
                <a:solidFill>
                  <a:schemeClr val="dk2"/>
                </a:solidFill>
              </a:defRPr>
            </a:lvl9pPr>
          </a:lstStyle>
          <a:p>
            <a:pPr lvl="0"/>
            <a:r>
              <a:rPr lang="en-US"/>
              <a:t>Click to edit Master text styles</a:t>
            </a:r>
          </a:p>
        </p:txBody>
      </p:sp>
      <p:sp>
        <p:nvSpPr>
          <p:cNvPr id="163" name="Google Shape;163;p27"/>
          <p:cNvSpPr txBox="1">
            <a:spLocks noGrp="1"/>
          </p:cNvSpPr>
          <p:nvPr>
            <p:ph type="title"/>
          </p:nvPr>
        </p:nvSpPr>
        <p:spPr>
          <a:xfrm>
            <a:off x="935467" y="816900"/>
            <a:ext cx="5796800" cy="122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None/>
              <a:defRPr sz="4800">
                <a:solidFill>
                  <a:schemeClr val="dk2"/>
                </a:solidFill>
              </a:defRPr>
            </a:lvl1pPr>
            <a:lvl2pPr lvl="1" rtl="0">
              <a:spcBef>
                <a:spcPts val="0"/>
              </a:spcBef>
              <a:spcAft>
                <a:spcPts val="0"/>
              </a:spcAft>
              <a:buClr>
                <a:schemeClr val="dk2"/>
              </a:buClr>
              <a:buSzPts val="4800"/>
              <a:buNone/>
              <a:defRPr sz="6400">
                <a:solidFill>
                  <a:schemeClr val="dk2"/>
                </a:solidFill>
              </a:defRPr>
            </a:lvl2pPr>
            <a:lvl3pPr lvl="2" rtl="0">
              <a:spcBef>
                <a:spcPts val="0"/>
              </a:spcBef>
              <a:spcAft>
                <a:spcPts val="0"/>
              </a:spcAft>
              <a:buClr>
                <a:schemeClr val="dk2"/>
              </a:buClr>
              <a:buSzPts val="4800"/>
              <a:buNone/>
              <a:defRPr sz="6400">
                <a:solidFill>
                  <a:schemeClr val="dk2"/>
                </a:solidFill>
              </a:defRPr>
            </a:lvl3pPr>
            <a:lvl4pPr lvl="3" rtl="0">
              <a:spcBef>
                <a:spcPts val="0"/>
              </a:spcBef>
              <a:spcAft>
                <a:spcPts val="0"/>
              </a:spcAft>
              <a:buClr>
                <a:schemeClr val="dk2"/>
              </a:buClr>
              <a:buSzPts val="4800"/>
              <a:buNone/>
              <a:defRPr sz="6400">
                <a:solidFill>
                  <a:schemeClr val="dk2"/>
                </a:solidFill>
              </a:defRPr>
            </a:lvl4pPr>
            <a:lvl5pPr lvl="4" rtl="0">
              <a:spcBef>
                <a:spcPts val="0"/>
              </a:spcBef>
              <a:spcAft>
                <a:spcPts val="0"/>
              </a:spcAft>
              <a:buClr>
                <a:schemeClr val="dk2"/>
              </a:buClr>
              <a:buSzPts val="4800"/>
              <a:buNone/>
              <a:defRPr sz="6400">
                <a:solidFill>
                  <a:schemeClr val="dk2"/>
                </a:solidFill>
              </a:defRPr>
            </a:lvl5pPr>
            <a:lvl6pPr lvl="5" rtl="0">
              <a:spcBef>
                <a:spcPts val="0"/>
              </a:spcBef>
              <a:spcAft>
                <a:spcPts val="0"/>
              </a:spcAft>
              <a:buClr>
                <a:schemeClr val="dk2"/>
              </a:buClr>
              <a:buSzPts val="4800"/>
              <a:buNone/>
              <a:defRPr sz="6400">
                <a:solidFill>
                  <a:schemeClr val="dk2"/>
                </a:solidFill>
              </a:defRPr>
            </a:lvl6pPr>
            <a:lvl7pPr lvl="6" rtl="0">
              <a:spcBef>
                <a:spcPts val="0"/>
              </a:spcBef>
              <a:spcAft>
                <a:spcPts val="0"/>
              </a:spcAft>
              <a:buClr>
                <a:schemeClr val="dk2"/>
              </a:buClr>
              <a:buSzPts val="4800"/>
              <a:buNone/>
              <a:defRPr sz="6400">
                <a:solidFill>
                  <a:schemeClr val="dk2"/>
                </a:solidFill>
              </a:defRPr>
            </a:lvl7pPr>
            <a:lvl8pPr lvl="7" rtl="0">
              <a:spcBef>
                <a:spcPts val="0"/>
              </a:spcBef>
              <a:spcAft>
                <a:spcPts val="0"/>
              </a:spcAft>
              <a:buClr>
                <a:schemeClr val="dk2"/>
              </a:buClr>
              <a:buSzPts val="4800"/>
              <a:buNone/>
              <a:defRPr sz="6400">
                <a:solidFill>
                  <a:schemeClr val="dk2"/>
                </a:solidFill>
              </a:defRPr>
            </a:lvl8pPr>
            <a:lvl9pPr lvl="8" rtl="0">
              <a:spcBef>
                <a:spcPts val="0"/>
              </a:spcBef>
              <a:spcAft>
                <a:spcPts val="0"/>
              </a:spcAft>
              <a:buClr>
                <a:schemeClr val="dk2"/>
              </a:buClr>
              <a:buSzPts val="4800"/>
              <a:buNone/>
              <a:defRPr sz="6400">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23850314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4" name="Google Shape;44;p10"/>
          <p:cNvSpPr txBox="1">
            <a:spLocks noGrp="1"/>
          </p:cNvSpPr>
          <p:nvPr>
            <p:ph type="title"/>
          </p:nvPr>
        </p:nvSpPr>
        <p:spPr>
          <a:xfrm>
            <a:off x="7968000" y="1926800"/>
            <a:ext cx="3297200" cy="30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9pPr>
          </a:lstStyle>
          <a:p>
            <a:r>
              <a:rPr lang="en-US"/>
              <a:t>Click to edit Master title style</a:t>
            </a:r>
            <a:endParaRPr/>
          </a:p>
        </p:txBody>
      </p:sp>
    </p:spTree>
    <p:extLst>
      <p:ext uri="{BB962C8B-B14F-4D97-AF65-F5344CB8AC3E}">
        <p14:creationId xmlns:p14="http://schemas.microsoft.com/office/powerpoint/2010/main" val="153613782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312AC932-6F2F-D443-A196-EF8595575A6F}"/>
              </a:ext>
            </a:extLst>
          </p:cNvPr>
          <p:cNvPicPr>
            <a:picLocks noChangeAspect="1"/>
          </p:cNvPicPr>
          <p:nvPr/>
        </p:nvPicPr>
        <p:blipFill>
          <a:blip r:embed="rId2"/>
          <a:stretch>
            <a:fillRect/>
          </a:stretch>
        </p:blipFill>
        <p:spPr>
          <a:xfrm>
            <a:off x="9731926" y="4891586"/>
            <a:ext cx="709932" cy="692184"/>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8C42F36A-AE05-824D-B5EE-D3F0747744F9}"/>
              </a:ext>
            </a:extLst>
          </p:cNvPr>
          <p:cNvPicPr>
            <a:picLocks noChangeAspect="1"/>
          </p:cNvPicPr>
          <p:nvPr/>
        </p:nvPicPr>
        <p:blipFill>
          <a:blip r:embed="rId3"/>
          <a:stretch>
            <a:fillRect/>
          </a:stretch>
        </p:blipFill>
        <p:spPr>
          <a:xfrm>
            <a:off x="8725783" y="4876849"/>
            <a:ext cx="715616" cy="698396"/>
          </a:xfrm>
          <a:prstGeom prst="rect">
            <a:avLst/>
          </a:prstGeom>
        </p:spPr>
      </p:pic>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4"/>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VIDEO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7" name="Picture 16" descr="Background pattern&#10;&#10;Description automatically generated">
            <a:extLst>
              <a:ext uri="{FF2B5EF4-FFF2-40B4-BE49-F238E27FC236}">
                <a16:creationId xmlns:a16="http://schemas.microsoft.com/office/drawing/2014/main" id="{D575F91A-97EE-9648-A307-A44ED22DF37F}"/>
              </a:ext>
            </a:extLst>
          </p:cNvPr>
          <p:cNvPicPr>
            <a:picLocks noChangeAspect="1"/>
          </p:cNvPicPr>
          <p:nvPr/>
        </p:nvPicPr>
        <p:blipFill>
          <a:blip r:embed="rId5"/>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382691658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6988233" y="874148"/>
            <a:ext cx="3748000" cy="978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20" name="Google Shape;20;p4"/>
          <p:cNvSpPr txBox="1">
            <a:spLocks noGrp="1"/>
          </p:cNvSpPr>
          <p:nvPr>
            <p:ph type="body" idx="1"/>
          </p:nvPr>
        </p:nvSpPr>
        <p:spPr>
          <a:xfrm>
            <a:off x="6988233" y="3385833"/>
            <a:ext cx="4301600" cy="258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418655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898BC6C-FB4B-E64C-A072-F8E6FA087966}"/>
              </a:ext>
            </a:extLst>
          </p:cNvPr>
          <p:cNvPicPr>
            <a:picLocks noChangeAspect="1"/>
          </p:cNvPicPr>
          <p:nvPr/>
        </p:nvPicPr>
        <p:blipFill>
          <a:blip r:embed="rId2"/>
          <a:stretch>
            <a:fillRect/>
          </a:stretch>
        </p:blipFill>
        <p:spPr>
          <a:xfrm>
            <a:off x="8725783" y="4876849"/>
            <a:ext cx="716304" cy="698396"/>
          </a:xfrm>
          <a:prstGeom prst="rect">
            <a:avLst/>
          </a:prstGeom>
        </p:spPr>
      </p:pic>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3"/>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DIGITAL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4" name="Picture 13" descr="Background pattern&#10;&#10;Description automatically generated">
            <a:extLst>
              <a:ext uri="{FF2B5EF4-FFF2-40B4-BE49-F238E27FC236}">
                <a16:creationId xmlns:a16="http://schemas.microsoft.com/office/drawing/2014/main" id="{836CCDA8-A5E5-074F-A2E6-65E4E21C8310}"/>
              </a:ext>
            </a:extLst>
          </p:cNvPr>
          <p:cNvPicPr>
            <a:picLocks noChangeAspect="1"/>
          </p:cNvPicPr>
          <p:nvPr/>
        </p:nvPicPr>
        <p:blipFill>
          <a:blip r:embed="rId4"/>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408581480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2936E-BF36-C848-996E-70ABFF5352D0}"/>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019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615F-C010-EA42-9461-48DD4555D9C1}"/>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36D59B-1D04-0B46-89FC-82C0BDD65993}"/>
              </a:ext>
            </a:extLst>
          </p:cNvPr>
          <p:cNvSpPr/>
          <p:nvPr/>
        </p:nvSpPr>
        <p:spPr>
          <a:xfrm>
            <a:off x="-47897" y="2764294"/>
            <a:ext cx="12239897" cy="28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158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22BC58EF-7F29-914A-9982-3D36C1840E3A}"/>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43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F33BD-66C4-0649-B0A9-DB7203EFBF51}"/>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25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2910840" y="901337"/>
            <a:ext cx="5699760"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ASK BEFORE YOU BEGIN:</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55309" y="2678113"/>
            <a:ext cx="6300591"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73402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s to Cons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3174998" y="901337"/>
            <a:ext cx="5435601" cy="830997"/>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CONSIDER:</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92888" y="2205319"/>
            <a:ext cx="6350696" cy="380337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86921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004587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708"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utura Condensed Medium" panose="020B0602020204020303" pitchFamily="34" charset="-79"/>
          <a:ea typeface="+mj-ea"/>
          <a:cs typeface="Futura Condensed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1"/>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Lmz3QEOh8X-m4mlGb9weqCRxTb7OLoal/view"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drive.google.com/file/d/1-BqqnROwfT82F6ENFlyyGUZblm3lKLT2/view"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gHB2dzMU7MUK0BXiKMkwfCl-Q9YOpIjo/view"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2" name="Google Shape;362;p41"/>
          <p:cNvSpPr txBox="1">
            <a:spLocks noGrp="1"/>
          </p:cNvSpPr>
          <p:nvPr>
            <p:ph type="ctrTitle"/>
          </p:nvPr>
        </p:nvSpPr>
        <p:spPr>
          <a:xfrm>
            <a:off x="185167" y="4686230"/>
            <a:ext cx="8297414" cy="900184"/>
          </a:xfrm>
        </p:spPr>
        <p:txBody>
          <a:bodyPr>
            <a:normAutofit/>
          </a:bodyPr>
          <a:lstStyle/>
          <a:p>
            <a:pPr lvl="0"/>
            <a:r>
              <a:rPr lang="en-US" dirty="0"/>
              <a:t>Cut Types</a:t>
            </a:r>
          </a:p>
        </p:txBody>
      </p:sp>
      <p:sp>
        <p:nvSpPr>
          <p:cNvPr id="3" name="Subtitle 2">
            <a:extLst>
              <a:ext uri="{FF2B5EF4-FFF2-40B4-BE49-F238E27FC236}">
                <a16:creationId xmlns:a16="http://schemas.microsoft.com/office/drawing/2014/main" id="{3BA5DF45-530B-72F8-29F4-6365D84CEB93}"/>
              </a:ext>
            </a:extLst>
          </p:cNvPr>
          <p:cNvSpPr>
            <a:spLocks noGrp="1"/>
          </p:cNvSpPr>
          <p:nvPr>
            <p:ph type="subTitle" idx="1"/>
          </p:nvPr>
        </p:nvSpPr>
        <p:spPr>
          <a:xfrm>
            <a:off x="165860" y="5586414"/>
            <a:ext cx="8297411" cy="911363"/>
          </a:xfrm>
        </p:spPr>
        <p:txBody>
          <a:bodyPr>
            <a:normAutofit/>
          </a:bodyPr>
          <a:lstStyle/>
          <a:p>
            <a:r>
              <a:rPr lang="en-US" dirty="0"/>
              <a:t>Objective 4.0 </a:t>
            </a:r>
          </a:p>
          <a:p>
            <a:r>
              <a:rPr lang="en-US" b="0" dirty="0"/>
              <a:t>Apply procedures for editing digital video using adobe premiere pro cc.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5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23" name="Google Shape;423;p50" title="Media1.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1"/>
          <p:cNvSpPr txBox="1">
            <a:spLocks noGrp="1"/>
          </p:cNvSpPr>
          <p:nvPr>
            <p:ph type="title"/>
          </p:nvPr>
        </p:nvSpPr>
        <p:spPr/>
        <p:txBody>
          <a:bodyPr/>
          <a:lstStyle/>
          <a:p>
            <a:pPr lvl="0"/>
            <a:r>
              <a:rPr lang="en-US"/>
              <a:t>J-CUT/L-CUT</a:t>
            </a:r>
          </a:p>
        </p:txBody>
      </p:sp>
      <p:sp>
        <p:nvSpPr>
          <p:cNvPr id="430" name="Google Shape;430;p51"/>
          <p:cNvSpPr txBox="1">
            <a:spLocks noGrp="1"/>
          </p:cNvSpPr>
          <p:nvPr>
            <p:ph sz="half" idx="1"/>
          </p:nvPr>
        </p:nvSpPr>
        <p:spPr/>
        <p:txBody>
          <a:bodyPr/>
          <a:lstStyle/>
          <a:p>
            <a:pPr lvl="0"/>
            <a:r>
              <a:rPr lang="en-US" b="0" dirty="0"/>
              <a:t>A </a:t>
            </a:r>
            <a:r>
              <a:rPr lang="en-US" dirty="0">
                <a:solidFill>
                  <a:schemeClr val="accent1"/>
                </a:solidFill>
              </a:rPr>
              <a:t>J-Cut</a:t>
            </a:r>
            <a:r>
              <a:rPr lang="en-US" b="0" dirty="0"/>
              <a:t> is when you hear audio from a shot and then see the video. You make the letter J visually in the timeline. </a:t>
            </a:r>
          </a:p>
          <a:p>
            <a:pPr lvl="0"/>
            <a:r>
              <a:rPr lang="en-US" b="0" dirty="0"/>
              <a:t>An </a:t>
            </a:r>
            <a:r>
              <a:rPr lang="en-US" dirty="0">
                <a:solidFill>
                  <a:schemeClr val="accent1"/>
                </a:solidFill>
              </a:rPr>
              <a:t>L-Cut</a:t>
            </a:r>
            <a:r>
              <a:rPr lang="en-US" b="0" dirty="0"/>
              <a:t> is when you cut to different video z the audio from that previous shot remains.</a:t>
            </a:r>
          </a:p>
        </p:txBody>
      </p:sp>
      <p:pic>
        <p:nvPicPr>
          <p:cNvPr id="431" name="Google Shape;431;p51"/>
          <p:cNvPicPr preferRelativeResize="0">
            <a:picLocks noGrp="1"/>
          </p:cNvPicPr>
          <p:nvPr>
            <p:ph sz="half" idx="2"/>
          </p:nvPr>
        </p:nvPicPr>
        <p:blipFill rotWithShape="1">
          <a:blip r:embed="rId3">
            <a:alphaModFix/>
          </a:blip>
          <a:srcRect/>
          <a:stretch/>
        </p:blipFill>
        <p:spPr>
          <a:xfrm>
            <a:off x="6095999" y="1690687"/>
            <a:ext cx="5839457" cy="435133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40" name="Google Shape;440;p52"/>
          <p:cNvSpPr txBox="1">
            <a:spLocks noGrp="1"/>
          </p:cNvSpPr>
          <p:nvPr>
            <p:ph type="body" sz="quarter" idx="13"/>
          </p:nvPr>
        </p:nvSpPr>
        <p:spPr/>
        <p:txBody>
          <a:bodyPr/>
          <a:lstStyle/>
          <a:p>
            <a:pPr lvl="0"/>
            <a:r>
              <a:rPr lang="en-US"/>
              <a:t>How do J &amp; L cuts improve the flow in a scene or between scenes? </a:t>
            </a:r>
          </a:p>
          <a:p>
            <a:pPr lvl="0"/>
            <a:r>
              <a:rPr lang="en-US"/>
              <a:t>What might a conversation scene look like without these types of cuts?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3"/>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47" name="Google Shape;447;p53"/>
          <p:cNvSpPr txBox="1">
            <a:spLocks noGrp="1"/>
          </p:cNvSpPr>
          <p:nvPr>
            <p:ph sz="half" idx="1"/>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sp>
        <p:nvSpPr>
          <p:cNvPr id="448" name="Google Shape;448;p53"/>
          <p:cNvSpPr txBox="1">
            <a:spLocks noGrp="1"/>
          </p:cNvSpPr>
          <p:nvPr>
            <p:ph sz="half" idx="2"/>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449" name="Google Shape;449;p53" title="2nd.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8" name="Google Shape;458;p54"/>
          <p:cNvSpPr txBox="1">
            <a:spLocks noGrp="1"/>
          </p:cNvSpPr>
          <p:nvPr>
            <p:ph type="title"/>
          </p:nvPr>
        </p:nvSpPr>
        <p:spPr>
          <a:xfrm>
            <a:off x="839788" y="457199"/>
            <a:ext cx="3296883" cy="4584221"/>
          </a:xfrm>
        </p:spPr>
        <p:txBody>
          <a:bodyPr>
            <a:normAutofit/>
          </a:bodyPr>
          <a:lstStyle/>
          <a:p>
            <a:pPr lvl="0"/>
            <a:r>
              <a:rPr lang="en-US" sz="6000" dirty="0"/>
              <a:t>CUTTING ON ACTION</a:t>
            </a:r>
            <a:br>
              <a:rPr lang="en-US" sz="6000" dirty="0"/>
            </a:br>
            <a:endParaRPr lang="en-US" sz="6000" dirty="0"/>
          </a:p>
        </p:txBody>
      </p:sp>
      <p:sp>
        <p:nvSpPr>
          <p:cNvPr id="5" name="Content Placeholder 4">
            <a:extLst>
              <a:ext uri="{FF2B5EF4-FFF2-40B4-BE49-F238E27FC236}">
                <a16:creationId xmlns:a16="http://schemas.microsoft.com/office/drawing/2014/main" id="{0760822B-8589-722A-5B52-745E183D61BB}"/>
              </a:ext>
            </a:extLst>
          </p:cNvPr>
          <p:cNvSpPr>
            <a:spLocks noGrp="1"/>
          </p:cNvSpPr>
          <p:nvPr>
            <p:ph idx="1"/>
          </p:nvPr>
        </p:nvSpPr>
        <p:spPr/>
        <p:txBody>
          <a:bodyPr/>
          <a:lstStyle/>
          <a:p>
            <a:endParaRPr lang="en-US"/>
          </a:p>
        </p:txBody>
      </p:sp>
      <p:sp>
        <p:nvSpPr>
          <p:cNvPr id="459" name="Google Shape;459;p54"/>
          <p:cNvSpPr/>
          <p:nvPr/>
        </p:nvSpPr>
        <p:spPr>
          <a:xfrm>
            <a:off x="4651120" y="-2"/>
            <a:ext cx="7537705" cy="68562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60" name="Google Shape;460;p54"/>
          <p:cNvGrpSpPr/>
          <p:nvPr/>
        </p:nvGrpSpPr>
        <p:grpSpPr>
          <a:xfrm>
            <a:off x="5232401" y="407126"/>
            <a:ext cx="6532880" cy="5952305"/>
            <a:chOff x="0" y="726"/>
            <a:chExt cx="6532880" cy="5952305"/>
          </a:xfrm>
        </p:grpSpPr>
        <p:sp>
          <p:nvSpPr>
            <p:cNvPr id="461" name="Google Shape;461;p54"/>
            <p:cNvSpPr/>
            <p:nvPr/>
          </p:nvSpPr>
          <p:spPr>
            <a:xfrm>
              <a:off x="0" y="726"/>
              <a:ext cx="6532880" cy="1700658"/>
            </a:xfrm>
            <a:prstGeom prst="roundRect">
              <a:avLst>
                <a:gd name="adj" fmla="val 10000"/>
              </a:avLst>
            </a:prstGeom>
            <a:solidFill>
              <a:srgbClr val="467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4"/>
            <p:cNvSpPr/>
            <p:nvPr/>
          </p:nvSpPr>
          <p:spPr>
            <a:xfrm>
              <a:off x="514449" y="383374"/>
              <a:ext cx="935362" cy="93536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4"/>
            <p:cNvSpPr/>
            <p:nvPr/>
          </p:nvSpPr>
          <p:spPr>
            <a:xfrm>
              <a:off x="1964260" y="726"/>
              <a:ext cx="4568619" cy="1700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4"/>
            <p:cNvSpPr txBox="1"/>
            <p:nvPr/>
          </p:nvSpPr>
          <p:spPr>
            <a:xfrm>
              <a:off x="1964260" y="726"/>
              <a:ext cx="4568619" cy="1700658"/>
            </a:xfrm>
            <a:prstGeom prst="rect">
              <a:avLst/>
            </a:prstGeom>
            <a:noFill/>
            <a:ln>
              <a:noFill/>
            </a:ln>
          </p:spPr>
          <p:txBody>
            <a:bodyPr spcFirstLastPara="1" wrap="square" lIns="179975" tIns="179975" rIns="179975" bIns="179975"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To cut on action, you merge two clips by cutting between them during a moment of action. </a:t>
              </a:r>
              <a:endParaRPr/>
            </a:p>
          </p:txBody>
        </p:sp>
        <p:sp>
          <p:nvSpPr>
            <p:cNvPr id="465" name="Google Shape;465;p54"/>
            <p:cNvSpPr/>
            <p:nvPr/>
          </p:nvSpPr>
          <p:spPr>
            <a:xfrm>
              <a:off x="0" y="2126550"/>
              <a:ext cx="6532880" cy="1700658"/>
            </a:xfrm>
            <a:prstGeom prst="roundRect">
              <a:avLst>
                <a:gd name="adj" fmla="val 10000"/>
              </a:avLst>
            </a:prstGeom>
            <a:solidFill>
              <a:srgbClr val="46B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4"/>
            <p:cNvSpPr/>
            <p:nvPr/>
          </p:nvSpPr>
          <p:spPr>
            <a:xfrm>
              <a:off x="514449" y="2509198"/>
              <a:ext cx="935362" cy="93536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4"/>
            <p:cNvSpPr/>
            <p:nvPr/>
          </p:nvSpPr>
          <p:spPr>
            <a:xfrm>
              <a:off x="1964260" y="2126550"/>
              <a:ext cx="4568619" cy="1700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4"/>
            <p:cNvSpPr txBox="1"/>
            <p:nvPr/>
          </p:nvSpPr>
          <p:spPr>
            <a:xfrm>
              <a:off x="1964260" y="2126550"/>
              <a:ext cx="4568619" cy="1700658"/>
            </a:xfrm>
            <a:prstGeom prst="rect">
              <a:avLst/>
            </a:prstGeom>
            <a:noFill/>
            <a:ln>
              <a:noFill/>
            </a:ln>
          </p:spPr>
          <p:txBody>
            <a:bodyPr spcFirstLastPara="1" wrap="square" lIns="179975" tIns="179975" rIns="179975" bIns="179975"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This ties the two clips together and tricks the audience into ignoring the cut. </a:t>
              </a:r>
              <a:endParaRPr/>
            </a:p>
          </p:txBody>
        </p:sp>
        <p:sp>
          <p:nvSpPr>
            <p:cNvPr id="469" name="Google Shape;469;p54"/>
            <p:cNvSpPr/>
            <p:nvPr/>
          </p:nvSpPr>
          <p:spPr>
            <a:xfrm>
              <a:off x="0" y="4252373"/>
              <a:ext cx="6532880" cy="1700658"/>
            </a:xfrm>
            <a:prstGeom prst="roundRect">
              <a:avLst>
                <a:gd name="adj" fmla="val 10000"/>
              </a:avLst>
            </a:prstGeom>
            <a:solidFill>
              <a:srgbClr val="8FB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4"/>
            <p:cNvSpPr/>
            <p:nvPr/>
          </p:nvSpPr>
          <p:spPr>
            <a:xfrm>
              <a:off x="514449" y="4635021"/>
              <a:ext cx="935362" cy="93536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4"/>
            <p:cNvSpPr/>
            <p:nvPr/>
          </p:nvSpPr>
          <p:spPr>
            <a:xfrm>
              <a:off x="1964260" y="4252373"/>
              <a:ext cx="4568619" cy="1700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4"/>
            <p:cNvSpPr txBox="1"/>
            <p:nvPr/>
          </p:nvSpPr>
          <p:spPr>
            <a:xfrm>
              <a:off x="1964260" y="4252373"/>
              <a:ext cx="4568619" cy="1700658"/>
            </a:xfrm>
            <a:prstGeom prst="rect">
              <a:avLst/>
            </a:prstGeom>
            <a:noFill/>
            <a:ln>
              <a:noFill/>
            </a:ln>
          </p:spPr>
          <p:txBody>
            <a:bodyPr spcFirstLastPara="1" wrap="square" lIns="179975" tIns="179975" rIns="179975" bIns="179975" anchor="ctr" anchorCtr="0">
              <a:noAutofit/>
            </a:bodyPr>
            <a:lstStyle/>
            <a:p>
              <a:pPr marL="0" marR="0" lvl="0" indent="0" algn="l" rtl="0">
                <a:lnSpc>
                  <a:spcPct val="9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It’s a perfect choice for a fight scene or a chase sequence.</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5"/>
          <p:cNvSpPr txBox="1">
            <a:spLocks noGrp="1"/>
          </p:cNvSpPr>
          <p:nvPr>
            <p:ph type="title"/>
          </p:nvPr>
        </p:nvSpPr>
        <p:spPr/>
        <p:txBody>
          <a:bodyPr/>
          <a:lstStyle/>
          <a:p>
            <a:pPr lvl="0"/>
            <a:r>
              <a:rPr lang="en-US"/>
              <a:t>CUTAWAYS</a:t>
            </a:r>
          </a:p>
        </p:txBody>
      </p:sp>
      <p:sp>
        <p:nvSpPr>
          <p:cNvPr id="478" name="Google Shape;478;p55"/>
          <p:cNvSpPr txBox="1">
            <a:spLocks noGrp="1"/>
          </p:cNvSpPr>
          <p:nvPr>
            <p:ph idx="1"/>
          </p:nvPr>
        </p:nvSpPr>
        <p:spPr/>
        <p:txBody>
          <a:bodyPr>
            <a:normAutofit/>
          </a:bodyPr>
          <a:lstStyle/>
          <a:p>
            <a:pPr lvl="0"/>
            <a:r>
              <a:rPr lang="en-US" sz="2800" b="0" dirty="0"/>
              <a:t>A cutaway shot is a shot that "cuts away" from the main action to any shot that adds visual information, and then returns to the original shot with new meaning.</a:t>
            </a:r>
          </a:p>
        </p:txBody>
      </p:sp>
      <p:pic>
        <p:nvPicPr>
          <p:cNvPr id="479" name="Google Shape;479;p55"/>
          <p:cNvPicPr preferRelativeResize="0"/>
          <p:nvPr/>
        </p:nvPicPr>
        <p:blipFill rotWithShape="1">
          <a:blip r:embed="rId3">
            <a:alphaModFix/>
          </a:blip>
          <a:srcRect/>
          <a:stretch/>
        </p:blipFill>
        <p:spPr>
          <a:xfrm>
            <a:off x="1658937" y="3057525"/>
            <a:ext cx="9068222" cy="3800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6"/>
          <p:cNvSpPr txBox="1">
            <a:spLocks noGrp="1"/>
          </p:cNvSpPr>
          <p:nvPr>
            <p:ph type="title"/>
          </p:nvPr>
        </p:nvSpPr>
        <p:spPr/>
        <p:txBody>
          <a:bodyPr/>
          <a:lstStyle/>
          <a:p>
            <a:pPr lvl="0"/>
            <a:r>
              <a:rPr lang="en-US"/>
              <a:t>Cross Cutting</a:t>
            </a:r>
          </a:p>
        </p:txBody>
      </p:sp>
      <p:sp>
        <p:nvSpPr>
          <p:cNvPr id="486" name="Google Shape;486;p56"/>
          <p:cNvSpPr txBox="1">
            <a:spLocks noGrp="1"/>
          </p:cNvSpPr>
          <p:nvPr>
            <p:ph idx="1"/>
          </p:nvPr>
        </p:nvSpPr>
        <p:spPr/>
        <p:txBody>
          <a:bodyPr>
            <a:normAutofit fontScale="92500" lnSpcReduction="10000"/>
          </a:bodyPr>
          <a:lstStyle/>
          <a:p>
            <a:pPr lvl="0"/>
            <a:r>
              <a:rPr lang="en-US" b="0" dirty="0">
                <a:sym typeface="Roboto"/>
              </a:rPr>
              <a:t>The video editing technique of switching back and forth between scenes, often giving the impression that the action occurring in different locations is unfolding at the same moment.</a:t>
            </a:r>
          </a:p>
          <a:p>
            <a:pPr lvl="0"/>
            <a:endParaRPr lang="en-US" b="0" dirty="0">
              <a:sym typeface="Source Sans Pro"/>
            </a:endParaRPr>
          </a:p>
          <a:p>
            <a:pPr lvl="0"/>
            <a:r>
              <a:rPr lang="en-US" b="0" dirty="0">
                <a:sym typeface="Source Sans Pro"/>
              </a:rPr>
              <a:t>When should you crosscut?</a:t>
            </a:r>
          </a:p>
          <a:p>
            <a:pPr lvl="0"/>
            <a:r>
              <a:rPr lang="en-US" b="0" dirty="0">
                <a:sym typeface="Source Sans Pro"/>
              </a:rPr>
              <a:t>To capture phone or video conversations.</a:t>
            </a:r>
          </a:p>
          <a:p>
            <a:pPr lvl="0"/>
            <a:r>
              <a:rPr lang="en-US" b="0" dirty="0">
                <a:sym typeface="Source Sans Pro"/>
              </a:rPr>
              <a:t>To build suspense.</a:t>
            </a:r>
          </a:p>
          <a:p>
            <a:pPr lvl="0"/>
            <a:r>
              <a:rPr lang="en-US" b="0" dirty="0">
                <a:sym typeface="Source Sans Pro"/>
              </a:rPr>
              <a:t>To make a point.</a:t>
            </a:r>
          </a:p>
          <a:p>
            <a:pPr lvl="0"/>
            <a:r>
              <a:rPr lang="en-US" b="0" dirty="0">
                <a:sym typeface="Source Sans Pro"/>
              </a:rPr>
              <a:t>To play with time and space.</a:t>
            </a:r>
          </a:p>
          <a:p>
            <a:pPr lvl="0"/>
            <a:endParaRPr lang="en-US" b="0" dirty="0">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7"/>
          <p:cNvSpPr txBox="1">
            <a:spLocks noGrp="1"/>
          </p:cNvSpPr>
          <p:nvPr>
            <p:ph type="title"/>
          </p:nvPr>
        </p:nvSpPr>
        <p:spPr/>
        <p:txBody>
          <a:bodyPr/>
          <a:lstStyle/>
          <a:p>
            <a:pPr lvl="0"/>
            <a:r>
              <a:rPr lang="en-US"/>
              <a:t>Match Cut</a:t>
            </a:r>
          </a:p>
        </p:txBody>
      </p:sp>
      <p:sp>
        <p:nvSpPr>
          <p:cNvPr id="493" name="Google Shape;493;p57"/>
          <p:cNvSpPr txBox="1">
            <a:spLocks noGrp="1"/>
          </p:cNvSpPr>
          <p:nvPr>
            <p:ph idx="1"/>
          </p:nvPr>
        </p:nvSpPr>
        <p:spPr>
          <a:xfrm>
            <a:off x="838200" y="1825625"/>
            <a:ext cx="3048000" cy="4351338"/>
          </a:xfrm>
        </p:spPr>
        <p:txBody>
          <a:bodyPr/>
          <a:lstStyle/>
          <a:p>
            <a:pPr lvl="0"/>
            <a:r>
              <a:rPr lang="en-US" b="0" dirty="0">
                <a:sym typeface="Roboto"/>
              </a:rPr>
              <a:t>a cut from one shot to another where the composition of the two shots are matched by the action or subject and subject matter.</a:t>
            </a:r>
            <a:endParaRPr lang="en-US" b="0" dirty="0"/>
          </a:p>
        </p:txBody>
      </p:sp>
      <p:pic>
        <p:nvPicPr>
          <p:cNvPr id="494" name="Google Shape;494;p57"/>
          <p:cNvPicPr preferRelativeResize="0"/>
          <p:nvPr/>
        </p:nvPicPr>
        <p:blipFill>
          <a:blip r:embed="rId3">
            <a:alphaModFix/>
          </a:blip>
          <a:stretch>
            <a:fillRect/>
          </a:stretch>
        </p:blipFill>
        <p:spPr>
          <a:xfrm>
            <a:off x="3886200" y="1690688"/>
            <a:ext cx="8068888" cy="45387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86DA-1F78-EE39-6441-8BC81FF9149A}"/>
              </a:ext>
            </a:extLst>
          </p:cNvPr>
          <p:cNvSpPr>
            <a:spLocks noGrp="1"/>
          </p:cNvSpPr>
          <p:nvPr>
            <p:ph type="title"/>
          </p:nvPr>
        </p:nvSpPr>
        <p:spPr/>
        <p:txBody>
          <a:bodyPr/>
          <a:lstStyle/>
          <a:p>
            <a:r>
              <a:rPr lang="en-US" dirty="0" err="1"/>
              <a:t>Tranisitions</a:t>
            </a:r>
            <a:endParaRPr lang="en-US" dirty="0"/>
          </a:p>
        </p:txBody>
      </p:sp>
      <p:sp>
        <p:nvSpPr>
          <p:cNvPr id="3" name="Text Placeholder 2">
            <a:extLst>
              <a:ext uri="{FF2B5EF4-FFF2-40B4-BE49-F238E27FC236}">
                <a16:creationId xmlns:a16="http://schemas.microsoft.com/office/drawing/2014/main" id="{F7B22ED7-A9FB-D0BF-6D79-A6889F5111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7411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 name="Text Placeholder 4">
            <a:extLst>
              <a:ext uri="{FF2B5EF4-FFF2-40B4-BE49-F238E27FC236}">
                <a16:creationId xmlns:a16="http://schemas.microsoft.com/office/drawing/2014/main" id="{2BF19FE3-6377-EDC3-6FE0-A8BAC81E0469}"/>
              </a:ext>
            </a:extLst>
          </p:cNvPr>
          <p:cNvSpPr>
            <a:spLocks noGrp="1"/>
          </p:cNvSpPr>
          <p:nvPr>
            <p:ph type="body" sz="quarter" idx="14"/>
          </p:nvPr>
        </p:nvSpPr>
        <p:spPr/>
        <p:txBody>
          <a:bodyPr/>
          <a:lstStyle/>
          <a:p>
            <a:r>
              <a:rPr lang="en-US" dirty="0"/>
              <a:t>Video Transitions</a:t>
            </a:r>
          </a:p>
        </p:txBody>
      </p:sp>
      <p:grpSp>
        <p:nvGrpSpPr>
          <p:cNvPr id="511" name="Google Shape;511;p59"/>
          <p:cNvGrpSpPr/>
          <p:nvPr/>
        </p:nvGrpSpPr>
        <p:grpSpPr>
          <a:xfrm>
            <a:off x="5617029" y="798512"/>
            <a:ext cx="5741400" cy="5161544"/>
            <a:chOff x="0" y="4692"/>
            <a:chExt cx="5741400" cy="5161544"/>
          </a:xfrm>
        </p:grpSpPr>
        <p:sp>
          <p:nvSpPr>
            <p:cNvPr id="512" name="Google Shape;512;p59"/>
            <p:cNvSpPr/>
            <p:nvPr/>
          </p:nvSpPr>
          <p:spPr>
            <a:xfrm>
              <a:off x="0" y="4692"/>
              <a:ext cx="5741400" cy="1479600"/>
            </a:xfrm>
            <a:prstGeom prst="roundRect">
              <a:avLst>
                <a:gd name="adj" fmla="val 10000"/>
              </a:avLst>
            </a:prstGeom>
            <a:solidFill>
              <a:srgbClr val="467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9"/>
            <p:cNvSpPr/>
            <p:nvPr/>
          </p:nvSpPr>
          <p:spPr>
            <a:xfrm>
              <a:off x="447611" y="337626"/>
              <a:ext cx="814500" cy="8139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9"/>
            <p:cNvSpPr/>
            <p:nvPr/>
          </p:nvSpPr>
          <p:spPr>
            <a:xfrm>
              <a:off x="1709857" y="4692"/>
              <a:ext cx="3964800" cy="148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9"/>
            <p:cNvSpPr txBox="1"/>
            <p:nvPr/>
          </p:nvSpPr>
          <p:spPr>
            <a:xfrm>
              <a:off x="1709857" y="4692"/>
              <a:ext cx="3964800" cy="1481100"/>
            </a:xfrm>
            <a:prstGeom prst="rect">
              <a:avLst/>
            </a:prstGeom>
            <a:noFill/>
            <a:ln>
              <a:noFill/>
            </a:ln>
          </p:spPr>
          <p:txBody>
            <a:bodyPr spcFirstLastPara="1" wrap="square" lIns="156775" tIns="156775" rIns="156775" bIns="156775"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A transition moves a scene from one shot to the next.</a:t>
              </a:r>
              <a:endParaRPr sz="1500"/>
            </a:p>
          </p:txBody>
        </p:sp>
        <p:sp>
          <p:nvSpPr>
            <p:cNvPr id="516" name="Google Shape;516;p59"/>
            <p:cNvSpPr/>
            <p:nvPr/>
          </p:nvSpPr>
          <p:spPr>
            <a:xfrm>
              <a:off x="0" y="1844914"/>
              <a:ext cx="5741400" cy="1479600"/>
            </a:xfrm>
            <a:prstGeom prst="roundRect">
              <a:avLst>
                <a:gd name="adj" fmla="val 10000"/>
              </a:avLst>
            </a:prstGeom>
            <a:solidFill>
              <a:srgbClr val="46B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9"/>
            <p:cNvSpPr/>
            <p:nvPr/>
          </p:nvSpPr>
          <p:spPr>
            <a:xfrm>
              <a:off x="447611" y="2177848"/>
              <a:ext cx="814500" cy="813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9"/>
            <p:cNvSpPr/>
            <p:nvPr/>
          </p:nvSpPr>
          <p:spPr>
            <a:xfrm>
              <a:off x="1709857" y="1844914"/>
              <a:ext cx="3964800" cy="148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9"/>
            <p:cNvSpPr txBox="1"/>
            <p:nvPr/>
          </p:nvSpPr>
          <p:spPr>
            <a:xfrm>
              <a:off x="1709857" y="1844914"/>
              <a:ext cx="3964800" cy="1481100"/>
            </a:xfrm>
            <a:prstGeom prst="rect">
              <a:avLst/>
            </a:prstGeom>
            <a:noFill/>
            <a:ln>
              <a:noFill/>
            </a:ln>
          </p:spPr>
          <p:txBody>
            <a:bodyPr spcFirstLastPara="1" wrap="square" lIns="156775" tIns="156775" rIns="156775" bIns="156775"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The simplest transition is a cut, where the last frame of one clip is immediately followed by the first frame of the next.</a:t>
              </a:r>
              <a:endParaRPr sz="1500"/>
            </a:p>
          </p:txBody>
        </p:sp>
        <p:sp>
          <p:nvSpPr>
            <p:cNvPr id="520" name="Google Shape;520;p59"/>
            <p:cNvSpPr/>
            <p:nvPr/>
          </p:nvSpPr>
          <p:spPr>
            <a:xfrm>
              <a:off x="0" y="3685136"/>
              <a:ext cx="5741400" cy="1479600"/>
            </a:xfrm>
            <a:prstGeom prst="roundRect">
              <a:avLst>
                <a:gd name="adj" fmla="val 10000"/>
              </a:avLst>
            </a:prstGeom>
            <a:solidFill>
              <a:srgbClr val="8FB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9"/>
            <p:cNvSpPr/>
            <p:nvPr/>
          </p:nvSpPr>
          <p:spPr>
            <a:xfrm>
              <a:off x="447611" y="4018070"/>
              <a:ext cx="814500" cy="8139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9"/>
            <p:cNvSpPr/>
            <p:nvPr/>
          </p:nvSpPr>
          <p:spPr>
            <a:xfrm>
              <a:off x="1709857" y="3685136"/>
              <a:ext cx="3964800" cy="148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9"/>
            <p:cNvSpPr txBox="1"/>
            <p:nvPr/>
          </p:nvSpPr>
          <p:spPr>
            <a:xfrm>
              <a:off x="1709857" y="3685136"/>
              <a:ext cx="3964800" cy="1481100"/>
            </a:xfrm>
            <a:prstGeom prst="rect">
              <a:avLst/>
            </a:prstGeom>
            <a:noFill/>
            <a:ln>
              <a:noFill/>
            </a:ln>
          </p:spPr>
          <p:txBody>
            <a:bodyPr spcFirstLastPara="1" wrap="square" lIns="156775" tIns="156775" rIns="156775" bIns="156775" anchor="ctr"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Transitions are available in the Video Transitions bins in the Effects panel. </a:t>
              </a:r>
              <a:endParaRPr sz="150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2"/>
          <p:cNvSpPr txBox="1">
            <a:spLocks noGrp="1"/>
          </p:cNvSpPr>
          <p:nvPr>
            <p:ph type="title"/>
          </p:nvPr>
        </p:nvSpPr>
        <p:spPr/>
        <p:txBody>
          <a:bodyPr/>
          <a:lstStyle/>
          <a:p>
            <a:pPr lvl="0"/>
            <a:r>
              <a:rPr lang="en-US"/>
              <a:t>SHOTS VS. CUTS</a:t>
            </a:r>
          </a:p>
        </p:txBody>
      </p:sp>
      <p:sp>
        <p:nvSpPr>
          <p:cNvPr id="368" name="Google Shape;368;p42"/>
          <p:cNvSpPr txBox="1">
            <a:spLocks noGrp="1"/>
          </p:cNvSpPr>
          <p:nvPr>
            <p:ph idx="1"/>
          </p:nvPr>
        </p:nvSpPr>
        <p:spPr/>
        <p:txBody>
          <a:bodyPr/>
          <a:lstStyle/>
          <a:p>
            <a:pPr lvl="0"/>
            <a:r>
              <a:rPr lang="en-US"/>
              <a:t>After cameras and lenses, every video storyteller has two essential tools: shots and cuts. These two tools are much, much more important than the gear you use.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0"/>
          <p:cNvSpPr txBox="1">
            <a:spLocks noGrp="1"/>
          </p:cNvSpPr>
          <p:nvPr>
            <p:ph type="title"/>
          </p:nvPr>
        </p:nvSpPr>
        <p:spPr/>
        <p:txBody>
          <a:bodyPr/>
          <a:lstStyle/>
          <a:p>
            <a:pPr lvl="0"/>
            <a:r>
              <a:rPr lang="en-US"/>
              <a:t>Video Transitions: Basic Types to use</a:t>
            </a:r>
          </a:p>
        </p:txBody>
      </p:sp>
      <p:sp>
        <p:nvSpPr>
          <p:cNvPr id="529" name="Google Shape;529;p60"/>
          <p:cNvSpPr txBox="1">
            <a:spLocks noGrp="1"/>
          </p:cNvSpPr>
          <p:nvPr>
            <p:ph idx="1"/>
          </p:nvPr>
        </p:nvSpPr>
        <p:spPr/>
        <p:txBody>
          <a:bodyPr/>
          <a:lstStyle/>
          <a:p>
            <a:pPr lvl="0"/>
            <a:r>
              <a:rPr lang="en-US" dirty="0"/>
              <a:t>Fade Up or Down</a:t>
            </a:r>
          </a:p>
          <a:p>
            <a:pPr lvl="1"/>
            <a:r>
              <a:rPr lang="en-US" dirty="0"/>
              <a:t>Screen goes gradually black or white to a video clip a vice versa</a:t>
            </a:r>
          </a:p>
          <a:p>
            <a:pPr lvl="0"/>
            <a:endParaRPr lang="en-US" dirty="0"/>
          </a:p>
          <a:p>
            <a:pPr lvl="0"/>
            <a:endParaRPr lang="en-US" dirty="0"/>
          </a:p>
        </p:txBody>
      </p:sp>
      <p:pic>
        <p:nvPicPr>
          <p:cNvPr id="530" name="Google Shape;530;p60"/>
          <p:cNvPicPr preferRelativeResize="0"/>
          <p:nvPr/>
        </p:nvPicPr>
        <p:blipFill>
          <a:blip r:embed="rId3">
            <a:alphaModFix/>
          </a:blip>
          <a:stretch>
            <a:fillRect/>
          </a:stretch>
        </p:blipFill>
        <p:spPr>
          <a:xfrm>
            <a:off x="6293737" y="3563937"/>
            <a:ext cx="4885276" cy="2747986"/>
          </a:xfrm>
          <a:prstGeom prst="rect">
            <a:avLst/>
          </a:prstGeom>
          <a:noFill/>
          <a:ln>
            <a:noFill/>
          </a:ln>
        </p:spPr>
      </p:pic>
      <p:pic>
        <p:nvPicPr>
          <p:cNvPr id="531" name="Google Shape;531;p60"/>
          <p:cNvPicPr preferRelativeResize="0"/>
          <p:nvPr/>
        </p:nvPicPr>
        <p:blipFill>
          <a:blip r:embed="rId4">
            <a:alphaModFix/>
          </a:blip>
          <a:stretch>
            <a:fillRect/>
          </a:stretch>
        </p:blipFill>
        <p:spPr>
          <a:xfrm>
            <a:off x="973597" y="3563937"/>
            <a:ext cx="4885273" cy="27479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8" name="Google Shape;538;p61"/>
          <p:cNvSpPr txBox="1">
            <a:spLocks noGrp="1"/>
          </p:cNvSpPr>
          <p:nvPr>
            <p:ph type="title"/>
          </p:nvPr>
        </p:nvSpPr>
        <p:spPr/>
        <p:txBody>
          <a:bodyPr/>
          <a:lstStyle/>
          <a:p>
            <a:pPr lvl="0"/>
            <a:r>
              <a:rPr lang="en-US"/>
              <a:t>Video Transitions: Basic Types to use</a:t>
            </a:r>
          </a:p>
        </p:txBody>
      </p:sp>
      <p:sp>
        <p:nvSpPr>
          <p:cNvPr id="536" name="Google Shape;536;p61"/>
          <p:cNvSpPr txBox="1">
            <a:spLocks noGrp="1"/>
          </p:cNvSpPr>
          <p:nvPr>
            <p:ph idx="1"/>
          </p:nvPr>
        </p:nvSpPr>
        <p:spPr>
          <a:xfrm>
            <a:off x="838200" y="1825625"/>
            <a:ext cx="4823568" cy="4351338"/>
          </a:xfrm>
        </p:spPr>
        <p:txBody>
          <a:bodyPr/>
          <a:lstStyle/>
          <a:p>
            <a:pPr lvl="0"/>
            <a:r>
              <a:rPr lang="en-US" dirty="0"/>
              <a:t>Dissolve</a:t>
            </a:r>
          </a:p>
          <a:p>
            <a:pPr lvl="1"/>
            <a:r>
              <a:rPr lang="en-US" dirty="0"/>
              <a:t>A gradual blend between one clip and another</a:t>
            </a:r>
          </a:p>
          <a:p>
            <a:pPr lvl="0"/>
            <a:endParaRPr lang="en-US" dirty="0"/>
          </a:p>
          <a:p>
            <a:pPr lvl="0"/>
            <a:endParaRPr lang="en-US" dirty="0"/>
          </a:p>
        </p:txBody>
      </p:sp>
      <p:pic>
        <p:nvPicPr>
          <p:cNvPr id="537" name="Google Shape;537;p61"/>
          <p:cNvPicPr preferRelativeResize="0"/>
          <p:nvPr/>
        </p:nvPicPr>
        <p:blipFill>
          <a:blip r:embed="rId3">
            <a:alphaModFix/>
          </a:blip>
          <a:stretch>
            <a:fillRect/>
          </a:stretch>
        </p:blipFill>
        <p:spPr>
          <a:xfrm>
            <a:off x="757967" y="3808302"/>
            <a:ext cx="4823568" cy="2713266"/>
          </a:xfrm>
          <a:prstGeom prst="rect">
            <a:avLst/>
          </a:prstGeom>
          <a:noFill/>
          <a:ln>
            <a:noFill/>
          </a:ln>
        </p:spPr>
      </p:pic>
      <p:pic>
        <p:nvPicPr>
          <p:cNvPr id="539" name="Google Shape;539;p61"/>
          <p:cNvPicPr preferRelativeResize="0"/>
          <p:nvPr/>
        </p:nvPicPr>
        <p:blipFill>
          <a:blip r:embed="rId4">
            <a:alphaModFix/>
          </a:blip>
          <a:stretch>
            <a:fillRect/>
          </a:stretch>
        </p:blipFill>
        <p:spPr>
          <a:xfrm>
            <a:off x="5742001" y="1715467"/>
            <a:ext cx="6128500" cy="34494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6" name="Google Shape;546;p62"/>
          <p:cNvSpPr txBox="1">
            <a:spLocks noGrp="1"/>
          </p:cNvSpPr>
          <p:nvPr>
            <p:ph type="title"/>
          </p:nvPr>
        </p:nvSpPr>
        <p:spPr/>
        <p:txBody>
          <a:bodyPr/>
          <a:lstStyle/>
          <a:p>
            <a:pPr lvl="0"/>
            <a:r>
              <a:rPr lang="en-US"/>
              <a:t>Video Transitions: Basic Types to use</a:t>
            </a:r>
          </a:p>
        </p:txBody>
      </p:sp>
      <p:sp>
        <p:nvSpPr>
          <p:cNvPr id="544" name="Google Shape;544;p62"/>
          <p:cNvSpPr txBox="1">
            <a:spLocks noGrp="1"/>
          </p:cNvSpPr>
          <p:nvPr>
            <p:ph idx="1"/>
          </p:nvPr>
        </p:nvSpPr>
        <p:spPr/>
        <p:txBody>
          <a:bodyPr/>
          <a:lstStyle/>
          <a:p>
            <a:pPr lvl="0"/>
            <a:r>
              <a:rPr lang="en-US" dirty="0"/>
              <a:t>Wipe</a:t>
            </a:r>
          </a:p>
          <a:p>
            <a:pPr lvl="1"/>
            <a:r>
              <a:rPr lang="en-US" dirty="0"/>
              <a:t>When one video clip replaces another by traveling from one side of the frame to the other or through a shape</a:t>
            </a:r>
          </a:p>
          <a:p>
            <a:pPr lvl="0"/>
            <a:endParaRPr lang="en-US" dirty="0"/>
          </a:p>
        </p:txBody>
      </p:sp>
      <p:pic>
        <p:nvPicPr>
          <p:cNvPr id="545" name="Google Shape;545;p62" descr="transition-clock-wipe.jpg"/>
          <p:cNvPicPr preferRelativeResize="0"/>
          <p:nvPr/>
        </p:nvPicPr>
        <p:blipFill rotWithShape="1">
          <a:blip r:embed="rId3">
            <a:alphaModFix/>
          </a:blip>
          <a:srcRect/>
          <a:stretch/>
        </p:blipFill>
        <p:spPr>
          <a:xfrm>
            <a:off x="1571601" y="3501264"/>
            <a:ext cx="4823700" cy="285750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pic>
      <p:pic>
        <p:nvPicPr>
          <p:cNvPr id="547" name="Google Shape;547;p62"/>
          <p:cNvPicPr preferRelativeResize="0"/>
          <p:nvPr/>
        </p:nvPicPr>
        <p:blipFill>
          <a:blip r:embed="rId4">
            <a:alphaModFix/>
          </a:blip>
          <a:stretch>
            <a:fillRect/>
          </a:stretch>
        </p:blipFill>
        <p:spPr>
          <a:xfrm>
            <a:off x="6598401" y="3704467"/>
            <a:ext cx="5390403" cy="260834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3"/>
          <p:cNvSpPr txBox="1">
            <a:spLocks noGrp="1"/>
          </p:cNvSpPr>
          <p:nvPr>
            <p:ph type="title"/>
          </p:nvPr>
        </p:nvSpPr>
        <p:spPr/>
        <p:txBody>
          <a:bodyPr/>
          <a:lstStyle/>
          <a:p>
            <a:pPr lvl="0"/>
            <a:r>
              <a:rPr lang="en-US"/>
              <a:t>ADDING A TRANSITION</a:t>
            </a:r>
          </a:p>
        </p:txBody>
      </p:sp>
      <p:sp>
        <p:nvSpPr>
          <p:cNvPr id="553" name="Google Shape;553;p63"/>
          <p:cNvSpPr txBox="1">
            <a:spLocks noGrp="1"/>
          </p:cNvSpPr>
          <p:nvPr>
            <p:ph type="body" idx="1"/>
          </p:nvPr>
        </p:nvSpPr>
        <p:spPr/>
        <p:txBody>
          <a:bodyPr/>
          <a:lstStyle/>
          <a:p>
            <a:pPr lvl="0"/>
            <a:r>
              <a:rPr lang="en-US" b="0" dirty="0"/>
              <a:t>Premiere Pro provides many transitions, including dissolves, wipes, slides, and zooms.</a:t>
            </a:r>
          </a:p>
          <a:p>
            <a:pPr lvl="0"/>
            <a:r>
              <a:rPr lang="en-US" b="0" dirty="0"/>
              <a:t>Simply drag the transition to the position on the video track.</a:t>
            </a:r>
          </a:p>
        </p:txBody>
      </p:sp>
      <p:pic>
        <p:nvPicPr>
          <p:cNvPr id="554" name="Google Shape;554;p63"/>
          <p:cNvPicPr preferRelativeResize="0"/>
          <p:nvPr/>
        </p:nvPicPr>
        <p:blipFill rotWithShape="1">
          <a:blip r:embed="rId3">
            <a:alphaModFix/>
          </a:blip>
          <a:srcRect l="26535"/>
          <a:stretch/>
        </p:blipFill>
        <p:spPr>
          <a:xfrm>
            <a:off x="3332984" y="3509319"/>
            <a:ext cx="5526032" cy="32157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64" descr="A screenshot of a computer screen&#10;&#10;Description automatically generated"/>
          <p:cNvPicPr preferRelativeResize="0">
            <a:picLocks noGrp="1"/>
          </p:cNvPicPr>
          <p:nvPr>
            <p:ph type="body" idx="1"/>
          </p:nvPr>
        </p:nvPicPr>
        <p:blipFill rotWithShape="1">
          <a:blip r:embed="rId3">
            <a:alphaModFix/>
          </a:blip>
          <a:srcRect/>
          <a:stretch/>
        </p:blipFill>
        <p:spPr>
          <a:xfrm>
            <a:off x="0" y="0"/>
            <a:ext cx="12192000" cy="660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5"/>
          <p:cNvSpPr txBox="1">
            <a:spLocks noGrp="1"/>
          </p:cNvSpPr>
          <p:nvPr>
            <p:ph type="title"/>
          </p:nvPr>
        </p:nvSpPr>
        <p:spPr/>
        <p:txBody>
          <a:bodyPr/>
          <a:lstStyle/>
          <a:p>
            <a:pPr lvl="0"/>
            <a:r>
              <a:rPr lang="en-US"/>
              <a:t>EDIT TRANSITIONS</a:t>
            </a:r>
          </a:p>
        </p:txBody>
      </p:sp>
      <p:sp>
        <p:nvSpPr>
          <p:cNvPr id="565" name="Google Shape;565;p65"/>
          <p:cNvSpPr txBox="1">
            <a:spLocks noGrp="1"/>
          </p:cNvSpPr>
          <p:nvPr>
            <p:ph type="body" idx="1"/>
          </p:nvPr>
        </p:nvSpPr>
        <p:spPr>
          <a:xfrm>
            <a:off x="838200" y="1825625"/>
            <a:ext cx="4277497" cy="4351338"/>
          </a:xfrm>
        </p:spPr>
        <p:txBody>
          <a:bodyPr/>
          <a:lstStyle/>
          <a:p>
            <a:pPr lvl="0"/>
            <a:r>
              <a:rPr lang="en-US" b="0" dirty="0"/>
              <a:t>Transition properties may be edited in the Effects Control Panel.</a:t>
            </a:r>
          </a:p>
          <a:p>
            <a:pPr lvl="0"/>
            <a:r>
              <a:rPr lang="en-US" b="0" dirty="0"/>
              <a:t>Properties include duration, alignment, border, direction, etc. depending on the transition chosen.</a:t>
            </a:r>
          </a:p>
        </p:txBody>
      </p:sp>
      <p:pic>
        <p:nvPicPr>
          <p:cNvPr id="566" name="Google Shape;566;p65" descr="A screenshot of a cell phone&#10;&#10;Description automatically generated"/>
          <p:cNvPicPr preferRelativeResize="0"/>
          <p:nvPr/>
        </p:nvPicPr>
        <p:blipFill rotWithShape="1">
          <a:blip r:embed="rId3">
            <a:alphaModFix/>
          </a:blip>
          <a:srcRect b="11496"/>
          <a:stretch/>
        </p:blipFill>
        <p:spPr>
          <a:xfrm>
            <a:off x="5289752" y="1574312"/>
            <a:ext cx="6095700" cy="354720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6"/>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r>
              <a:rPr lang="en-US"/>
              <a:t>Additional Editing Tips</a:t>
            </a:r>
            <a:endParaRPr/>
          </a:p>
        </p:txBody>
      </p:sp>
      <p:sp>
        <p:nvSpPr>
          <p:cNvPr id="2" name="Text Placeholder 1">
            <a:extLst>
              <a:ext uri="{FF2B5EF4-FFF2-40B4-BE49-F238E27FC236}">
                <a16:creationId xmlns:a16="http://schemas.microsoft.com/office/drawing/2014/main" id="{4480CC00-B3A5-8D94-A6F8-66296E343857}"/>
              </a:ext>
            </a:extLst>
          </p:cNvPr>
          <p:cNvSpPr>
            <a:spLocks noGrp="1"/>
          </p:cNvSpPr>
          <p:nvPr>
            <p:ph type="body" idx="1"/>
          </p:nvPr>
        </p:nvSpPr>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0" name="Google Shape;590;p68"/>
          <p:cNvSpPr txBox="1">
            <a:spLocks noGrp="1"/>
          </p:cNvSpPr>
          <p:nvPr>
            <p:ph type="title"/>
          </p:nvPr>
        </p:nvSpPr>
        <p:spPr/>
        <p:txBody>
          <a:bodyPr/>
          <a:lstStyle/>
          <a:p>
            <a:pPr lvl="0"/>
            <a:r>
              <a:rPr lang="en-US"/>
              <a:t>Marking Clips &amp; Setting In and Outs</a:t>
            </a:r>
          </a:p>
        </p:txBody>
      </p:sp>
      <p:sp>
        <p:nvSpPr>
          <p:cNvPr id="591" name="Google Shape;591;p68"/>
          <p:cNvSpPr txBox="1">
            <a:spLocks noGrp="1"/>
          </p:cNvSpPr>
          <p:nvPr>
            <p:ph idx="1"/>
          </p:nvPr>
        </p:nvSpPr>
        <p:spPr>
          <a:xfrm>
            <a:off x="838200" y="1825625"/>
            <a:ext cx="8210162" cy="4351338"/>
          </a:xfrm>
        </p:spPr>
        <p:txBody>
          <a:bodyPr>
            <a:normAutofit lnSpcReduction="10000"/>
          </a:bodyPr>
          <a:lstStyle/>
          <a:p>
            <a:pPr lvl="0"/>
            <a:r>
              <a:rPr lang="en-US" b="0" dirty="0"/>
              <a:t>Setting a clip’s In and Out points.</a:t>
            </a:r>
          </a:p>
          <a:p>
            <a:pPr lvl="0"/>
            <a:r>
              <a:rPr lang="en-US" b="0" dirty="0"/>
              <a:t>In a typical workflow, you mark In and Out points for a clip in the Source Monitor.</a:t>
            </a:r>
          </a:p>
          <a:p>
            <a:pPr lvl="0"/>
            <a:r>
              <a:rPr lang="en-US" b="0" dirty="0"/>
              <a:t>You define the first frame you want to include in a sequence by marking that frame as the clip’s In point. </a:t>
            </a:r>
          </a:p>
          <a:p>
            <a:pPr lvl="0"/>
            <a:r>
              <a:rPr lang="en-US" b="0" dirty="0"/>
              <a:t>Then you define the last frame you want to include by marking it as the Out point. </a:t>
            </a:r>
          </a:p>
          <a:p>
            <a:pPr lvl="0"/>
            <a:r>
              <a:rPr lang="en-US" b="0" dirty="0"/>
              <a:t>You then drag the marked clip to the timeline.</a:t>
            </a:r>
          </a:p>
        </p:txBody>
      </p:sp>
      <p:pic>
        <p:nvPicPr>
          <p:cNvPr id="592" name="Google Shape;592;p68"/>
          <p:cNvPicPr preferRelativeResize="0"/>
          <p:nvPr/>
        </p:nvPicPr>
        <p:blipFill>
          <a:blip r:embed="rId3">
            <a:alphaModFix/>
          </a:blip>
          <a:stretch>
            <a:fillRect/>
          </a:stretch>
        </p:blipFill>
        <p:spPr>
          <a:xfrm>
            <a:off x="9048362" y="1803891"/>
            <a:ext cx="2940438" cy="2310344"/>
          </a:xfrm>
          <a:prstGeom prst="rect">
            <a:avLst/>
          </a:prstGeom>
          <a:noFill/>
          <a:ln>
            <a:noFill/>
          </a:ln>
        </p:spPr>
      </p:pic>
    </p:spTree>
    <p:extLst>
      <p:ext uri="{BB962C8B-B14F-4D97-AF65-F5344CB8AC3E}">
        <p14:creationId xmlns:p14="http://schemas.microsoft.com/office/powerpoint/2010/main" val="296315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7"/>
          <p:cNvSpPr txBox="1">
            <a:spLocks noGrp="1"/>
          </p:cNvSpPr>
          <p:nvPr>
            <p:ph type="title"/>
          </p:nvPr>
        </p:nvSpPr>
        <p:spPr/>
        <p:txBody>
          <a:bodyPr/>
          <a:lstStyle/>
          <a:p>
            <a:pPr lvl="0"/>
            <a:r>
              <a:rPr lang="en-US"/>
              <a:t>MARKING CLIPS</a:t>
            </a:r>
          </a:p>
        </p:txBody>
      </p:sp>
      <p:pic>
        <p:nvPicPr>
          <p:cNvPr id="578" name="Google Shape;578;p67" descr="MRScreenshotHurricanePOSPremierePro.jpg"/>
          <p:cNvPicPr preferRelativeResize="0"/>
          <p:nvPr/>
        </p:nvPicPr>
        <p:blipFill rotWithShape="1">
          <a:blip r:embed="rId3">
            <a:alphaModFix/>
          </a:blip>
          <a:srcRect r="45649"/>
          <a:stretch/>
        </p:blipFill>
        <p:spPr>
          <a:xfrm>
            <a:off x="5514434" y="609600"/>
            <a:ext cx="5302794" cy="6100120"/>
          </a:xfrm>
          <a:prstGeom prst="rect">
            <a:avLst/>
          </a:prstGeom>
          <a:noFill/>
          <a:ln>
            <a:noFill/>
          </a:ln>
        </p:spPr>
      </p:pic>
      <p:sp>
        <p:nvSpPr>
          <p:cNvPr id="579" name="Google Shape;579;p67"/>
          <p:cNvSpPr txBox="1"/>
          <p:nvPr/>
        </p:nvSpPr>
        <p:spPr>
          <a:xfrm>
            <a:off x="2093712" y="1659447"/>
            <a:ext cx="200999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tx1"/>
                </a:solidFill>
                <a:latin typeface="Calibri"/>
                <a:ea typeface="Calibri"/>
                <a:cs typeface="Calibri"/>
                <a:sym typeface="Calibri"/>
              </a:rPr>
              <a:t>Source Monitor</a:t>
            </a:r>
            <a:endParaRPr sz="1500" dirty="0">
              <a:solidFill>
                <a:schemeClr val="tx1"/>
              </a:solidFill>
            </a:endParaRPr>
          </a:p>
        </p:txBody>
      </p:sp>
      <p:cxnSp>
        <p:nvCxnSpPr>
          <p:cNvPr id="580" name="Google Shape;580;p67"/>
          <p:cNvCxnSpPr/>
          <p:nvPr/>
        </p:nvCxnSpPr>
        <p:spPr>
          <a:xfrm>
            <a:off x="3548537" y="2065867"/>
            <a:ext cx="2286000" cy="0"/>
          </a:xfrm>
          <a:prstGeom prst="straightConnector1">
            <a:avLst/>
          </a:prstGeom>
          <a:noFill/>
          <a:ln w="76200" cap="flat" cmpd="sng">
            <a:solidFill>
              <a:schemeClr val="accent1"/>
            </a:solidFill>
            <a:prstDash val="solid"/>
            <a:round/>
            <a:headEnd type="none" w="sm" len="sm"/>
            <a:tailEnd type="triangle" w="med" len="med"/>
          </a:ln>
        </p:spPr>
      </p:cxnSp>
      <p:sp>
        <p:nvSpPr>
          <p:cNvPr id="581" name="Google Shape;581;p67"/>
          <p:cNvSpPr txBox="1"/>
          <p:nvPr/>
        </p:nvSpPr>
        <p:spPr>
          <a:xfrm>
            <a:off x="2967870" y="3946701"/>
            <a:ext cx="200999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tx1"/>
                </a:solidFill>
                <a:latin typeface="Calibri"/>
                <a:ea typeface="Calibri"/>
                <a:cs typeface="Calibri"/>
                <a:sym typeface="Calibri"/>
              </a:rPr>
              <a:t>In Point Button</a:t>
            </a:r>
            <a:endParaRPr sz="1500" dirty="0">
              <a:solidFill>
                <a:schemeClr val="tx1"/>
              </a:solidFill>
            </a:endParaRPr>
          </a:p>
        </p:txBody>
      </p:sp>
      <p:cxnSp>
        <p:nvCxnSpPr>
          <p:cNvPr id="582" name="Google Shape;582;p67"/>
          <p:cNvCxnSpPr/>
          <p:nvPr/>
        </p:nvCxnSpPr>
        <p:spPr>
          <a:xfrm rot="10800000" flipH="1">
            <a:off x="4276998" y="3946701"/>
            <a:ext cx="2218500" cy="558900"/>
          </a:xfrm>
          <a:prstGeom prst="straightConnector1">
            <a:avLst/>
          </a:prstGeom>
          <a:noFill/>
          <a:ln w="76200" cap="flat" cmpd="sng">
            <a:solidFill>
              <a:schemeClr val="accent1"/>
            </a:solidFill>
            <a:prstDash val="solid"/>
            <a:round/>
            <a:headEnd type="none" w="sm" len="sm"/>
            <a:tailEnd type="triangle" w="med" len="med"/>
          </a:ln>
        </p:spPr>
      </p:cxnSp>
      <p:sp>
        <p:nvSpPr>
          <p:cNvPr id="583" name="Google Shape;583;p67"/>
          <p:cNvSpPr txBox="1"/>
          <p:nvPr/>
        </p:nvSpPr>
        <p:spPr>
          <a:xfrm>
            <a:off x="1878227" y="5015606"/>
            <a:ext cx="2009992"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tx1"/>
                </a:solidFill>
                <a:latin typeface="Calibri"/>
                <a:ea typeface="Calibri"/>
                <a:cs typeface="Calibri"/>
                <a:sym typeface="Calibri"/>
              </a:rPr>
              <a:t>Out Point Button</a:t>
            </a:r>
            <a:endParaRPr sz="1500">
              <a:solidFill>
                <a:schemeClr val="tx1"/>
              </a:solidFill>
            </a:endParaRPr>
          </a:p>
        </p:txBody>
      </p:sp>
      <p:cxnSp>
        <p:nvCxnSpPr>
          <p:cNvPr id="584" name="Google Shape;584;p67"/>
          <p:cNvCxnSpPr/>
          <p:nvPr/>
        </p:nvCxnSpPr>
        <p:spPr>
          <a:xfrm rot="10800000" flipH="1">
            <a:off x="3921399" y="4047340"/>
            <a:ext cx="2929500" cy="1202400"/>
          </a:xfrm>
          <a:prstGeom prst="straightConnector1">
            <a:avLst/>
          </a:prstGeom>
          <a:noFill/>
          <a:ln w="76200" cap="flat" cmpd="sng">
            <a:solidFill>
              <a:schemeClr val="accent1"/>
            </a:solidFill>
            <a:prstDash val="solid"/>
            <a:round/>
            <a:headEnd type="none" w="sm" len="sm"/>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93" name="Google Shape;593;p68"/>
          <p:cNvPicPr preferRelativeResize="0"/>
          <p:nvPr/>
        </p:nvPicPr>
        <p:blipFill>
          <a:blip r:embed="rId3">
            <a:alphaModFix/>
          </a:blip>
          <a:stretch>
            <a:fillRect/>
          </a:stretch>
        </p:blipFill>
        <p:spPr>
          <a:xfrm>
            <a:off x="68259" y="0"/>
            <a:ext cx="12123741"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124" name="Title 1">
            <a:extLst>
              <a:ext uri="{FF2B5EF4-FFF2-40B4-BE49-F238E27FC236}">
                <a16:creationId xmlns:a16="http://schemas.microsoft.com/office/drawing/2014/main" id="{77B3B549-00E1-AB27-9446-3349495FDFF0}"/>
              </a:ext>
            </a:extLst>
          </p:cNvPr>
          <p:cNvSpPr>
            <a:spLocks noGrp="1"/>
          </p:cNvSpPr>
          <p:nvPr>
            <p:ph type="title"/>
          </p:nvPr>
        </p:nvSpPr>
        <p:spPr>
          <a:xfrm>
            <a:off x="838200" y="365125"/>
            <a:ext cx="10515600" cy="1325563"/>
          </a:xfrm>
        </p:spPr>
        <p:txBody>
          <a:bodyPr/>
          <a:lstStyle/>
          <a:p>
            <a:r>
              <a:rPr lang="en-US" dirty="0"/>
              <a:t>Shot</a:t>
            </a:r>
          </a:p>
        </p:txBody>
      </p:sp>
      <p:sp>
        <p:nvSpPr>
          <p:cNvPr id="374" name="Google Shape;374;p43"/>
          <p:cNvSpPr txBox="1">
            <a:spLocks noGrp="1"/>
          </p:cNvSpPr>
          <p:nvPr>
            <p:ph sz="half" idx="1"/>
          </p:nvPr>
        </p:nvSpPr>
        <p:spPr>
          <a:xfrm>
            <a:off x="838200" y="1825625"/>
            <a:ext cx="3505200" cy="4351338"/>
          </a:xfrm>
        </p:spPr>
        <p:txBody>
          <a:bodyPr spcFirstLastPara="1" lIns="91425" tIns="45700" rIns="91425" bIns="45700" anchorCtr="0">
            <a:normAutofit/>
          </a:bodyPr>
          <a:lstStyle/>
          <a:p>
            <a:pPr marL="0" lvl="0" indent="-228600" rtl="0">
              <a:spcBef>
                <a:spcPts val="0"/>
              </a:spcBef>
              <a:spcAft>
                <a:spcPts val="0"/>
              </a:spcAft>
              <a:buSzPts val="3600"/>
              <a:buFont typeface="Arial"/>
              <a:buChar char="•"/>
            </a:pPr>
            <a:r>
              <a:rPr lang="en-US" b="0" dirty="0"/>
              <a:t>A </a:t>
            </a:r>
            <a:r>
              <a:rPr lang="en-US" b="0" u="sng" dirty="0"/>
              <a:t>shot</a:t>
            </a:r>
            <a:r>
              <a:rPr lang="en-US" b="0" dirty="0"/>
              <a:t> is how long of a clip you shoot.</a:t>
            </a:r>
          </a:p>
          <a:p>
            <a:pPr marL="0" lvl="0" indent="-228600" rtl="0">
              <a:spcBef>
                <a:spcPts val="1000"/>
              </a:spcBef>
              <a:spcAft>
                <a:spcPts val="0"/>
              </a:spcAft>
              <a:buSzPts val="3600"/>
              <a:buFont typeface="Arial"/>
              <a:buChar char="•"/>
            </a:pPr>
            <a:r>
              <a:rPr lang="en-US" b="0" dirty="0"/>
              <a:t>As long as there is a beginning and end, your shot can be any length.</a:t>
            </a:r>
          </a:p>
        </p:txBody>
      </p:sp>
      <p:pic>
        <p:nvPicPr>
          <p:cNvPr id="375" name="Google Shape;375;p43" descr="A view of a building&#10;&#10;Description automatically generated"/>
          <p:cNvPicPr preferRelativeResize="0"/>
          <p:nvPr/>
        </p:nvPicPr>
        <p:blipFill rotWithShape="1">
          <a:blip r:embed="rId3"/>
          <a:stretch/>
        </p:blipFill>
        <p:spPr>
          <a:xfrm>
            <a:off x="4657725" y="1689766"/>
            <a:ext cx="7402563" cy="4168109"/>
          </a:xfrm>
          <a:prstGeom prst="rect">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9"/>
          <p:cNvPicPr preferRelativeResize="0"/>
          <p:nvPr/>
        </p:nvPicPr>
        <p:blipFill>
          <a:blip r:embed="rId3">
            <a:alphaModFix/>
          </a:blip>
          <a:stretch>
            <a:fillRect/>
          </a:stretch>
        </p:blipFill>
        <p:spPr>
          <a:xfrm>
            <a:off x="3262300" y="0"/>
            <a:ext cx="8929686" cy="6858001"/>
          </a:xfrm>
          <a:prstGeom prst="rect">
            <a:avLst/>
          </a:prstGeom>
          <a:noFill/>
          <a:ln>
            <a:noFill/>
          </a:ln>
        </p:spPr>
      </p:pic>
      <p:sp>
        <p:nvSpPr>
          <p:cNvPr id="599" name="Google Shape;599;p69"/>
          <p:cNvSpPr txBox="1"/>
          <p:nvPr/>
        </p:nvSpPr>
        <p:spPr>
          <a:xfrm>
            <a:off x="428633" y="528633"/>
            <a:ext cx="2728800" cy="4925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4000">
                <a:solidFill>
                  <a:schemeClr val="lt1"/>
                </a:solidFill>
                <a:latin typeface="Calibri"/>
                <a:ea typeface="Calibri"/>
                <a:cs typeface="Calibri"/>
                <a:sym typeface="Calibri"/>
              </a:rPr>
              <a:t>In &amp; Out Points on your timeline.</a:t>
            </a:r>
            <a:endParaRPr sz="4000">
              <a:solidFill>
                <a:schemeClr val="lt1"/>
              </a:solidFill>
              <a:latin typeface="Calibri"/>
              <a:ea typeface="Calibri"/>
              <a:cs typeface="Calibri"/>
              <a:sym typeface="Calibri"/>
            </a:endParaRPr>
          </a:p>
          <a:p>
            <a:pPr marL="0" lvl="0" indent="0" algn="l" rtl="0">
              <a:spcBef>
                <a:spcPts val="0"/>
              </a:spcBef>
              <a:spcAft>
                <a:spcPts val="0"/>
              </a:spcAft>
              <a:buNone/>
            </a:pPr>
            <a:endParaRPr sz="4000">
              <a:solidFill>
                <a:schemeClr val="lt1"/>
              </a:solidFill>
              <a:latin typeface="Calibri"/>
              <a:ea typeface="Calibri"/>
              <a:cs typeface="Calibri"/>
              <a:sym typeface="Calibri"/>
            </a:endParaRPr>
          </a:p>
          <a:p>
            <a:pPr marL="0" lvl="0" indent="0" algn="l" rtl="0">
              <a:spcBef>
                <a:spcPts val="0"/>
              </a:spcBef>
              <a:spcAft>
                <a:spcPts val="0"/>
              </a:spcAft>
              <a:buNone/>
            </a:pPr>
            <a:r>
              <a:rPr lang="en-US" sz="4000">
                <a:solidFill>
                  <a:schemeClr val="lt1"/>
                </a:solidFill>
                <a:latin typeface="Calibri"/>
                <a:ea typeface="Calibri"/>
                <a:cs typeface="Calibri"/>
                <a:sym typeface="Calibri"/>
              </a:rPr>
              <a:t>Shortcut is </a:t>
            </a:r>
            <a:endParaRPr sz="4000">
              <a:solidFill>
                <a:schemeClr val="lt1"/>
              </a:solidFill>
              <a:latin typeface="Calibri"/>
              <a:ea typeface="Calibri"/>
              <a:cs typeface="Calibri"/>
              <a:sym typeface="Calibri"/>
            </a:endParaRPr>
          </a:p>
          <a:p>
            <a:pPr marL="0" lvl="0" indent="0" algn="l" rtl="0">
              <a:spcBef>
                <a:spcPts val="0"/>
              </a:spcBef>
              <a:spcAft>
                <a:spcPts val="0"/>
              </a:spcAft>
              <a:buNone/>
            </a:pPr>
            <a:r>
              <a:rPr lang="en-US" sz="3200">
                <a:solidFill>
                  <a:schemeClr val="lt1"/>
                </a:solidFill>
                <a:latin typeface="Calibri"/>
                <a:ea typeface="Calibri"/>
                <a:cs typeface="Calibri"/>
                <a:sym typeface="Calibri"/>
              </a:rPr>
              <a:t>I for in point &amp; </a:t>
            </a:r>
            <a:endParaRPr sz="3200">
              <a:solidFill>
                <a:schemeClr val="lt1"/>
              </a:solidFill>
              <a:latin typeface="Calibri"/>
              <a:ea typeface="Calibri"/>
              <a:cs typeface="Calibri"/>
              <a:sym typeface="Calibri"/>
            </a:endParaRPr>
          </a:p>
          <a:p>
            <a:pPr marL="0" lvl="0" indent="0" algn="l" rtl="0">
              <a:spcBef>
                <a:spcPts val="0"/>
              </a:spcBef>
              <a:spcAft>
                <a:spcPts val="0"/>
              </a:spcAft>
              <a:buNone/>
            </a:pPr>
            <a:r>
              <a:rPr lang="en-US" sz="3200">
                <a:solidFill>
                  <a:schemeClr val="lt1"/>
                </a:solidFill>
                <a:latin typeface="Calibri"/>
                <a:ea typeface="Calibri"/>
                <a:cs typeface="Calibri"/>
                <a:sym typeface="Calibri"/>
              </a:rPr>
              <a:t>O for out point</a:t>
            </a:r>
            <a:endParaRPr sz="32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0"/>
          <p:cNvSpPr txBox="1">
            <a:spLocks noGrp="1"/>
          </p:cNvSpPr>
          <p:nvPr>
            <p:ph type="title"/>
          </p:nvPr>
        </p:nvSpPr>
        <p:spPr/>
        <p:txBody>
          <a:bodyPr/>
          <a:lstStyle/>
          <a:p>
            <a:pPr lvl="0"/>
            <a:r>
              <a:rPr lang="en-US"/>
              <a:t>TRIMMING CLIPS</a:t>
            </a:r>
          </a:p>
        </p:txBody>
      </p:sp>
      <p:sp>
        <p:nvSpPr>
          <p:cNvPr id="605" name="Google Shape;605;p70"/>
          <p:cNvSpPr txBox="1">
            <a:spLocks noGrp="1"/>
          </p:cNvSpPr>
          <p:nvPr>
            <p:ph type="body" idx="1"/>
          </p:nvPr>
        </p:nvSpPr>
        <p:spPr>
          <a:xfrm>
            <a:off x="838200" y="4534929"/>
            <a:ext cx="10515600" cy="1642033"/>
          </a:xfrm>
        </p:spPr>
        <p:txBody>
          <a:bodyPr>
            <a:normAutofit fontScale="92500"/>
          </a:bodyPr>
          <a:lstStyle/>
          <a:p>
            <a:pPr lvl="0"/>
            <a:r>
              <a:rPr lang="en-US" b="0" dirty="0"/>
              <a:t>Adjusting a clip's In and Out points after it is already edited into a sequence is called trimming.</a:t>
            </a:r>
          </a:p>
          <a:p>
            <a:pPr lvl="0"/>
            <a:r>
              <a:rPr lang="en-US" b="0" dirty="0"/>
              <a:t>You can trim clips by dragging the edge of a clip in the timeline.</a:t>
            </a:r>
          </a:p>
        </p:txBody>
      </p:sp>
      <p:pic>
        <p:nvPicPr>
          <p:cNvPr id="606" name="Google Shape;606;p70" descr="MRScreenshotHurricanePOSPremierePro.jpg"/>
          <p:cNvPicPr preferRelativeResize="0"/>
          <p:nvPr/>
        </p:nvPicPr>
        <p:blipFill rotWithShape="1">
          <a:blip r:embed="rId3">
            <a:alphaModFix/>
          </a:blip>
          <a:srcRect l="30410" t="55494" b="6082"/>
          <a:stretch/>
        </p:blipFill>
        <p:spPr>
          <a:xfrm>
            <a:off x="2540201" y="1232314"/>
            <a:ext cx="9433150" cy="3256560"/>
          </a:xfrm>
          <a:prstGeom prst="rect">
            <a:avLst/>
          </a:prstGeom>
          <a:noFill/>
          <a:ln>
            <a:noFill/>
          </a:ln>
        </p:spPr>
      </p:pic>
      <p:sp>
        <p:nvSpPr>
          <p:cNvPr id="607" name="Google Shape;607;p70"/>
          <p:cNvSpPr txBox="1"/>
          <p:nvPr/>
        </p:nvSpPr>
        <p:spPr>
          <a:xfrm>
            <a:off x="436754" y="2044046"/>
            <a:ext cx="2103447"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accent1"/>
                </a:solidFill>
                <a:latin typeface="Calibri"/>
                <a:ea typeface="Calibri"/>
                <a:cs typeface="Calibri"/>
                <a:sym typeface="Calibri"/>
              </a:rPr>
              <a:t>Clip In Point in Timeline View</a:t>
            </a:r>
            <a:endParaRPr sz="1500" dirty="0">
              <a:solidFill>
                <a:schemeClr val="accent1"/>
              </a:solidFill>
            </a:endParaRPr>
          </a:p>
        </p:txBody>
      </p:sp>
      <p:cxnSp>
        <p:nvCxnSpPr>
          <p:cNvPr id="608" name="Google Shape;608;p70"/>
          <p:cNvCxnSpPr>
            <a:cxnSpLocks/>
          </p:cNvCxnSpPr>
          <p:nvPr/>
        </p:nvCxnSpPr>
        <p:spPr>
          <a:xfrm>
            <a:off x="561110" y="3429000"/>
            <a:ext cx="4270382" cy="0"/>
          </a:xfrm>
          <a:prstGeom prst="straightConnector1">
            <a:avLst/>
          </a:prstGeom>
          <a:noFill/>
          <a:ln w="76200" cap="flat" cmpd="sng">
            <a:solidFill>
              <a:schemeClr val="accent1"/>
            </a:solidFill>
            <a:prstDash val="solid"/>
            <a:round/>
            <a:headEnd type="none" w="sm" len="sm"/>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1"/>
          <p:cNvSpPr txBox="1">
            <a:spLocks noGrp="1"/>
          </p:cNvSpPr>
          <p:nvPr>
            <p:ph type="title"/>
          </p:nvPr>
        </p:nvSpPr>
        <p:spPr/>
        <p:txBody>
          <a:bodyPr/>
          <a:lstStyle/>
          <a:p>
            <a:pPr lvl="0"/>
            <a:r>
              <a:rPr lang="en-US"/>
              <a:t>EDITING AUDIO IN VIDEO EDITOR</a:t>
            </a:r>
          </a:p>
        </p:txBody>
      </p:sp>
      <p:sp>
        <p:nvSpPr>
          <p:cNvPr id="614" name="Google Shape;614;p71"/>
          <p:cNvSpPr txBox="1">
            <a:spLocks noGrp="1"/>
          </p:cNvSpPr>
          <p:nvPr>
            <p:ph idx="1"/>
          </p:nvPr>
        </p:nvSpPr>
        <p:spPr/>
        <p:txBody>
          <a:bodyPr/>
          <a:lstStyle/>
          <a:p>
            <a:pPr lvl="0"/>
            <a:r>
              <a:rPr lang="en-US" b="0" dirty="0"/>
              <a:t>When you add a video clip to the timeline, the video and audio appear as two objects, each in its own track.</a:t>
            </a:r>
          </a:p>
          <a:p>
            <a:pPr lvl="0"/>
            <a:r>
              <a:rPr lang="en-US" b="0" dirty="0"/>
              <a:t>The video and audio portions of the clip are linked so that when you drag the video portion, the linked audio moves with it, and vice versa.</a:t>
            </a:r>
          </a:p>
          <a:p>
            <a:pPr lvl="0"/>
            <a:r>
              <a:rPr lang="en-US" b="0" dirty="0"/>
              <a:t>When you want to work with the audio and video individually, you can unlink them.  This allows you to delete or edit them separately.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2"/>
          <p:cNvSpPr txBox="1">
            <a:spLocks noGrp="1"/>
          </p:cNvSpPr>
          <p:nvPr>
            <p:ph type="title"/>
          </p:nvPr>
        </p:nvSpPr>
        <p:spPr>
          <a:xfrm>
            <a:off x="914400" y="812800"/>
            <a:ext cx="13508400" cy="1069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Calibri"/>
              <a:buNone/>
            </a:pPr>
            <a:r>
              <a:rPr lang="en-US"/>
              <a:t>EDITING AUDIO IN VIDEO EDITOR</a:t>
            </a:r>
            <a:endParaRPr/>
          </a:p>
        </p:txBody>
      </p:sp>
      <p:pic>
        <p:nvPicPr>
          <p:cNvPr id="620" name="Google Shape;620;p72" descr="MRScreenshotHurricanePOSPremierePro.jpg"/>
          <p:cNvPicPr preferRelativeResize="0"/>
          <p:nvPr/>
        </p:nvPicPr>
        <p:blipFill rotWithShape="1">
          <a:blip r:embed="rId3">
            <a:alphaModFix/>
          </a:blip>
          <a:srcRect l="30410" t="55494"/>
          <a:stretch/>
        </p:blipFill>
        <p:spPr>
          <a:xfrm>
            <a:off x="1035408" y="1882177"/>
            <a:ext cx="9632592" cy="3851688"/>
          </a:xfrm>
          <a:prstGeom prst="rect">
            <a:avLst/>
          </a:prstGeom>
          <a:noFill/>
          <a:ln>
            <a:noFill/>
          </a:ln>
        </p:spPr>
      </p:pic>
      <p:sp>
        <p:nvSpPr>
          <p:cNvPr id="621" name="Google Shape;621;p72"/>
          <p:cNvSpPr txBox="1"/>
          <p:nvPr/>
        </p:nvSpPr>
        <p:spPr>
          <a:xfrm>
            <a:off x="1895850" y="6008430"/>
            <a:ext cx="2929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ln w="0"/>
                <a:solidFill>
                  <a:schemeClr val="accent1"/>
                </a:solidFill>
                <a:effectLst>
                  <a:outerShdw blurRad="38100" dist="25400" dir="5400000" algn="ctr" rotWithShape="0">
                    <a:srgbClr val="6E747A">
                      <a:alpha val="43000"/>
                    </a:srgbClr>
                  </a:outerShdw>
                </a:effectLst>
                <a:latin typeface="Calibri"/>
                <a:ea typeface="Calibri"/>
                <a:cs typeface="Calibri"/>
                <a:sym typeface="Calibri"/>
              </a:rPr>
              <a:t>Linked Audio Layer</a:t>
            </a:r>
            <a:endParaRPr sz="1500">
              <a:ln w="0"/>
              <a:solidFill>
                <a:schemeClr val="accent1"/>
              </a:solidFill>
              <a:effectLst>
                <a:outerShdw blurRad="38100" dist="25400" dir="5400000" algn="ctr" rotWithShape="0">
                  <a:srgbClr val="6E747A">
                    <a:alpha val="43000"/>
                  </a:srgbClr>
                </a:outerShdw>
              </a:effectLst>
            </a:endParaRPr>
          </a:p>
        </p:txBody>
      </p:sp>
      <p:cxnSp>
        <p:nvCxnSpPr>
          <p:cNvPr id="622" name="Google Shape;622;p72"/>
          <p:cNvCxnSpPr/>
          <p:nvPr/>
        </p:nvCxnSpPr>
        <p:spPr>
          <a:xfrm rot="10800000">
            <a:off x="3658111" y="4226090"/>
            <a:ext cx="355500" cy="1760700"/>
          </a:xfrm>
          <a:prstGeom prst="straightConnector1">
            <a:avLst/>
          </a:prstGeom>
          <a:noFill/>
          <a:ln w="76200" cap="flat" cmpd="sng">
            <a:solidFill>
              <a:schemeClr val="accent1"/>
            </a:solidFill>
            <a:prstDash val="solid"/>
            <a:round/>
            <a:headEnd type="none" w="sm" len="sm"/>
            <a:tailEnd type="triangle" w="med" len="med"/>
          </a:ln>
        </p:spPr>
      </p:cxnSp>
      <p:cxnSp>
        <p:nvCxnSpPr>
          <p:cNvPr id="623" name="Google Shape;623;p72"/>
          <p:cNvCxnSpPr/>
          <p:nvPr/>
        </p:nvCxnSpPr>
        <p:spPr>
          <a:xfrm rot="10800000" flipH="1">
            <a:off x="4131130" y="4225624"/>
            <a:ext cx="1388400" cy="1778100"/>
          </a:xfrm>
          <a:prstGeom prst="straightConnector1">
            <a:avLst/>
          </a:prstGeom>
          <a:noFill/>
          <a:ln w="76200" cap="flat" cmpd="sng">
            <a:solidFill>
              <a:schemeClr val="accent1"/>
            </a:solidFill>
            <a:prstDash val="solid"/>
            <a:round/>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3"/>
          <p:cNvSpPr txBox="1">
            <a:spLocks noGrp="1"/>
          </p:cNvSpPr>
          <p:nvPr>
            <p:ph type="title"/>
          </p:nvPr>
        </p:nvSpPr>
        <p:spPr>
          <a:xfrm>
            <a:off x="838200" y="365125"/>
            <a:ext cx="10515600" cy="1325563"/>
          </a:xfrm>
        </p:spPr>
        <p:txBody>
          <a:bodyPr anchor="ctr">
            <a:normAutofit/>
          </a:bodyPr>
          <a:lstStyle/>
          <a:p>
            <a:pPr lvl="0"/>
            <a:r>
              <a:rPr lang="en-US"/>
              <a:t>LAYERING AUDIO</a:t>
            </a:r>
          </a:p>
        </p:txBody>
      </p:sp>
      <p:graphicFrame>
        <p:nvGraphicFramePr>
          <p:cNvPr id="631" name="Google Shape;629;p73">
            <a:extLst>
              <a:ext uri="{FF2B5EF4-FFF2-40B4-BE49-F238E27FC236}">
                <a16:creationId xmlns:a16="http://schemas.microsoft.com/office/drawing/2014/main" id="{80EDFC14-FE57-F0FD-16CB-C84A70C197F0}"/>
              </a:ext>
            </a:extLst>
          </p:cNvPr>
          <p:cNvGraphicFramePr>
            <a:graphicFrameLocks noGrp="1"/>
          </p:cNvGraphicFramePr>
          <p:nvPr>
            <p:ph idx="1"/>
            <p:extLst>
              <p:ext uri="{D42A27DB-BD31-4B8C-83A1-F6EECF244321}">
                <p14:modId xmlns:p14="http://schemas.microsoft.com/office/powerpoint/2010/main" val="299450965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8"/>
          <p:cNvSpPr txBox="1">
            <a:spLocks noGrp="1"/>
          </p:cNvSpPr>
          <p:nvPr>
            <p:ph type="title"/>
          </p:nvPr>
        </p:nvSpPr>
        <p:spPr/>
        <p:txBody>
          <a:bodyPr/>
          <a:lstStyle/>
          <a:p>
            <a:pPr lvl="0"/>
            <a:r>
              <a:rPr lang="en-US"/>
              <a:t>Timecode</a:t>
            </a:r>
          </a:p>
        </p:txBody>
      </p:sp>
      <p:sp>
        <p:nvSpPr>
          <p:cNvPr id="501" name="Google Shape;501;p58"/>
          <p:cNvSpPr txBox="1">
            <a:spLocks noGrp="1"/>
          </p:cNvSpPr>
          <p:nvPr>
            <p:ph idx="1"/>
          </p:nvPr>
        </p:nvSpPr>
        <p:spPr>
          <a:xfrm>
            <a:off x="838200" y="1825625"/>
            <a:ext cx="5180950" cy="4351338"/>
          </a:xfrm>
        </p:spPr>
        <p:txBody>
          <a:bodyPr>
            <a:normAutofit fontScale="85000" lnSpcReduction="10000"/>
          </a:bodyPr>
          <a:lstStyle/>
          <a:p>
            <a:pPr lvl="0"/>
            <a:r>
              <a:rPr lang="en-US" b="0" dirty="0"/>
              <a:t>Timecode is recorded in every video shot and allows us to access information in our editing system. Timecode will always be read as </a:t>
            </a:r>
            <a:r>
              <a:rPr lang="en-US" b="0" dirty="0" err="1"/>
              <a:t>Hours:Minutes:Seconds:Frames</a:t>
            </a:r>
            <a:r>
              <a:rPr lang="en-US" b="0" dirty="0"/>
              <a:t> (think back to when we talked about Frame Rate and Frames per second). </a:t>
            </a:r>
          </a:p>
          <a:p>
            <a:pPr lvl="0"/>
            <a:r>
              <a:rPr lang="en-US" b="0" dirty="0"/>
              <a:t>You have the ability to change the amount of frames per second in your editing software. </a:t>
            </a:r>
          </a:p>
        </p:txBody>
      </p:sp>
      <p:grpSp>
        <p:nvGrpSpPr>
          <p:cNvPr id="4" name="Group 3">
            <a:extLst>
              <a:ext uri="{FF2B5EF4-FFF2-40B4-BE49-F238E27FC236}">
                <a16:creationId xmlns:a16="http://schemas.microsoft.com/office/drawing/2014/main" id="{17D4D274-7EA8-B083-60FB-E048AAC9CCE1}"/>
              </a:ext>
            </a:extLst>
          </p:cNvPr>
          <p:cNvGrpSpPr/>
          <p:nvPr/>
        </p:nvGrpSpPr>
        <p:grpSpPr>
          <a:xfrm>
            <a:off x="6019150" y="1825625"/>
            <a:ext cx="5934075" cy="3335100"/>
            <a:chOff x="6019150" y="-111575"/>
            <a:chExt cx="5934075" cy="3335100"/>
          </a:xfrm>
        </p:grpSpPr>
        <p:pic>
          <p:nvPicPr>
            <p:cNvPr id="502" name="Google Shape;502;p58"/>
            <p:cNvPicPr preferRelativeResize="0"/>
            <p:nvPr/>
          </p:nvPicPr>
          <p:blipFill rotWithShape="1">
            <a:blip r:embed="rId3">
              <a:alphaModFix/>
            </a:blip>
            <a:srcRect t="18877" b="-6152"/>
            <a:stretch/>
          </p:blipFill>
          <p:spPr>
            <a:xfrm>
              <a:off x="6019150" y="97975"/>
              <a:ext cx="5934075" cy="3125550"/>
            </a:xfrm>
            <a:prstGeom prst="rect">
              <a:avLst/>
            </a:prstGeom>
            <a:noFill/>
            <a:ln>
              <a:noFill/>
            </a:ln>
          </p:spPr>
        </p:pic>
        <p:sp>
          <p:nvSpPr>
            <p:cNvPr id="503" name="Google Shape;503;p58"/>
            <p:cNvSpPr/>
            <p:nvPr/>
          </p:nvSpPr>
          <p:spPr>
            <a:xfrm>
              <a:off x="6845750" y="1763475"/>
              <a:ext cx="1788000" cy="8694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8"/>
            <p:cNvSpPr/>
            <p:nvPr/>
          </p:nvSpPr>
          <p:spPr>
            <a:xfrm>
              <a:off x="10010775" y="0"/>
              <a:ext cx="1788000" cy="8694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8"/>
            <p:cNvSpPr/>
            <p:nvPr/>
          </p:nvSpPr>
          <p:spPr>
            <a:xfrm>
              <a:off x="8222775" y="-111575"/>
              <a:ext cx="1788000" cy="869400"/>
            </a:xfrm>
            <a:prstGeom prst="ellipse">
              <a:avLst/>
            </a:prstGeom>
            <a:noFill/>
            <a:ln w="762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9"/>
          <p:cNvSpPr txBox="1">
            <a:spLocks noGrp="1"/>
          </p:cNvSpPr>
          <p:nvPr>
            <p:ph type="title"/>
          </p:nvPr>
        </p:nvSpPr>
        <p:spPr/>
        <p:txBody>
          <a:bodyPr/>
          <a:lstStyle/>
          <a:p>
            <a:pPr lvl="0"/>
            <a:r>
              <a:rPr lang="en-US"/>
              <a:t>Naming your sequence</a:t>
            </a:r>
          </a:p>
        </p:txBody>
      </p:sp>
      <p:sp>
        <p:nvSpPr>
          <p:cNvPr id="512" name="Google Shape;512;p59"/>
          <p:cNvSpPr txBox="1">
            <a:spLocks noGrp="1"/>
          </p:cNvSpPr>
          <p:nvPr>
            <p:ph idx="1"/>
          </p:nvPr>
        </p:nvSpPr>
        <p:spPr/>
        <p:txBody>
          <a:bodyPr>
            <a:normAutofit/>
          </a:bodyPr>
          <a:lstStyle/>
          <a:p>
            <a:pPr lvl="0"/>
            <a:r>
              <a:rPr lang="en-US" sz="2400" b="0" dirty="0"/>
              <a:t>Any easy way to keep track of your sequence in the project panel is to name your sequence. Click directly on the name of the sequence and it will allow you to rename it.</a:t>
            </a:r>
          </a:p>
        </p:txBody>
      </p:sp>
      <p:pic>
        <p:nvPicPr>
          <p:cNvPr id="513" name="Google Shape;513;p59"/>
          <p:cNvPicPr preferRelativeResize="0"/>
          <p:nvPr/>
        </p:nvPicPr>
        <p:blipFill rotWithShape="1">
          <a:blip r:embed="rId3">
            <a:alphaModFix/>
          </a:blip>
          <a:srcRect r="20210"/>
          <a:stretch/>
        </p:blipFill>
        <p:spPr>
          <a:xfrm>
            <a:off x="3284772" y="2782650"/>
            <a:ext cx="7957451" cy="3676650"/>
          </a:xfrm>
          <a:prstGeom prst="rect">
            <a:avLst/>
          </a:prstGeom>
          <a:noFill/>
          <a:ln>
            <a:noFill/>
          </a:ln>
        </p:spPr>
      </p:pic>
      <p:sp>
        <p:nvSpPr>
          <p:cNvPr id="514" name="Google Shape;514;p59"/>
          <p:cNvSpPr txBox="1"/>
          <p:nvPr/>
        </p:nvSpPr>
        <p:spPr>
          <a:xfrm>
            <a:off x="958260" y="3429000"/>
            <a:ext cx="23757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dirty="0">
                <a:latin typeface="Twentieth Century"/>
                <a:ea typeface="Twentieth Century"/>
                <a:cs typeface="Twentieth Century"/>
                <a:sym typeface="Twentieth Century"/>
              </a:rPr>
              <a:t>This makes it easier when you go to export it, you already have your sequence named. </a:t>
            </a:r>
            <a:endParaRPr sz="2600" dirty="0">
              <a:latin typeface="Twentieth Century"/>
              <a:ea typeface="Twentieth Century"/>
              <a:cs typeface="Twentieth Century"/>
              <a:sym typeface="Twentieth Century"/>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0"/>
          <p:cNvSpPr txBox="1">
            <a:spLocks noGrp="1"/>
          </p:cNvSpPr>
          <p:nvPr>
            <p:ph type="title"/>
          </p:nvPr>
        </p:nvSpPr>
        <p:spPr/>
        <p:txBody>
          <a:bodyPr/>
          <a:lstStyle/>
          <a:p>
            <a:pPr lvl="0"/>
            <a:r>
              <a:rPr lang="en-US"/>
              <a:t>EXPORT VIDEO PROJECT</a:t>
            </a:r>
          </a:p>
        </p:txBody>
      </p:sp>
      <p:sp>
        <p:nvSpPr>
          <p:cNvPr id="520" name="Google Shape;520;p60"/>
          <p:cNvSpPr txBox="1">
            <a:spLocks noGrp="1"/>
          </p:cNvSpPr>
          <p:nvPr>
            <p:ph idx="1"/>
          </p:nvPr>
        </p:nvSpPr>
        <p:spPr/>
        <p:txBody>
          <a:bodyPr/>
          <a:lstStyle/>
          <a:p>
            <a:pPr lvl="0"/>
            <a:r>
              <a:rPr lang="en-US" b="0" dirty="0"/>
              <a:t>To export a video in Premiere Pro select the Timeline Panel. Then go to File&gt;Export&gt;Media. This will bring up your export settings window.</a:t>
            </a:r>
          </a:p>
          <a:p>
            <a:pPr lvl="0"/>
            <a:r>
              <a:rPr lang="en-US" b="0" dirty="0"/>
              <a:t>Choose format, file name and other settings.</a:t>
            </a:r>
          </a:p>
          <a:p>
            <a:pPr lvl="0"/>
            <a:r>
              <a:rPr lang="en-US" b="0" dirty="0"/>
              <a:t>May export entire or selected sequence, audio or video. </a:t>
            </a:r>
          </a:p>
          <a:p>
            <a:pPr lvl="0"/>
            <a:r>
              <a:rPr lang="en-US" b="0" dirty="0"/>
              <a:t>Make sure your sequence that you want to export is selected when you do this.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6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Twentieth Century"/>
              <a:buNone/>
            </a:pPr>
            <a:r>
              <a:rPr lang="en-US">
                <a:solidFill>
                  <a:srgbClr val="000000"/>
                </a:solidFill>
              </a:rPr>
              <a:t>EXPORT SETTINGS </a:t>
            </a:r>
            <a:endParaRPr>
              <a:solidFill>
                <a:srgbClr val="000000"/>
              </a:solidFill>
            </a:endParaRPr>
          </a:p>
        </p:txBody>
      </p:sp>
      <p:grpSp>
        <p:nvGrpSpPr>
          <p:cNvPr id="3" name="Group 2">
            <a:extLst>
              <a:ext uri="{FF2B5EF4-FFF2-40B4-BE49-F238E27FC236}">
                <a16:creationId xmlns:a16="http://schemas.microsoft.com/office/drawing/2014/main" id="{F0B7FAD0-9B86-48A7-BB56-C674C1FC180E}"/>
              </a:ext>
            </a:extLst>
          </p:cNvPr>
          <p:cNvGrpSpPr/>
          <p:nvPr/>
        </p:nvGrpSpPr>
        <p:grpSpPr>
          <a:xfrm>
            <a:off x="2026483" y="1574175"/>
            <a:ext cx="8383849" cy="4918700"/>
            <a:chOff x="2134059" y="1280004"/>
            <a:chExt cx="8383849" cy="4918700"/>
          </a:xfrm>
        </p:grpSpPr>
        <p:pic>
          <p:nvPicPr>
            <p:cNvPr id="526" name="Google Shape;526;p61"/>
            <p:cNvPicPr preferRelativeResize="0"/>
            <p:nvPr/>
          </p:nvPicPr>
          <p:blipFill rotWithShape="1">
            <a:blip r:embed="rId3">
              <a:alphaModFix/>
            </a:blip>
            <a:srcRect l="36872" b="5749"/>
            <a:stretch/>
          </p:blipFill>
          <p:spPr>
            <a:xfrm>
              <a:off x="2134059" y="1280004"/>
              <a:ext cx="4310740" cy="4918700"/>
            </a:xfrm>
            <a:prstGeom prst="rect">
              <a:avLst/>
            </a:prstGeom>
            <a:noFill/>
            <a:ln>
              <a:noFill/>
            </a:ln>
          </p:spPr>
        </p:pic>
        <p:sp>
          <p:nvSpPr>
            <p:cNvPr id="527" name="Google Shape;527;p61"/>
            <p:cNvSpPr txBox="1"/>
            <p:nvPr/>
          </p:nvSpPr>
          <p:spPr>
            <a:xfrm>
              <a:off x="7757137" y="1655448"/>
              <a:ext cx="26247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latin typeface="Twentieth Century"/>
                  <a:ea typeface="Twentieth Century"/>
                  <a:cs typeface="Twentieth Century"/>
                  <a:sym typeface="Twentieth Century"/>
                </a:rPr>
                <a:t>Format Options</a:t>
              </a:r>
              <a:endParaRPr/>
            </a:p>
          </p:txBody>
        </p:sp>
        <p:cxnSp>
          <p:nvCxnSpPr>
            <p:cNvPr id="528" name="Google Shape;528;p61"/>
            <p:cNvCxnSpPr/>
            <p:nvPr/>
          </p:nvCxnSpPr>
          <p:spPr>
            <a:xfrm flipH="1">
              <a:off x="5419744" y="2021935"/>
              <a:ext cx="2249700" cy="157200"/>
            </a:xfrm>
            <a:prstGeom prst="straightConnector1">
              <a:avLst/>
            </a:prstGeom>
            <a:noFill/>
            <a:ln w="76200" cap="flat" cmpd="sng">
              <a:solidFill>
                <a:schemeClr val="accent1"/>
              </a:solidFill>
              <a:prstDash val="solid"/>
              <a:round/>
              <a:headEnd type="none" w="sm" len="sm"/>
              <a:tailEnd type="triangle" w="med" len="med"/>
            </a:ln>
          </p:spPr>
        </p:cxnSp>
        <p:sp>
          <p:nvSpPr>
            <p:cNvPr id="529" name="Google Shape;529;p61"/>
            <p:cNvSpPr txBox="1"/>
            <p:nvPr/>
          </p:nvSpPr>
          <p:spPr>
            <a:xfrm>
              <a:off x="7811566" y="2460991"/>
              <a:ext cx="26247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latin typeface="Twentieth Century"/>
                  <a:ea typeface="Twentieth Century"/>
                  <a:cs typeface="Twentieth Century"/>
                  <a:sym typeface="Twentieth Century"/>
                </a:rPr>
                <a:t>File Save As Options</a:t>
              </a:r>
              <a:endParaRPr/>
            </a:p>
          </p:txBody>
        </p:sp>
        <p:cxnSp>
          <p:nvCxnSpPr>
            <p:cNvPr id="530" name="Google Shape;530;p61"/>
            <p:cNvCxnSpPr/>
            <p:nvPr/>
          </p:nvCxnSpPr>
          <p:spPr>
            <a:xfrm flipH="1">
              <a:off x="5474173" y="2827478"/>
              <a:ext cx="2249700" cy="157200"/>
            </a:xfrm>
            <a:prstGeom prst="straightConnector1">
              <a:avLst/>
            </a:prstGeom>
            <a:noFill/>
            <a:ln w="76200" cap="flat" cmpd="sng">
              <a:solidFill>
                <a:schemeClr val="accent1"/>
              </a:solidFill>
              <a:prstDash val="solid"/>
              <a:round/>
              <a:headEnd type="none" w="sm" len="sm"/>
              <a:tailEnd type="triangle" w="med" len="med"/>
            </a:ln>
          </p:spPr>
        </p:cxnSp>
        <p:sp>
          <p:nvSpPr>
            <p:cNvPr id="531" name="Google Shape;531;p61"/>
            <p:cNvSpPr txBox="1"/>
            <p:nvPr/>
          </p:nvSpPr>
          <p:spPr>
            <a:xfrm>
              <a:off x="7893208" y="4126505"/>
              <a:ext cx="26247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latin typeface="Twentieth Century"/>
                  <a:ea typeface="Twentieth Century"/>
                  <a:cs typeface="Twentieth Century"/>
                  <a:sym typeface="Twentieth Century"/>
                </a:rPr>
                <a:t>Other Options</a:t>
              </a:r>
              <a:endParaRPr/>
            </a:p>
          </p:txBody>
        </p:sp>
        <p:cxnSp>
          <p:nvCxnSpPr>
            <p:cNvPr id="532" name="Google Shape;532;p61"/>
            <p:cNvCxnSpPr/>
            <p:nvPr/>
          </p:nvCxnSpPr>
          <p:spPr>
            <a:xfrm flipH="1">
              <a:off x="5555815" y="4492992"/>
              <a:ext cx="2249700" cy="157200"/>
            </a:xfrm>
            <a:prstGeom prst="straightConnector1">
              <a:avLst/>
            </a:prstGeom>
            <a:noFill/>
            <a:ln w="76200" cap="flat" cmpd="sng">
              <a:solidFill>
                <a:schemeClr val="accent1"/>
              </a:solidFill>
              <a:prstDash val="solid"/>
              <a:round/>
              <a:headEnd type="none" w="sm" len="sm"/>
              <a:tailEnd type="triangle" w="med" len="med"/>
            </a:ln>
          </p:spPr>
        </p:cxn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2"/>
          <p:cNvSpPr txBox="1">
            <a:spLocks noGrp="1"/>
          </p:cNvSpPr>
          <p:nvPr>
            <p:ph type="title"/>
          </p:nvPr>
        </p:nvSpPr>
        <p:spPr/>
        <p:txBody>
          <a:bodyPr/>
          <a:lstStyle/>
          <a:p>
            <a:pPr lvl="0"/>
            <a:r>
              <a:rPr lang="en-US"/>
              <a:t>OUTPUT NAME</a:t>
            </a:r>
          </a:p>
        </p:txBody>
      </p:sp>
      <p:pic>
        <p:nvPicPr>
          <p:cNvPr id="538" name="Google Shape;538;p62"/>
          <p:cNvPicPr preferRelativeResize="0">
            <a:picLocks noGrp="1"/>
          </p:cNvPicPr>
          <p:nvPr>
            <p:ph idx="1"/>
          </p:nvPr>
        </p:nvPicPr>
        <p:blipFill rotWithShape="1">
          <a:blip r:embed="rId3">
            <a:alphaModFix/>
          </a:blip>
          <a:stretch/>
        </p:blipFill>
        <p:spPr>
          <a:xfrm>
            <a:off x="5560717" y="1839072"/>
            <a:ext cx="4889529" cy="4351338"/>
          </a:xfrm>
        </p:spPr>
      </p:pic>
      <p:sp>
        <p:nvSpPr>
          <p:cNvPr id="539" name="Google Shape;539;p62"/>
          <p:cNvSpPr txBox="1">
            <a:spLocks noGrp="1"/>
          </p:cNvSpPr>
          <p:nvPr>
            <p:ph type="body" idx="4294967295"/>
          </p:nvPr>
        </p:nvSpPr>
        <p:spPr>
          <a:xfrm>
            <a:off x="838200" y="2205038"/>
            <a:ext cx="2658035" cy="2717800"/>
          </a:xfrm>
          <a:prstGeom prst="rect">
            <a:avLst/>
          </a:prstGeom>
          <a:noFill/>
          <a:ln>
            <a:noFill/>
          </a:ln>
        </p:spPr>
        <p:txBody>
          <a:bodyPr spcFirstLastPara="1" wrap="square" lIns="91425" tIns="45700" rIns="91425" bIns="45700" anchor="t" anchorCtr="0">
            <a:noAutofit/>
          </a:bodyPr>
          <a:lstStyle/>
          <a:p>
            <a:pPr marL="228600" lvl="0" indent="-285750" algn="l" rtl="0">
              <a:lnSpc>
                <a:spcPct val="120000"/>
              </a:lnSpc>
              <a:spcBef>
                <a:spcPts val="0"/>
              </a:spcBef>
              <a:spcAft>
                <a:spcPts val="0"/>
              </a:spcAft>
              <a:buClr>
                <a:srgbClr val="000000"/>
              </a:buClr>
              <a:buSzPts val="4500"/>
              <a:buChar char="•"/>
            </a:pPr>
            <a:r>
              <a:rPr lang="en-US" sz="3600" dirty="0">
                <a:solidFill>
                  <a:srgbClr val="000000"/>
                </a:solidFill>
              </a:rPr>
              <a:t>Name and Location (Important)</a:t>
            </a:r>
            <a:endParaRPr dirty="0">
              <a:solidFill>
                <a:srgbClr val="000000"/>
              </a:solidFill>
            </a:endParaRPr>
          </a:p>
        </p:txBody>
      </p:sp>
      <p:sp>
        <p:nvSpPr>
          <p:cNvPr id="540" name="Google Shape;540;p62"/>
          <p:cNvSpPr/>
          <p:nvPr/>
        </p:nvSpPr>
        <p:spPr>
          <a:xfrm flipH="1">
            <a:off x="8005481" y="3429000"/>
            <a:ext cx="2599800" cy="1052400"/>
          </a:xfrm>
          <a:prstGeom prst="rightArrow">
            <a:avLst>
              <a:gd name="adj1" fmla="val 50000"/>
              <a:gd name="adj2" fmla="val 50000"/>
            </a:avLst>
          </a:prstGeom>
          <a:solidFill>
            <a:srgbClr val="00B0F0"/>
          </a:solidFill>
          <a:ln w="15875" cap="flat" cmpd="sng">
            <a:solidFill>
              <a:srgbClr val="9940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541" name="Google Shape;541;p62"/>
          <p:cNvSpPr/>
          <p:nvPr/>
        </p:nvSpPr>
        <p:spPr>
          <a:xfrm>
            <a:off x="3182400" y="4494847"/>
            <a:ext cx="2913600" cy="1052400"/>
          </a:xfrm>
          <a:prstGeom prst="rightArrow">
            <a:avLst>
              <a:gd name="adj1" fmla="val 50000"/>
              <a:gd name="adj2" fmla="val 50000"/>
            </a:avLst>
          </a:prstGeom>
          <a:solidFill>
            <a:srgbClr val="00B0F0"/>
          </a:solidFill>
          <a:ln w="15875" cap="flat" cmpd="sng">
            <a:solidFill>
              <a:srgbClr val="9940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4"/>
          <p:cNvPicPr preferRelativeResize="0"/>
          <p:nvPr/>
        </p:nvPicPr>
        <p:blipFill rotWithShape="1">
          <a:blip r:embed="rId3">
            <a:alphaModFix/>
          </a:blip>
          <a:srcRect/>
          <a:stretch/>
        </p:blipFill>
        <p:spPr>
          <a:xfrm>
            <a:off x="0" y="0"/>
            <a:ext cx="12188825" cy="6856214"/>
          </a:xfrm>
          <a:prstGeom prst="rect">
            <a:avLst/>
          </a:prstGeom>
          <a:noFill/>
          <a:ln>
            <a:noFill/>
          </a:ln>
        </p:spPr>
      </p:pic>
      <p:pic>
        <p:nvPicPr>
          <p:cNvPr id="381" name="Google Shape;381;p44" descr="A screen shot of a computer&#10;&#10;Description automatically generated"/>
          <p:cNvPicPr preferRelativeResize="0"/>
          <p:nvPr/>
        </p:nvPicPr>
        <p:blipFill rotWithShape="1">
          <a:blip r:embed="rId4">
            <a:alphaModFix/>
          </a:blip>
          <a:srcRect l="12916" r="21554"/>
          <a:stretch/>
        </p:blipFill>
        <p:spPr>
          <a:xfrm>
            <a:off x="20" y="975"/>
            <a:ext cx="7552924" cy="6858000"/>
          </a:xfrm>
          <a:prstGeom prst="rect">
            <a:avLst/>
          </a:prstGeom>
          <a:noFill/>
          <a:ln>
            <a:noFill/>
          </a:ln>
        </p:spPr>
      </p:pic>
      <p:sp>
        <p:nvSpPr>
          <p:cNvPr id="382" name="Google Shape;382;p44"/>
          <p:cNvSpPr txBox="1">
            <a:spLocks noGrp="1"/>
          </p:cNvSpPr>
          <p:nvPr>
            <p:ph type="body" idx="1"/>
          </p:nvPr>
        </p:nvSpPr>
        <p:spPr>
          <a:xfrm>
            <a:off x="7865806" y="2251587"/>
            <a:ext cx="3706762" cy="3972232"/>
          </a:xfrm>
          <a:prstGeom prst="rect">
            <a:avLst/>
          </a:prstGeom>
          <a:noFill/>
          <a:ln>
            <a:noFill/>
          </a:ln>
        </p:spPr>
        <p:txBody>
          <a:bodyPr spcFirstLastPara="1" wrap="square" lIns="91425" tIns="45700" rIns="91425" bIns="45700" anchor="ctr" anchorCtr="0">
            <a:noAutofit/>
          </a:bodyPr>
          <a:lstStyle/>
          <a:p>
            <a:pPr marL="152396" lvl="0" indent="0" algn="l" rtl="0">
              <a:spcBef>
                <a:spcPts val="0"/>
              </a:spcBef>
              <a:spcAft>
                <a:spcPts val="0"/>
              </a:spcAft>
              <a:buSzPts val="3600"/>
              <a:buNone/>
            </a:pPr>
            <a:r>
              <a:rPr lang="en-US" sz="3600"/>
              <a:t>Your </a:t>
            </a:r>
            <a:r>
              <a:rPr lang="en-US" sz="3600" b="1" u="sng"/>
              <a:t>cut</a:t>
            </a:r>
            <a:r>
              <a:rPr lang="en-US" sz="3600"/>
              <a:t> is how you string your shots out to tell a story.</a:t>
            </a:r>
            <a:endParaRPr/>
          </a:p>
          <a:p>
            <a:pPr marL="609585" lvl="0" indent="-228588" algn="l" rtl="0">
              <a:spcBef>
                <a:spcPts val="1000"/>
              </a:spcBef>
              <a:spcAft>
                <a:spcPts val="1000"/>
              </a:spcAft>
              <a:buSzPts val="3600"/>
              <a:buFont typeface="Arial"/>
              <a:buNone/>
            </a:pPr>
            <a:endParaRPr sz="3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3"/>
          <p:cNvSpPr txBox="1">
            <a:spLocks noGrp="1"/>
          </p:cNvSpPr>
          <p:nvPr>
            <p:ph type="title"/>
          </p:nvPr>
        </p:nvSpPr>
        <p:spPr/>
        <p:txBody>
          <a:bodyPr/>
          <a:lstStyle/>
          <a:p>
            <a:pPr lvl="0"/>
            <a:r>
              <a:rPr lang="en-US"/>
              <a:t>H.264 VS. MP4</a:t>
            </a:r>
          </a:p>
        </p:txBody>
      </p:sp>
      <p:sp>
        <p:nvSpPr>
          <p:cNvPr id="547" name="Google Shape;547;p63"/>
          <p:cNvSpPr txBox="1">
            <a:spLocks noGrp="1"/>
          </p:cNvSpPr>
          <p:nvPr>
            <p:ph sz="half" idx="1"/>
          </p:nvPr>
        </p:nvSpPr>
        <p:spPr/>
        <p:txBody>
          <a:bodyPr/>
          <a:lstStyle/>
          <a:p>
            <a:pPr lvl="0"/>
            <a:r>
              <a:rPr lang="en-US" dirty="0"/>
              <a:t>H.264 – Video Codec</a:t>
            </a:r>
          </a:p>
          <a:p>
            <a:pPr lvl="1"/>
            <a:r>
              <a:rPr lang="en-US" dirty="0"/>
              <a:t>Most frequently-used video codec</a:t>
            </a:r>
          </a:p>
          <a:p>
            <a:pPr lvl="1"/>
            <a:r>
              <a:rPr lang="en-US" dirty="0"/>
              <a:t>requires a video container to host the encoded video</a:t>
            </a:r>
          </a:p>
          <a:p>
            <a:pPr lvl="1"/>
            <a:r>
              <a:rPr lang="en-US" dirty="0"/>
              <a:t>Could also be contained in an AVI file</a:t>
            </a:r>
          </a:p>
        </p:txBody>
      </p:sp>
      <p:sp>
        <p:nvSpPr>
          <p:cNvPr id="548" name="Google Shape;548;p63"/>
          <p:cNvSpPr txBox="1">
            <a:spLocks noGrp="1"/>
          </p:cNvSpPr>
          <p:nvPr>
            <p:ph sz="half" idx="2"/>
          </p:nvPr>
        </p:nvSpPr>
        <p:spPr/>
        <p:txBody>
          <a:bodyPr/>
          <a:lstStyle/>
          <a:p>
            <a:pPr lvl="0"/>
            <a:r>
              <a:rPr lang="en-US" dirty="0"/>
              <a:t>MP4 – a container format</a:t>
            </a:r>
          </a:p>
          <a:p>
            <a:pPr lvl="1"/>
            <a:r>
              <a:rPr lang="en-US" dirty="0"/>
              <a:t>most popular video format at present</a:t>
            </a:r>
          </a:p>
          <a:p>
            <a:pPr lvl="1"/>
            <a:r>
              <a:rPr lang="en-US" dirty="0"/>
              <a:t>it allows a combination of audio, video, subtitles and images to be held in the one single file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Twentieth Century"/>
              <a:buNone/>
            </a:pPr>
            <a:r>
              <a:rPr lang="en-US" dirty="0">
                <a:solidFill>
                  <a:srgbClr val="000000"/>
                </a:solidFill>
              </a:rPr>
              <a:t>WHEN YOU UPLOAD YOUR ASSIGNMENTS</a:t>
            </a:r>
            <a:endParaRPr dirty="0">
              <a:solidFill>
                <a:srgbClr val="000000"/>
              </a:solidFill>
            </a:endParaRPr>
          </a:p>
        </p:txBody>
      </p:sp>
      <p:sp>
        <p:nvSpPr>
          <p:cNvPr id="554" name="Google Shape;554;p64"/>
          <p:cNvSpPr txBox="1">
            <a:spLocks noGrp="1"/>
          </p:cNvSpPr>
          <p:nvPr>
            <p:ph idx="1"/>
          </p:nvPr>
        </p:nvSpPr>
        <p:spPr>
          <a:xfrm>
            <a:off x="838200" y="1825625"/>
            <a:ext cx="5387788" cy="126046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500"/>
              <a:buNone/>
            </a:pPr>
            <a:r>
              <a:rPr lang="en-US" sz="3600" cap="none" dirty="0">
                <a:solidFill>
                  <a:srgbClr val="000000"/>
                </a:solidFill>
              </a:rPr>
              <a:t>Do NOT</a:t>
            </a:r>
            <a:endParaRPr dirty="0">
              <a:solidFill>
                <a:srgbClr val="000000"/>
              </a:solidFill>
            </a:endParaRPr>
          </a:p>
          <a:p>
            <a:pPr marL="0" lvl="0" indent="0" algn="ctr" rtl="0">
              <a:lnSpc>
                <a:spcPct val="90000"/>
              </a:lnSpc>
              <a:spcBef>
                <a:spcPts val="1000"/>
              </a:spcBef>
              <a:spcAft>
                <a:spcPts val="0"/>
              </a:spcAft>
              <a:buClr>
                <a:schemeClr val="lt1"/>
              </a:buClr>
              <a:buSzPts val="4500"/>
              <a:buNone/>
            </a:pPr>
            <a:r>
              <a:rPr lang="en-US" sz="3600" cap="none" dirty="0">
                <a:solidFill>
                  <a:srgbClr val="000000"/>
                </a:solidFill>
              </a:rPr>
              <a:t>upload your project files</a:t>
            </a:r>
            <a:endParaRPr dirty="0">
              <a:solidFill>
                <a:srgbClr val="000000"/>
              </a:solidFill>
            </a:endParaRPr>
          </a:p>
        </p:txBody>
      </p:sp>
      <p:sp>
        <p:nvSpPr>
          <p:cNvPr id="556" name="Google Shape;556;p64"/>
          <p:cNvSpPr txBox="1">
            <a:spLocks noGrp="1"/>
          </p:cNvSpPr>
          <p:nvPr>
            <p:ph type="body" idx="4294967295"/>
          </p:nvPr>
        </p:nvSpPr>
        <p:spPr>
          <a:xfrm>
            <a:off x="6902430" y="2134433"/>
            <a:ext cx="4646612" cy="82391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500"/>
              <a:buNone/>
            </a:pPr>
            <a:r>
              <a:rPr lang="en-US" sz="3600" cap="none" dirty="0">
                <a:solidFill>
                  <a:srgbClr val="000000"/>
                </a:solidFill>
              </a:rPr>
              <a:t>Upload your .Mp4 files</a:t>
            </a:r>
            <a:endParaRPr dirty="0">
              <a:solidFill>
                <a:srgbClr val="000000"/>
              </a:solidFill>
            </a:endParaRPr>
          </a:p>
        </p:txBody>
      </p:sp>
      <p:pic>
        <p:nvPicPr>
          <p:cNvPr id="557" name="Google Shape;557;p64"/>
          <p:cNvPicPr preferRelativeResize="0">
            <a:picLocks noGrp="1"/>
          </p:cNvPicPr>
          <p:nvPr>
            <p:ph type="body" idx="4294967295"/>
          </p:nvPr>
        </p:nvPicPr>
        <p:blipFill rotWithShape="1">
          <a:blip r:embed="rId3">
            <a:alphaModFix/>
          </a:blip>
          <a:srcRect l="4172" t="16679" r="18510" b="23940"/>
          <a:stretch/>
        </p:blipFill>
        <p:spPr>
          <a:xfrm>
            <a:off x="744444" y="3771904"/>
            <a:ext cx="5575300" cy="1554480"/>
          </a:xfrm>
          <a:prstGeom prst="rect">
            <a:avLst/>
          </a:prstGeom>
          <a:noFill/>
          <a:ln>
            <a:noFill/>
          </a:ln>
        </p:spPr>
      </p:pic>
      <p:pic>
        <p:nvPicPr>
          <p:cNvPr id="558" name="Google Shape;558;p64"/>
          <p:cNvPicPr preferRelativeResize="0"/>
          <p:nvPr/>
        </p:nvPicPr>
        <p:blipFill rotWithShape="1">
          <a:blip r:embed="rId4">
            <a:alphaModFix/>
          </a:blip>
          <a:srcRect t="8956" r="8315"/>
          <a:stretch/>
        </p:blipFill>
        <p:spPr>
          <a:xfrm>
            <a:off x="6522798" y="3899654"/>
            <a:ext cx="4824710" cy="1749744"/>
          </a:xfrm>
          <a:prstGeom prst="rect">
            <a:avLst/>
          </a:prstGeom>
          <a:noFill/>
          <a:ln>
            <a:noFill/>
          </a:ln>
        </p:spPr>
      </p:pic>
      <p:cxnSp>
        <p:nvCxnSpPr>
          <p:cNvPr id="559" name="Google Shape;559;p64"/>
          <p:cNvCxnSpPr>
            <a:cxnSpLocks/>
          </p:cNvCxnSpPr>
          <p:nvPr/>
        </p:nvCxnSpPr>
        <p:spPr>
          <a:xfrm>
            <a:off x="4276538" y="5027200"/>
            <a:ext cx="892705" cy="1"/>
          </a:xfrm>
          <a:prstGeom prst="straightConnector1">
            <a:avLst/>
          </a:prstGeom>
          <a:noFill/>
          <a:ln w="107950" cap="flat" cmpd="sng">
            <a:solidFill>
              <a:schemeClr val="accent3"/>
            </a:solidFill>
            <a:prstDash val="solid"/>
            <a:round/>
            <a:headEnd type="none" w="sm" len="sm"/>
            <a:tailEnd type="none" w="sm" len="sm"/>
          </a:ln>
        </p:spPr>
      </p:cxnSp>
      <p:cxnSp>
        <p:nvCxnSpPr>
          <p:cNvPr id="560" name="Google Shape;560;p64"/>
          <p:cNvCxnSpPr/>
          <p:nvPr/>
        </p:nvCxnSpPr>
        <p:spPr>
          <a:xfrm>
            <a:off x="9525000" y="5027195"/>
            <a:ext cx="714300" cy="0"/>
          </a:xfrm>
          <a:prstGeom prst="straightConnector1">
            <a:avLst/>
          </a:prstGeom>
          <a:noFill/>
          <a:ln w="107950" cap="flat" cmpd="sng">
            <a:solidFill>
              <a:schemeClr val="accent3"/>
            </a:solidFill>
            <a:prstDash val="solid"/>
            <a:round/>
            <a:headEnd type="none" w="sm" len="sm"/>
            <a:tailEnd type="none" w="sm" len="sm"/>
          </a:ln>
        </p:spPr>
      </p:cxnSp>
      <p:cxnSp>
        <p:nvCxnSpPr>
          <p:cNvPr id="561" name="Google Shape;561;p64"/>
          <p:cNvCxnSpPr/>
          <p:nvPr/>
        </p:nvCxnSpPr>
        <p:spPr>
          <a:xfrm>
            <a:off x="9596342" y="2958346"/>
            <a:ext cx="971700" cy="0"/>
          </a:xfrm>
          <a:prstGeom prst="straightConnector1">
            <a:avLst/>
          </a:prstGeom>
          <a:noFill/>
          <a:ln w="107950" cap="flat" cmpd="sng">
            <a:solidFill>
              <a:schemeClr val="accent3"/>
            </a:solidFill>
            <a:prstDash val="solid"/>
            <a:round/>
            <a:headEnd type="none" w="sm" len="sm"/>
            <a:tailEnd type="none" w="sm" len="sm"/>
          </a:ln>
        </p:spPr>
      </p:cxnSp>
      <p:cxnSp>
        <p:nvCxnSpPr>
          <p:cNvPr id="562" name="Google Shape;562;p64"/>
          <p:cNvCxnSpPr/>
          <p:nvPr/>
        </p:nvCxnSpPr>
        <p:spPr>
          <a:xfrm>
            <a:off x="3439365" y="2437560"/>
            <a:ext cx="861900" cy="0"/>
          </a:xfrm>
          <a:prstGeom prst="straightConnector1">
            <a:avLst/>
          </a:prstGeom>
          <a:noFill/>
          <a:ln w="107950" cap="flat" cmpd="sng">
            <a:solidFill>
              <a:schemeClr val="accent3"/>
            </a:solidFill>
            <a:prstDash val="solid"/>
            <a:round/>
            <a:headEnd type="none" w="sm" len="sm"/>
            <a:tailEnd type="none" w="sm" len="sm"/>
          </a:ln>
        </p:spPr>
      </p:cxnSp>
      <p:cxnSp>
        <p:nvCxnSpPr>
          <p:cNvPr id="563" name="Google Shape;563;p64"/>
          <p:cNvCxnSpPr/>
          <p:nvPr/>
        </p:nvCxnSpPr>
        <p:spPr>
          <a:xfrm>
            <a:off x="3655162" y="3086095"/>
            <a:ext cx="2148900" cy="0"/>
          </a:xfrm>
          <a:prstGeom prst="straightConnector1">
            <a:avLst/>
          </a:prstGeom>
          <a:noFill/>
          <a:ln w="107950" cap="flat" cmpd="sng">
            <a:solidFill>
              <a:schemeClr val="accent3"/>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8" name="Google Shape;388;p45"/>
          <p:cNvSpPr txBox="1">
            <a:spLocks noGrp="1"/>
          </p:cNvSpPr>
          <p:nvPr>
            <p:ph type="body" sz="quarter" idx="13"/>
          </p:nvPr>
        </p:nvSpPr>
        <p:spPr/>
        <p:txBody>
          <a:bodyPr/>
          <a:lstStyle/>
          <a:p>
            <a:pPr lvl="0"/>
            <a:r>
              <a:rPr lang="en-US"/>
              <a:t>Standard Cut</a:t>
            </a:r>
          </a:p>
          <a:p>
            <a:pPr lvl="0"/>
            <a:r>
              <a:rPr lang="en-US"/>
              <a:t>Jump cut</a:t>
            </a:r>
          </a:p>
          <a:p>
            <a:pPr lvl="0"/>
            <a:r>
              <a:rPr lang="en-US"/>
              <a:t>Cutaways</a:t>
            </a:r>
          </a:p>
          <a:p>
            <a:pPr lvl="0"/>
            <a:r>
              <a:rPr lang="en-US"/>
              <a:t>J-Cut</a:t>
            </a:r>
          </a:p>
          <a:p>
            <a:pPr lvl="0"/>
            <a:r>
              <a:rPr lang="en-US"/>
              <a:t>L-Cut</a:t>
            </a:r>
          </a:p>
          <a:p>
            <a:pPr lvl="0"/>
            <a:r>
              <a:rPr lang="en-US"/>
              <a:t>Cutting on Action</a:t>
            </a:r>
          </a:p>
        </p:txBody>
      </p:sp>
      <p:sp>
        <p:nvSpPr>
          <p:cNvPr id="387" name="Google Shape;387;p45"/>
          <p:cNvSpPr txBox="1">
            <a:spLocks noGrp="1"/>
          </p:cNvSpPr>
          <p:nvPr>
            <p:ph type="body" sz="quarter" idx="14"/>
          </p:nvPr>
        </p:nvSpPr>
        <p:spPr/>
        <p:txBody>
          <a:bodyPr/>
          <a:lstStyle/>
          <a:p>
            <a:pPr lvl="0"/>
            <a:r>
              <a:rPr lang="en-US"/>
              <a:t>TYPES OF CUTS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46"/>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96" name="Google Shape;396;p46" title="1st.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7"/>
          <p:cNvSpPr txBox="1">
            <a:spLocks noGrp="1"/>
          </p:cNvSpPr>
          <p:nvPr>
            <p:ph type="title"/>
          </p:nvPr>
        </p:nvSpPr>
        <p:spPr/>
        <p:txBody>
          <a:bodyPr/>
          <a:lstStyle/>
          <a:p>
            <a:pPr lvl="0"/>
            <a:r>
              <a:rPr lang="en-US"/>
              <a:t>STANDARD CUT</a:t>
            </a:r>
          </a:p>
        </p:txBody>
      </p:sp>
      <p:sp>
        <p:nvSpPr>
          <p:cNvPr id="402" name="Google Shape;402;p47"/>
          <p:cNvSpPr txBox="1">
            <a:spLocks noGrp="1"/>
          </p:cNvSpPr>
          <p:nvPr>
            <p:ph idx="1"/>
          </p:nvPr>
        </p:nvSpPr>
        <p:spPr>
          <a:xfrm>
            <a:off x="838200" y="1825625"/>
            <a:ext cx="10515600" cy="1989138"/>
          </a:xfrm>
        </p:spPr>
        <p:txBody>
          <a:bodyPr>
            <a:normAutofit/>
          </a:bodyPr>
          <a:lstStyle/>
          <a:p>
            <a:pPr lvl="0"/>
            <a:r>
              <a:rPr lang="en-US" sz="2800" b="0" dirty="0"/>
              <a:t>The most used cut out there</a:t>
            </a:r>
          </a:p>
          <a:p>
            <a:pPr lvl="0"/>
            <a:r>
              <a:rPr lang="en-US" sz="2800" b="0" dirty="0"/>
              <a:t>Placing a clip next to another clip</a:t>
            </a:r>
          </a:p>
          <a:p>
            <a:pPr lvl="0"/>
            <a:r>
              <a:rPr lang="en-US" sz="2800" b="0" dirty="0"/>
              <a:t>This cut is great when you’re trying to keep things simple</a:t>
            </a:r>
          </a:p>
        </p:txBody>
      </p:sp>
      <p:pic>
        <p:nvPicPr>
          <p:cNvPr id="403" name="Google Shape;403;p47" descr="A picture containing screenshot&#10;&#10;Description automatically generated"/>
          <p:cNvPicPr preferRelativeResize="0"/>
          <p:nvPr/>
        </p:nvPicPr>
        <p:blipFill rotWithShape="1">
          <a:blip r:embed="rId3">
            <a:alphaModFix/>
          </a:blip>
          <a:srcRect/>
          <a:stretch/>
        </p:blipFill>
        <p:spPr>
          <a:xfrm>
            <a:off x="299221" y="3429000"/>
            <a:ext cx="11593557" cy="322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8"/>
          <p:cNvSpPr txBox="1">
            <a:spLocks noGrp="1"/>
          </p:cNvSpPr>
          <p:nvPr>
            <p:ph type="title"/>
          </p:nvPr>
        </p:nvSpPr>
        <p:spPr/>
        <p:txBody>
          <a:bodyPr/>
          <a:lstStyle/>
          <a:p>
            <a:pPr lvl="0"/>
            <a:r>
              <a:rPr lang="en-US"/>
              <a:t>JUMP CUT</a:t>
            </a:r>
          </a:p>
        </p:txBody>
      </p:sp>
      <p:sp>
        <p:nvSpPr>
          <p:cNvPr id="409" name="Google Shape;409;p48"/>
          <p:cNvSpPr txBox="1">
            <a:spLocks noGrp="1"/>
          </p:cNvSpPr>
          <p:nvPr>
            <p:ph idx="1"/>
          </p:nvPr>
        </p:nvSpPr>
        <p:spPr/>
        <p:txBody>
          <a:bodyPr>
            <a:normAutofit/>
          </a:bodyPr>
          <a:lstStyle/>
          <a:p>
            <a:pPr lvl="0"/>
            <a:r>
              <a:rPr lang="en-US" sz="2400" b="0" dirty="0"/>
              <a:t>Abrupt switch from one scene to another which may be used deliberately to make a dramatic point or can look sloppy if in an interview setting</a:t>
            </a:r>
          </a:p>
        </p:txBody>
      </p:sp>
      <p:pic>
        <p:nvPicPr>
          <p:cNvPr id="410" name="Google Shape;410;p48"/>
          <p:cNvPicPr preferRelativeResize="0"/>
          <p:nvPr/>
        </p:nvPicPr>
        <p:blipFill rotWithShape="1">
          <a:blip r:embed="rId3">
            <a:alphaModFix/>
          </a:blip>
          <a:srcRect/>
          <a:stretch/>
        </p:blipFill>
        <p:spPr>
          <a:xfrm>
            <a:off x="1471805" y="2706233"/>
            <a:ext cx="9906432" cy="41517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4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Adobe ALL Software">
  <a:themeElements>
    <a:clrScheme name="Adobe Photoshop">
      <a:dk1>
        <a:srgbClr val="000000"/>
      </a:dk1>
      <a:lt1>
        <a:srgbClr val="FFFFFF"/>
      </a:lt1>
      <a:dk2>
        <a:srgbClr val="242852"/>
      </a:dk2>
      <a:lt2>
        <a:srgbClr val="ACCBF9"/>
      </a:lt2>
      <a:accent1>
        <a:srgbClr val="2E99E9"/>
      </a:accent1>
      <a:accent2>
        <a:srgbClr val="001D35"/>
      </a:accent2>
      <a:accent3>
        <a:srgbClr val="297FD5"/>
      </a:accent3>
      <a:accent4>
        <a:srgbClr val="0432FF"/>
      </a:accent4>
      <a:accent5>
        <a:srgbClr val="005392"/>
      </a:accent5>
      <a:accent6>
        <a:srgbClr val="9D90A0"/>
      </a:accent6>
      <a:hlink>
        <a:srgbClr val="00FCFF"/>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be ALL Software" id="{A6A79DE6-CF61-034E-90DF-0599E91B3D30}" vid="{749D4803-29C9-ED40-ADF2-7D7C44C435DB}"/>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1222</Words>
  <Application>Microsoft Macintosh PowerPoint</Application>
  <PresentationFormat>Widescreen</PresentationFormat>
  <Paragraphs>131</Paragraphs>
  <Slides>41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Calibri</vt:lpstr>
      <vt:lpstr>Futura Condensed Medium</vt:lpstr>
      <vt:lpstr>Arial</vt:lpstr>
      <vt:lpstr>Twentieth Century</vt:lpstr>
      <vt:lpstr>Raleway</vt:lpstr>
      <vt:lpstr>Adobe ALL Software</vt:lpstr>
      <vt:lpstr>Cut Types</vt:lpstr>
      <vt:lpstr>SHOTS VS. CUTS</vt:lpstr>
      <vt:lpstr>Shot</vt:lpstr>
      <vt:lpstr>PowerPoint Presentation</vt:lpstr>
      <vt:lpstr>PowerPoint Presentation</vt:lpstr>
      <vt:lpstr>PowerPoint Presentation</vt:lpstr>
      <vt:lpstr>STANDARD CUT</vt:lpstr>
      <vt:lpstr>JUMP CUT</vt:lpstr>
      <vt:lpstr>PowerPoint Presentation</vt:lpstr>
      <vt:lpstr>PowerPoint Presentation</vt:lpstr>
      <vt:lpstr>J-CUT/L-CUT</vt:lpstr>
      <vt:lpstr>PowerPoint Presentation</vt:lpstr>
      <vt:lpstr>PowerPoint Presentation</vt:lpstr>
      <vt:lpstr>CUTTING ON ACTION </vt:lpstr>
      <vt:lpstr>CUTAWAYS</vt:lpstr>
      <vt:lpstr>Cross Cutting</vt:lpstr>
      <vt:lpstr>Match Cut</vt:lpstr>
      <vt:lpstr>Tranisitions</vt:lpstr>
      <vt:lpstr>PowerPoint Presentation</vt:lpstr>
      <vt:lpstr>Video Transitions: Basic Types to use</vt:lpstr>
      <vt:lpstr>Video Transitions: Basic Types to use</vt:lpstr>
      <vt:lpstr>Video Transitions: Basic Types to use</vt:lpstr>
      <vt:lpstr>ADDING A TRANSITION</vt:lpstr>
      <vt:lpstr>PowerPoint Presentation</vt:lpstr>
      <vt:lpstr>EDIT TRANSITIONS</vt:lpstr>
      <vt:lpstr>Additional Editing Tips</vt:lpstr>
      <vt:lpstr>Marking Clips &amp; Setting In and Outs</vt:lpstr>
      <vt:lpstr>MARKING CLIPS</vt:lpstr>
      <vt:lpstr>PowerPoint Presentation</vt:lpstr>
      <vt:lpstr>PowerPoint Presentation</vt:lpstr>
      <vt:lpstr>TRIMMING CLIPS</vt:lpstr>
      <vt:lpstr>EDITING AUDIO IN VIDEO EDITOR</vt:lpstr>
      <vt:lpstr>EDITING AUDIO IN VIDEO EDITOR</vt:lpstr>
      <vt:lpstr>LAYERING AUDIO</vt:lpstr>
      <vt:lpstr>Timecode</vt:lpstr>
      <vt:lpstr>Naming your sequence</vt:lpstr>
      <vt:lpstr>EXPORT VIDEO PROJECT</vt:lpstr>
      <vt:lpstr>EXPORT SETTINGS </vt:lpstr>
      <vt:lpstr>OUTPUT NAME</vt:lpstr>
      <vt:lpstr>H.264 VS. MP4</vt:lpstr>
      <vt:lpstr>WHEN YOU UPLOAD YOUR ASSIGNMENTS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 Types</dc:title>
  <cp:lastModifiedBy>Emily Scales _ Staff - WakefieldHS</cp:lastModifiedBy>
  <cp:revision>3</cp:revision>
  <dcterms:modified xsi:type="dcterms:W3CDTF">2022-10-25T18:26:58Z</dcterms:modified>
</cp:coreProperties>
</file>