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1"/>
  </p:sldMasterIdLst>
  <p:notesMasterIdLst>
    <p:notesMasterId r:id="rId54"/>
  </p:notesMasterIdLst>
  <p:sldIdLst>
    <p:sldId id="256" r:id="rId2"/>
    <p:sldId id="257" r:id="rId3"/>
    <p:sldId id="290" r:id="rId4"/>
    <p:sldId id="291" r:id="rId5"/>
    <p:sldId id="258" r:id="rId6"/>
    <p:sldId id="311" r:id="rId7"/>
    <p:sldId id="312" r:id="rId8"/>
    <p:sldId id="313" r:id="rId9"/>
    <p:sldId id="314" r:id="rId10"/>
    <p:sldId id="259" r:id="rId11"/>
    <p:sldId id="260" r:id="rId12"/>
    <p:sldId id="292" r:id="rId13"/>
    <p:sldId id="308" r:id="rId14"/>
    <p:sldId id="261" r:id="rId15"/>
    <p:sldId id="262" r:id="rId16"/>
    <p:sldId id="263" r:id="rId17"/>
    <p:sldId id="266" r:id="rId18"/>
    <p:sldId id="264" r:id="rId19"/>
    <p:sldId id="265" r:id="rId20"/>
    <p:sldId id="293" r:id="rId21"/>
    <p:sldId id="267" r:id="rId22"/>
    <p:sldId id="268" r:id="rId23"/>
    <p:sldId id="295" r:id="rId24"/>
    <p:sldId id="269" r:id="rId25"/>
    <p:sldId id="296" r:id="rId26"/>
    <p:sldId id="270" r:id="rId27"/>
    <p:sldId id="271" r:id="rId28"/>
    <p:sldId id="272" r:id="rId29"/>
    <p:sldId id="273" r:id="rId30"/>
    <p:sldId id="297" r:id="rId31"/>
    <p:sldId id="298" r:id="rId32"/>
    <p:sldId id="274" r:id="rId33"/>
    <p:sldId id="276" r:id="rId34"/>
    <p:sldId id="277" r:id="rId35"/>
    <p:sldId id="300" r:id="rId36"/>
    <p:sldId id="278" r:id="rId37"/>
    <p:sldId id="301" r:id="rId38"/>
    <p:sldId id="302" r:id="rId39"/>
    <p:sldId id="279" r:id="rId40"/>
    <p:sldId id="303" r:id="rId41"/>
    <p:sldId id="305" r:id="rId42"/>
    <p:sldId id="306" r:id="rId43"/>
    <p:sldId id="280" r:id="rId44"/>
    <p:sldId id="281" r:id="rId45"/>
    <p:sldId id="304" r:id="rId46"/>
    <p:sldId id="283" r:id="rId47"/>
    <p:sldId id="282" r:id="rId48"/>
    <p:sldId id="284" r:id="rId49"/>
    <p:sldId id="285" r:id="rId50"/>
    <p:sldId id="286" r:id="rId51"/>
    <p:sldId id="287" r:id="rId52"/>
    <p:sldId id="307"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p:restoredTop sz="94679"/>
  </p:normalViewPr>
  <p:slideViewPr>
    <p:cSldViewPr>
      <p:cViewPr varScale="1">
        <p:scale>
          <a:sx n="104" d="100"/>
          <a:sy n="104" d="100"/>
        </p:scale>
        <p:origin x="568"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96A9941C-23BA-4A40-9073-9794407B0CD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110595" name="Rectangle 3">
            <a:extLst>
              <a:ext uri="{FF2B5EF4-FFF2-40B4-BE49-F238E27FC236}">
                <a16:creationId xmlns:a16="http://schemas.microsoft.com/office/drawing/2014/main" id="{C5A532FC-1D52-E248-BB78-65D7407393E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110596" name="Rectangle 4">
            <a:extLst>
              <a:ext uri="{FF2B5EF4-FFF2-40B4-BE49-F238E27FC236}">
                <a16:creationId xmlns:a16="http://schemas.microsoft.com/office/drawing/2014/main" id="{7533B344-D07B-884E-BBD4-DACD35D13D3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0597" name="Rectangle 5">
            <a:extLst>
              <a:ext uri="{FF2B5EF4-FFF2-40B4-BE49-F238E27FC236}">
                <a16:creationId xmlns:a16="http://schemas.microsoft.com/office/drawing/2014/main" id="{C72C3860-2FFC-1945-B2BD-2361DE8FFE9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0598" name="Rectangle 6">
            <a:extLst>
              <a:ext uri="{FF2B5EF4-FFF2-40B4-BE49-F238E27FC236}">
                <a16:creationId xmlns:a16="http://schemas.microsoft.com/office/drawing/2014/main" id="{5C4FEC88-C176-FF4E-AEBD-BF10CB7D003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110599" name="Rectangle 7">
            <a:extLst>
              <a:ext uri="{FF2B5EF4-FFF2-40B4-BE49-F238E27FC236}">
                <a16:creationId xmlns:a16="http://schemas.microsoft.com/office/drawing/2014/main" id="{134BD49A-7AC0-1449-A533-CFD551358A0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9E76F310-5855-F148-BD1A-F7F8AFF24BA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E1606A-4059-40CC-9CCE-30521EC4207D}" type="slidenum">
              <a:rPr lang="en-US"/>
              <a:pPr/>
              <a:t>6</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FC4554-64BF-477A-90CE-0E82DB0CCAFE}" type="slidenum">
              <a:rPr lang="en-US"/>
              <a:pPr/>
              <a:t>7</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E05B00-D9D3-43DA-86BE-874E68A6AC2A}" type="slidenum">
              <a:rPr lang="en-US"/>
              <a:pPr/>
              <a:t>8</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F34B9-6FBC-417B-95A1-FAE47EB651FF}" type="slidenum">
              <a:rPr lang="en-US"/>
              <a:pPr/>
              <a:t>9</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D4728BA-1D56-9D44-9C59-7AAF4F9EE166}"/>
              </a:ext>
            </a:extLst>
          </p:cNvPr>
          <p:cNvSpPr>
            <a:spLocks noGrp="1" noChangeArrowheads="1"/>
          </p:cNvSpPr>
          <p:nvPr>
            <p:ph type="sldNum" sz="quarter" idx="5"/>
          </p:nvPr>
        </p:nvSpPr>
        <p:spPr>
          <a:ln/>
        </p:spPr>
        <p:txBody>
          <a:bodyPr/>
          <a:lstStyle/>
          <a:p>
            <a:fld id="{908084B2-EBCF-4F4B-95FE-73B444FDC11C}" type="slidenum">
              <a:rPr lang="en-US" altLang="en-US"/>
              <a:pPr/>
              <a:t>12</a:t>
            </a:fld>
            <a:endParaRPr lang="en-US" altLang="en-US"/>
          </a:p>
        </p:txBody>
      </p:sp>
      <p:sp>
        <p:nvSpPr>
          <p:cNvPr id="111618" name="Rectangle 2">
            <a:extLst>
              <a:ext uri="{FF2B5EF4-FFF2-40B4-BE49-F238E27FC236}">
                <a16:creationId xmlns:a16="http://schemas.microsoft.com/office/drawing/2014/main" id="{31D4100A-2277-9B42-AD75-2195C5BDD4D0}"/>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63309C7D-7F1E-E94A-928C-ED57D44FDED5}"/>
              </a:ext>
            </a:extLst>
          </p:cNvPr>
          <p:cNvSpPr>
            <a:spLocks noGrp="1" noChangeArrowheads="1"/>
          </p:cNvSpPr>
          <p:nvPr>
            <p:ph type="body" idx="1"/>
          </p:nvPr>
        </p:nvSpPr>
        <p:spPr/>
        <p:txBody>
          <a:bodyPr/>
          <a:lstStyle/>
          <a:p>
            <a:r>
              <a:rPr lang="en-US" altLang="en-US"/>
              <a:t>From The Vintage Vaudeville &amp; Ragtime Show (http://www.bestwebs.com/vaudeville/index.shtml)</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BAEA65-BCBE-6C4C-BAD4-46265D8C0E62}"/>
              </a:ext>
            </a:extLst>
          </p:cNvPr>
          <p:cNvSpPr/>
          <p:nvPr/>
        </p:nvSpPr>
        <p:spPr>
          <a:xfrm>
            <a:off x="-1" y="1"/>
            <a:ext cx="9144000" cy="4549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Background pattern&#10;&#10;Description automatically generated">
            <a:extLst>
              <a:ext uri="{FF2B5EF4-FFF2-40B4-BE49-F238E27FC236}">
                <a16:creationId xmlns:a16="http://schemas.microsoft.com/office/drawing/2014/main" id="{A3AE1D9D-3864-924D-AACD-13BD850D1A41}"/>
              </a:ext>
            </a:extLst>
          </p:cNvPr>
          <p:cNvPicPr>
            <a:picLocks noChangeAspect="1"/>
          </p:cNvPicPr>
          <p:nvPr/>
        </p:nvPicPr>
        <p:blipFill>
          <a:blip r:embed="rId3"/>
          <a:stretch>
            <a:fillRect/>
          </a:stretch>
        </p:blipFill>
        <p:spPr>
          <a:xfrm>
            <a:off x="-242887" y="-1251554"/>
            <a:ext cx="9539658" cy="7606287"/>
          </a:xfrm>
          <a:prstGeom prst="rect">
            <a:avLst/>
          </a:prstGeom>
        </p:spPr>
      </p:pic>
      <p:sp>
        <p:nvSpPr>
          <p:cNvPr id="2" name="Title 1"/>
          <p:cNvSpPr>
            <a:spLocks noGrp="1"/>
          </p:cNvSpPr>
          <p:nvPr>
            <p:ph type="ctrTitle" hasCustomPrompt="1"/>
          </p:nvPr>
        </p:nvSpPr>
        <p:spPr>
          <a:xfrm>
            <a:off x="138875" y="4686230"/>
            <a:ext cx="6223061" cy="941120"/>
          </a:xfrm>
        </p:spPr>
        <p:txBody>
          <a:bodyPr anchor="b">
            <a:normAutofit/>
          </a:bodyPr>
          <a:lstStyle>
            <a:lvl1pPr algn="r">
              <a:defRPr sz="3600"/>
            </a:lvl1pPr>
          </a:lstStyle>
          <a:p>
            <a:r>
              <a:rPr lang="en-US" dirty="0"/>
              <a:t>CLICK TO EDIT MASTER TITLE STYLE</a:t>
            </a:r>
          </a:p>
        </p:txBody>
      </p:sp>
      <p:sp>
        <p:nvSpPr>
          <p:cNvPr id="3" name="Subtitle 2"/>
          <p:cNvSpPr>
            <a:spLocks noGrp="1"/>
          </p:cNvSpPr>
          <p:nvPr>
            <p:ph type="subTitle" idx="1" hasCustomPrompt="1"/>
          </p:nvPr>
        </p:nvSpPr>
        <p:spPr>
          <a:xfrm>
            <a:off x="647126" y="5627349"/>
            <a:ext cx="5700327" cy="870428"/>
          </a:xfrm>
        </p:spPr>
        <p:txBody>
          <a:bodyPr>
            <a:normAutofit/>
          </a:bodyPr>
          <a:lstStyle>
            <a:lvl1pPr marL="0" indent="0" algn="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Objectives go here</a:t>
            </a:r>
          </a:p>
        </p:txBody>
      </p:sp>
      <p:pic>
        <p:nvPicPr>
          <p:cNvPr id="8" name="Picture 7" descr="A picture containing text, sign&#10;&#10;Description automatically generated">
            <a:extLst>
              <a:ext uri="{FF2B5EF4-FFF2-40B4-BE49-F238E27FC236}">
                <a16:creationId xmlns:a16="http://schemas.microsoft.com/office/drawing/2014/main" id="{A6E337F0-EA19-F14E-A663-4151BAAB249D}"/>
              </a:ext>
            </a:extLst>
          </p:cNvPr>
          <p:cNvPicPr>
            <a:picLocks noChangeAspect="1"/>
          </p:cNvPicPr>
          <p:nvPr/>
        </p:nvPicPr>
        <p:blipFill>
          <a:blip r:embed="rId4"/>
          <a:stretch>
            <a:fillRect/>
          </a:stretch>
        </p:blipFill>
        <p:spPr>
          <a:xfrm>
            <a:off x="6500812" y="4840795"/>
            <a:ext cx="591884" cy="789178"/>
          </a:xfrm>
          <a:prstGeom prst="rect">
            <a:avLst/>
          </a:prstGeom>
        </p:spPr>
      </p:pic>
      <p:pic>
        <p:nvPicPr>
          <p:cNvPr id="9" name="Picture 8" descr="Logo&#10;&#10;Description automatically generated">
            <a:extLst>
              <a:ext uri="{FF2B5EF4-FFF2-40B4-BE49-F238E27FC236}">
                <a16:creationId xmlns:a16="http://schemas.microsoft.com/office/drawing/2014/main" id="{DAC61496-CE57-B44C-BE6E-1D21E6E7F65D}"/>
              </a:ext>
            </a:extLst>
          </p:cNvPr>
          <p:cNvPicPr>
            <a:picLocks noChangeAspect="1"/>
          </p:cNvPicPr>
          <p:nvPr/>
        </p:nvPicPr>
        <p:blipFill>
          <a:blip r:embed="rId5"/>
          <a:stretch>
            <a:fillRect/>
          </a:stretch>
        </p:blipFill>
        <p:spPr>
          <a:xfrm>
            <a:off x="8031864" y="4895525"/>
            <a:ext cx="522735" cy="679721"/>
          </a:xfrm>
          <a:prstGeom prst="rect">
            <a:avLst/>
          </a:prstGeom>
        </p:spPr>
      </p:pic>
      <p:pic>
        <p:nvPicPr>
          <p:cNvPr id="10" name="Picture 9" descr="A picture containing text, sign&#10;&#10;Description automatically generated">
            <a:extLst>
              <a:ext uri="{FF2B5EF4-FFF2-40B4-BE49-F238E27FC236}">
                <a16:creationId xmlns:a16="http://schemas.microsoft.com/office/drawing/2014/main" id="{3CF85304-FE7F-CE48-91CC-61C151209E7B}"/>
              </a:ext>
            </a:extLst>
          </p:cNvPr>
          <p:cNvPicPr>
            <a:picLocks noChangeAspect="1"/>
          </p:cNvPicPr>
          <p:nvPr/>
        </p:nvPicPr>
        <p:blipFill>
          <a:blip r:embed="rId6"/>
          <a:stretch>
            <a:fillRect/>
          </a:stretch>
        </p:blipFill>
        <p:spPr>
          <a:xfrm>
            <a:off x="7275098" y="4852476"/>
            <a:ext cx="574364" cy="765819"/>
          </a:xfrm>
          <a:prstGeom prst="rect">
            <a:avLst/>
          </a:prstGeom>
        </p:spPr>
      </p:pic>
      <p:pic>
        <p:nvPicPr>
          <p:cNvPr id="11" name="Picture 10" descr="Icon&#10;&#10;Description automatically generated">
            <a:extLst>
              <a:ext uri="{FF2B5EF4-FFF2-40B4-BE49-F238E27FC236}">
                <a16:creationId xmlns:a16="http://schemas.microsoft.com/office/drawing/2014/main" id="{C11D24F1-566C-FB46-BB82-C1824249835A}"/>
              </a:ext>
            </a:extLst>
          </p:cNvPr>
          <p:cNvPicPr>
            <a:picLocks noChangeAspect="1"/>
          </p:cNvPicPr>
          <p:nvPr/>
        </p:nvPicPr>
        <p:blipFill>
          <a:blip r:embed="rId7"/>
          <a:stretch>
            <a:fillRect/>
          </a:stretch>
        </p:blipFill>
        <p:spPr>
          <a:xfrm>
            <a:off x="95431" y="6038268"/>
            <a:ext cx="522735" cy="696980"/>
          </a:xfrm>
          <a:prstGeom prst="rect">
            <a:avLst/>
          </a:prstGeom>
        </p:spPr>
      </p:pic>
      <p:sp>
        <p:nvSpPr>
          <p:cNvPr id="12" name="TextBox 11">
            <a:extLst>
              <a:ext uri="{FF2B5EF4-FFF2-40B4-BE49-F238E27FC236}">
                <a16:creationId xmlns:a16="http://schemas.microsoft.com/office/drawing/2014/main" id="{0618C198-BD5D-A84E-8AFA-F0611A66DDC9}"/>
              </a:ext>
            </a:extLst>
          </p:cNvPr>
          <p:cNvSpPr txBox="1"/>
          <p:nvPr/>
        </p:nvSpPr>
        <p:spPr>
          <a:xfrm>
            <a:off x="6529773" y="5627349"/>
            <a:ext cx="2371340" cy="784830"/>
          </a:xfrm>
          <a:prstGeom prst="rect">
            <a:avLst/>
          </a:prstGeom>
          <a:noFill/>
        </p:spPr>
        <p:txBody>
          <a:bodyPr wrap="square" rtlCol="0">
            <a:spAutoFit/>
          </a:bodyPr>
          <a:lstStyle/>
          <a:p>
            <a:r>
              <a:rPr lang="en-US" sz="1500" b="1" i="0" dirty="0">
                <a:latin typeface="Futura Condensed Medium" panose="020B0602020204020303" pitchFamily="34" charset="-79"/>
                <a:cs typeface="Futura Condensed Medium" panose="020B0602020204020303" pitchFamily="34" charset="-79"/>
              </a:rPr>
              <a:t>ADOBE VISUAL DESIGN</a:t>
            </a:r>
          </a:p>
          <a:p>
            <a:r>
              <a:rPr lang="en-US" sz="1500" b="0" i="0" dirty="0">
                <a:latin typeface="Futura Condensed Medium" panose="020B0602020204020303" pitchFamily="34" charset="-79"/>
                <a:cs typeface="Futura Condensed Medium" panose="020B0602020204020303" pitchFamily="34" charset="-79"/>
              </a:rPr>
              <a:t>Abode Classes</a:t>
            </a:r>
          </a:p>
          <a:p>
            <a:r>
              <a:rPr lang="en-US" sz="1500" b="0" i="0" dirty="0">
                <a:latin typeface="Futura Condensed Medium" panose="020B0602020204020303" pitchFamily="34" charset="-79"/>
                <a:cs typeface="Futura Condensed Medium" panose="020B0602020204020303" pitchFamily="34" charset="-79"/>
              </a:rPr>
              <a:t>Wake County Public Schools</a:t>
            </a:r>
          </a:p>
        </p:txBody>
      </p:sp>
      <p:cxnSp>
        <p:nvCxnSpPr>
          <p:cNvPr id="13" name="Straight Connector 12">
            <a:extLst>
              <a:ext uri="{FF2B5EF4-FFF2-40B4-BE49-F238E27FC236}">
                <a16:creationId xmlns:a16="http://schemas.microsoft.com/office/drawing/2014/main" id="{7E9501D6-A844-0C45-A481-0E7BC66AB9A7}"/>
              </a:ext>
            </a:extLst>
          </p:cNvPr>
          <p:cNvCxnSpPr/>
          <p:nvPr/>
        </p:nvCxnSpPr>
        <p:spPr>
          <a:xfrm>
            <a:off x="6376418" y="4686230"/>
            <a:ext cx="0" cy="1896492"/>
          </a:xfrm>
          <a:prstGeom prst="line">
            <a:avLst/>
          </a:prstGeom>
          <a:ln w="28575">
            <a:solidFill>
              <a:srgbClr val="7E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229726324"/>
      </p:ext>
    </p:extLst>
  </p:cSld>
  <p:clrMapOvr>
    <a:masterClrMapping/>
  </p:clrMapOvr>
  <p:transition spd="slow">
    <p:fade/>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AC9A9F-814F-864B-BD4A-66866F03B6E9}"/>
              </a:ext>
            </a:extLst>
          </p:cNvPr>
          <p:cNvSpPr/>
          <p:nvPr/>
        </p:nvSpPr>
        <p:spPr>
          <a:xfrm>
            <a:off x="0" y="483326"/>
            <a:ext cx="9179923" cy="105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02006517"/>
      </p:ext>
    </p:extLst>
  </p:cSld>
  <p:clrMapOvr>
    <a:masterClrMapping/>
  </p:clrMapOvr>
  <p:transition spd="slow">
    <p:fade/>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252142"/>
      </p:ext>
    </p:extLst>
  </p:cSld>
  <p:clrMapOvr>
    <a:masterClrMapping/>
  </p:clrMapOvr>
  <p:transition spd="slow">
    <p:fade/>
    <p:sndAc>
      <p:stSnd>
        <p:snd r:embed="rId1" name="camera.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808A9B-A55A-7E43-8B3C-3B1108EF2FB9}"/>
              </a:ext>
            </a:extLst>
          </p:cNvPr>
          <p:cNvSpPr/>
          <p:nvPr/>
        </p:nvSpPr>
        <p:spPr>
          <a:xfrm>
            <a:off x="153403" y="216568"/>
            <a:ext cx="8761997" cy="6412832"/>
          </a:xfrm>
          <a:prstGeom prst="rect">
            <a:avLst/>
          </a:prstGeom>
          <a:noFill/>
          <a:ln w="28575">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7030FE-E605-2B4E-97BB-62BACDB580DC}"/>
              </a:ext>
            </a:extLst>
          </p:cNvPr>
          <p:cNvSpPr/>
          <p:nvPr/>
        </p:nvSpPr>
        <p:spPr>
          <a:xfrm>
            <a:off x="0" y="0"/>
            <a:ext cx="37628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610236021"/>
      </p:ext>
    </p:extLst>
  </p:cSld>
  <p:clrMapOvr>
    <a:masterClrMapping/>
  </p:clrMapOvr>
  <p:transition spd="slow">
    <p:fade/>
    <p:sndAc>
      <p:stSnd>
        <p:snd r:embed="rId1" name="camera.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26C2D5-C6AC-A141-BFA0-BC2D91489A10}"/>
              </a:ext>
            </a:extLst>
          </p:cNvPr>
          <p:cNvSpPr/>
          <p:nvPr/>
        </p:nvSpPr>
        <p:spPr>
          <a:xfrm>
            <a:off x="153403" y="216568"/>
            <a:ext cx="8761997" cy="6412832"/>
          </a:xfrm>
          <a:prstGeom prst="rect">
            <a:avLst/>
          </a:prstGeom>
          <a:noFill/>
          <a:ln w="28575">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5C3309B-AEF2-DD4D-A099-C0091A004653}"/>
              </a:ext>
            </a:extLst>
          </p:cNvPr>
          <p:cNvSpPr/>
          <p:nvPr/>
        </p:nvSpPr>
        <p:spPr>
          <a:xfrm>
            <a:off x="0" y="0"/>
            <a:ext cx="375385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397944614"/>
      </p:ext>
    </p:extLst>
  </p:cSld>
  <p:clrMapOvr>
    <a:masterClrMapping/>
  </p:clrMapOvr>
  <p:transition spd="slow">
    <p:fade/>
    <p:sndAc>
      <p:stSnd>
        <p:snd r:embed="rId1" name="camera.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07E76C-0848-D545-B884-57918E8D6558}"/>
              </a:ext>
            </a:extLst>
          </p:cNvPr>
          <p:cNvSpPr/>
          <p:nvPr/>
        </p:nvSpPr>
        <p:spPr>
          <a:xfrm>
            <a:off x="0" y="483326"/>
            <a:ext cx="9179923" cy="105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1547621"/>
      </p:ext>
    </p:extLst>
  </p:cSld>
  <p:clrMapOvr>
    <a:masterClrMapping/>
  </p:clrMapOvr>
  <p:transition spd="slow">
    <p:fade/>
    <p:sndAc>
      <p:stSnd>
        <p:snd r:embed="rId1" name="camera.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5B3296-D5BB-7F48-BB06-8EEB6DB40A08}"/>
              </a:ext>
            </a:extLst>
          </p:cNvPr>
          <p:cNvSpPr/>
          <p:nvPr/>
        </p:nvSpPr>
        <p:spPr>
          <a:xfrm>
            <a:off x="6543675" y="0"/>
            <a:ext cx="26003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0842474"/>
      </p:ext>
    </p:extLst>
  </p:cSld>
  <p:clrMapOvr>
    <a:masterClrMapping/>
  </p:clrMapOvr>
  <p:transition spd="slow">
    <p:fade/>
    <p:sndAc>
      <p:stSnd>
        <p:snd r:embed="rId1" name="camera.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125285-9336-C74D-996C-8661D10CD5EF}"/>
              </a:ext>
            </a:extLst>
          </p:cNvPr>
          <p:cNvSpPr/>
          <p:nvPr/>
        </p:nvSpPr>
        <p:spPr>
          <a:xfrm>
            <a:off x="153403" y="216568"/>
            <a:ext cx="8761997" cy="6412832"/>
          </a:xfrm>
          <a:prstGeom prst="rect">
            <a:avLst/>
          </a:prstGeom>
          <a:noFill/>
          <a:ln w="28575">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C1B3B31-69FE-C848-907F-308C1D761683}"/>
              </a:ext>
            </a:extLst>
          </p:cNvPr>
          <p:cNvSpPr>
            <a:spLocks noGrp="1"/>
          </p:cNvSpPr>
          <p:nvPr>
            <p:ph type="dt" sz="half" idx="10"/>
          </p:nvPr>
        </p:nvSpPr>
        <p:spPr/>
        <p:txBody>
          <a:bodyPr/>
          <a:lstStyle/>
          <a:p>
            <a:endParaRPr lang="en-US" altLang="en-US"/>
          </a:p>
        </p:txBody>
      </p:sp>
      <p:sp>
        <p:nvSpPr>
          <p:cNvPr id="6" name="Text Placeholder 5">
            <a:extLst>
              <a:ext uri="{FF2B5EF4-FFF2-40B4-BE49-F238E27FC236}">
                <a16:creationId xmlns:a16="http://schemas.microsoft.com/office/drawing/2014/main" id="{9B2CE951-8F2A-AC42-8009-E6E1847187D9}"/>
              </a:ext>
            </a:extLst>
          </p:cNvPr>
          <p:cNvSpPr>
            <a:spLocks noGrp="1"/>
          </p:cNvSpPr>
          <p:nvPr>
            <p:ph type="body" sz="quarter" idx="13"/>
          </p:nvPr>
        </p:nvSpPr>
        <p:spPr>
          <a:xfrm>
            <a:off x="3353990" y="875211"/>
            <a:ext cx="5434047" cy="4976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4343032A-8F49-5E4D-85B6-0073B390F37A}"/>
              </a:ext>
            </a:extLst>
          </p:cNvPr>
          <p:cNvSpPr/>
          <p:nvPr/>
        </p:nvSpPr>
        <p:spPr>
          <a:xfrm>
            <a:off x="1" y="0"/>
            <a:ext cx="330163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281CA696-8851-3C44-AB32-0815E3BB3C32}"/>
              </a:ext>
            </a:extLst>
          </p:cNvPr>
          <p:cNvSpPr>
            <a:spLocks noGrp="1"/>
          </p:cNvSpPr>
          <p:nvPr>
            <p:ph type="body" sz="quarter" idx="14" hasCustomPrompt="1"/>
          </p:nvPr>
        </p:nvSpPr>
        <p:spPr>
          <a:xfrm>
            <a:off x="628651" y="1201739"/>
            <a:ext cx="2202656" cy="4206875"/>
          </a:xfrm>
        </p:spPr>
        <p:txBody>
          <a:bodyPr anchor="ctr">
            <a:normAutofit/>
          </a:bodyPr>
          <a:lstStyle>
            <a:lvl1pPr marL="0" indent="0" algn="ctr">
              <a:buNone/>
              <a:defRPr sz="3600" b="0">
                <a:solidFill>
                  <a:schemeClr val="bg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CLICK TO EDIT MASTER TEXT STYLES</a:t>
            </a:r>
          </a:p>
        </p:txBody>
      </p:sp>
    </p:spTree>
    <p:extLst>
      <p:ext uri="{BB962C8B-B14F-4D97-AF65-F5344CB8AC3E}">
        <p14:creationId xmlns:p14="http://schemas.microsoft.com/office/powerpoint/2010/main" val="450372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solidFill>
          <a:schemeClr val="dk2"/>
        </a:solidFill>
        <a:effectLst/>
      </p:bgPr>
    </p:bg>
    <p:spTree>
      <p:nvGrpSpPr>
        <p:cNvPr id="1" name="Shape 159"/>
        <p:cNvGrpSpPr/>
        <p:nvPr/>
      </p:nvGrpSpPr>
      <p:grpSpPr>
        <a:xfrm>
          <a:off x="0" y="0"/>
          <a:ext cx="0" cy="0"/>
          <a:chOff x="0" y="0"/>
          <a:chExt cx="0" cy="0"/>
        </a:xfrm>
      </p:grpSpPr>
      <p:sp>
        <p:nvSpPr>
          <p:cNvPr id="162" name="Google Shape;162;p27"/>
          <p:cNvSpPr txBox="1">
            <a:spLocks noGrp="1"/>
          </p:cNvSpPr>
          <p:nvPr>
            <p:ph type="body" idx="1"/>
          </p:nvPr>
        </p:nvSpPr>
        <p:spPr>
          <a:xfrm>
            <a:off x="709775" y="2044367"/>
            <a:ext cx="4347600" cy="38528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dk2"/>
              </a:buClr>
              <a:buSzPts val="1400"/>
              <a:buChar char="●"/>
              <a:defRPr sz="1400">
                <a:solidFill>
                  <a:schemeClr val="dk2"/>
                </a:solidFill>
              </a:defRPr>
            </a:lvl1pPr>
            <a:lvl2pPr marL="914378" lvl="1" indent="-317492" rtl="0">
              <a:spcBef>
                <a:spcPts val="1600"/>
              </a:spcBef>
              <a:spcAft>
                <a:spcPts val="0"/>
              </a:spcAft>
              <a:buClr>
                <a:schemeClr val="dk2"/>
              </a:buClr>
              <a:buSzPts val="1400"/>
              <a:buChar char="○"/>
              <a:defRPr>
                <a:solidFill>
                  <a:schemeClr val="dk2"/>
                </a:solidFill>
              </a:defRPr>
            </a:lvl2pPr>
            <a:lvl3pPr marL="1371566" lvl="2" indent="-317492" rtl="0">
              <a:spcBef>
                <a:spcPts val="1600"/>
              </a:spcBef>
              <a:spcAft>
                <a:spcPts val="0"/>
              </a:spcAft>
              <a:buClr>
                <a:schemeClr val="dk2"/>
              </a:buClr>
              <a:buSzPts val="1400"/>
              <a:buChar char="■"/>
              <a:defRPr>
                <a:solidFill>
                  <a:schemeClr val="dk2"/>
                </a:solidFill>
              </a:defRPr>
            </a:lvl3pPr>
            <a:lvl4pPr marL="1828754" lvl="3" indent="-317492" rtl="0">
              <a:spcBef>
                <a:spcPts val="1600"/>
              </a:spcBef>
              <a:spcAft>
                <a:spcPts val="0"/>
              </a:spcAft>
              <a:buClr>
                <a:schemeClr val="dk2"/>
              </a:buClr>
              <a:buSzPts val="1400"/>
              <a:buChar char="●"/>
              <a:defRPr>
                <a:solidFill>
                  <a:schemeClr val="dk2"/>
                </a:solidFill>
              </a:defRPr>
            </a:lvl4pPr>
            <a:lvl5pPr marL="2285943" lvl="4" indent="-317492" rtl="0">
              <a:spcBef>
                <a:spcPts val="1600"/>
              </a:spcBef>
              <a:spcAft>
                <a:spcPts val="0"/>
              </a:spcAft>
              <a:buClr>
                <a:schemeClr val="dk2"/>
              </a:buClr>
              <a:buSzPts val="1400"/>
              <a:buChar char="○"/>
              <a:defRPr>
                <a:solidFill>
                  <a:schemeClr val="dk2"/>
                </a:solidFill>
              </a:defRPr>
            </a:lvl5pPr>
            <a:lvl6pPr marL="2743132" lvl="5" indent="-317492" rtl="0">
              <a:spcBef>
                <a:spcPts val="1600"/>
              </a:spcBef>
              <a:spcAft>
                <a:spcPts val="0"/>
              </a:spcAft>
              <a:buClr>
                <a:schemeClr val="dk2"/>
              </a:buClr>
              <a:buSzPts val="1400"/>
              <a:buChar char="■"/>
              <a:defRPr>
                <a:solidFill>
                  <a:schemeClr val="dk2"/>
                </a:solidFill>
              </a:defRPr>
            </a:lvl6pPr>
            <a:lvl7pPr marL="3200320" lvl="6" indent="-317492" rtl="0">
              <a:spcBef>
                <a:spcPts val="1600"/>
              </a:spcBef>
              <a:spcAft>
                <a:spcPts val="0"/>
              </a:spcAft>
              <a:buClr>
                <a:schemeClr val="dk2"/>
              </a:buClr>
              <a:buSzPts val="1400"/>
              <a:buChar char="●"/>
              <a:defRPr>
                <a:solidFill>
                  <a:schemeClr val="dk2"/>
                </a:solidFill>
              </a:defRPr>
            </a:lvl7pPr>
            <a:lvl8pPr marL="3657509" lvl="7" indent="-317492" rtl="0">
              <a:spcBef>
                <a:spcPts val="1600"/>
              </a:spcBef>
              <a:spcAft>
                <a:spcPts val="0"/>
              </a:spcAft>
              <a:buClr>
                <a:schemeClr val="dk2"/>
              </a:buClr>
              <a:buSzPts val="1400"/>
              <a:buChar char="○"/>
              <a:defRPr>
                <a:solidFill>
                  <a:schemeClr val="dk2"/>
                </a:solidFill>
              </a:defRPr>
            </a:lvl8pPr>
            <a:lvl9pPr marL="4114697" lvl="8" indent="-317492" rtl="0">
              <a:spcBef>
                <a:spcPts val="1600"/>
              </a:spcBef>
              <a:spcAft>
                <a:spcPts val="1600"/>
              </a:spcAft>
              <a:buClr>
                <a:schemeClr val="dk2"/>
              </a:buClr>
              <a:buSzPts val="1400"/>
              <a:buChar char="■"/>
              <a:defRPr>
                <a:solidFill>
                  <a:schemeClr val="dk2"/>
                </a:solidFill>
              </a:defRPr>
            </a:lvl9pPr>
          </a:lstStyle>
          <a:p>
            <a:pPr lvl="0"/>
            <a:r>
              <a:rPr lang="en-US"/>
              <a:t>Click to edit Master text styles</a:t>
            </a:r>
          </a:p>
        </p:txBody>
      </p:sp>
      <p:sp>
        <p:nvSpPr>
          <p:cNvPr id="163" name="Google Shape;163;p27"/>
          <p:cNvSpPr txBox="1">
            <a:spLocks noGrp="1"/>
          </p:cNvSpPr>
          <p:nvPr>
            <p:ph type="title"/>
          </p:nvPr>
        </p:nvSpPr>
        <p:spPr>
          <a:xfrm>
            <a:off x="701600" y="816900"/>
            <a:ext cx="4347600" cy="1227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r>
              <a:rPr lang="en-US"/>
              <a:t>Click to edit Master title style</a:t>
            </a:r>
            <a:endParaRPr/>
          </a:p>
        </p:txBody>
      </p:sp>
    </p:spTree>
    <p:extLst>
      <p:ext uri="{BB962C8B-B14F-4D97-AF65-F5344CB8AC3E}">
        <p14:creationId xmlns:p14="http://schemas.microsoft.com/office/powerpoint/2010/main" val="3737251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
        <p:cNvGrpSpPr/>
        <p:nvPr/>
      </p:nvGrpSpPr>
      <p:grpSpPr>
        <a:xfrm>
          <a:off x="0" y="0"/>
          <a:ext cx="0" cy="0"/>
          <a:chOff x="0" y="0"/>
          <a:chExt cx="0" cy="0"/>
        </a:xfrm>
      </p:grpSpPr>
      <p:sp>
        <p:nvSpPr>
          <p:cNvPr id="44" name="Google Shape;44;p10"/>
          <p:cNvSpPr txBox="1">
            <a:spLocks noGrp="1"/>
          </p:cNvSpPr>
          <p:nvPr>
            <p:ph type="title"/>
          </p:nvPr>
        </p:nvSpPr>
        <p:spPr>
          <a:xfrm>
            <a:off x="5976000" y="1926800"/>
            <a:ext cx="2472900" cy="3004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1pPr>
            <a:lvl2pPr lvl="1"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2pPr>
            <a:lvl3pPr lvl="2"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3pPr>
            <a:lvl4pPr lvl="3"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4pPr>
            <a:lvl5pPr lvl="4"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5pPr>
            <a:lvl6pPr lvl="5"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6pPr>
            <a:lvl7pPr lvl="6"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7pPr>
            <a:lvl8pPr lvl="7"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8pPr>
            <a:lvl9pPr lvl="8"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9pPr>
          </a:lstStyle>
          <a:p>
            <a:r>
              <a:rPr lang="en-US"/>
              <a:t>Click to edit Master title style</a:t>
            </a:r>
            <a:endParaRPr/>
          </a:p>
        </p:txBody>
      </p:sp>
    </p:spTree>
    <p:extLst>
      <p:ext uri="{BB962C8B-B14F-4D97-AF65-F5344CB8AC3E}">
        <p14:creationId xmlns:p14="http://schemas.microsoft.com/office/powerpoint/2010/main" val="571905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9" name="Google Shape;19;p4"/>
          <p:cNvSpPr txBox="1">
            <a:spLocks noGrp="1"/>
          </p:cNvSpPr>
          <p:nvPr>
            <p:ph type="title"/>
          </p:nvPr>
        </p:nvSpPr>
        <p:spPr>
          <a:xfrm>
            <a:off x="5241175" y="874148"/>
            <a:ext cx="2811000" cy="978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sp>
        <p:nvSpPr>
          <p:cNvPr id="20" name="Google Shape;20;p4"/>
          <p:cNvSpPr txBox="1">
            <a:spLocks noGrp="1"/>
          </p:cNvSpPr>
          <p:nvPr>
            <p:ph type="body" idx="1"/>
          </p:nvPr>
        </p:nvSpPr>
        <p:spPr>
          <a:xfrm>
            <a:off x="5241175" y="3385833"/>
            <a:ext cx="3226200" cy="25896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Char char="●"/>
              <a:defRPr sz="1400"/>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264911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BAEA65-BCBE-6C4C-BAD4-46265D8C0E62}"/>
              </a:ext>
            </a:extLst>
          </p:cNvPr>
          <p:cNvSpPr/>
          <p:nvPr/>
        </p:nvSpPr>
        <p:spPr>
          <a:xfrm>
            <a:off x="-1" y="1"/>
            <a:ext cx="9144000" cy="4549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312AC932-6F2F-D443-A196-EF8595575A6F}"/>
              </a:ext>
            </a:extLst>
          </p:cNvPr>
          <p:cNvPicPr>
            <a:picLocks noChangeAspect="1"/>
          </p:cNvPicPr>
          <p:nvPr/>
        </p:nvPicPr>
        <p:blipFill>
          <a:blip r:embed="rId2"/>
          <a:stretch>
            <a:fillRect/>
          </a:stretch>
        </p:blipFill>
        <p:spPr>
          <a:xfrm>
            <a:off x="7298945" y="4891586"/>
            <a:ext cx="532449" cy="692184"/>
          </a:xfrm>
          <a:prstGeom prst="rect">
            <a:avLst/>
          </a:prstGeom>
        </p:spPr>
      </p:pic>
      <p:pic>
        <p:nvPicPr>
          <p:cNvPr id="5" name="Picture 4" descr="A picture containing text, clipart, vector graphics&#10;&#10;Description automatically generated">
            <a:extLst>
              <a:ext uri="{FF2B5EF4-FFF2-40B4-BE49-F238E27FC236}">
                <a16:creationId xmlns:a16="http://schemas.microsoft.com/office/drawing/2014/main" id="{8C42F36A-AE05-824D-B5EE-D3F0747744F9}"/>
              </a:ext>
            </a:extLst>
          </p:cNvPr>
          <p:cNvPicPr>
            <a:picLocks noChangeAspect="1"/>
          </p:cNvPicPr>
          <p:nvPr/>
        </p:nvPicPr>
        <p:blipFill>
          <a:blip r:embed="rId3"/>
          <a:stretch>
            <a:fillRect/>
          </a:stretch>
        </p:blipFill>
        <p:spPr>
          <a:xfrm>
            <a:off x="6544337" y="4876849"/>
            <a:ext cx="536712" cy="698396"/>
          </a:xfrm>
          <a:prstGeom prst="rect">
            <a:avLst/>
          </a:prstGeom>
        </p:spPr>
      </p:pic>
      <p:sp>
        <p:nvSpPr>
          <p:cNvPr id="2" name="Title 1"/>
          <p:cNvSpPr>
            <a:spLocks noGrp="1"/>
          </p:cNvSpPr>
          <p:nvPr>
            <p:ph type="ctrTitle" hasCustomPrompt="1"/>
          </p:nvPr>
        </p:nvSpPr>
        <p:spPr>
          <a:xfrm>
            <a:off x="138875" y="4686230"/>
            <a:ext cx="6223061" cy="1258265"/>
          </a:xfrm>
        </p:spPr>
        <p:txBody>
          <a:bodyPr anchor="b">
            <a:normAutofit/>
          </a:bodyPr>
          <a:lstStyle>
            <a:lvl1pPr algn="r">
              <a:defRPr sz="3600"/>
            </a:lvl1pPr>
          </a:lstStyle>
          <a:p>
            <a:r>
              <a:rPr lang="en-US" dirty="0"/>
              <a:t>CLICK TO EDIT MASTER TITLE STYLE</a:t>
            </a:r>
          </a:p>
        </p:txBody>
      </p:sp>
      <p:sp>
        <p:nvSpPr>
          <p:cNvPr id="3" name="Subtitle 2"/>
          <p:cNvSpPr>
            <a:spLocks noGrp="1"/>
          </p:cNvSpPr>
          <p:nvPr>
            <p:ph type="subTitle" idx="1" hasCustomPrompt="1"/>
          </p:nvPr>
        </p:nvSpPr>
        <p:spPr>
          <a:xfrm>
            <a:off x="124396" y="6012757"/>
            <a:ext cx="6223058" cy="485020"/>
          </a:xfrm>
        </p:spPr>
        <p:txBody>
          <a:bodyPr>
            <a:normAutofit/>
          </a:bodyPr>
          <a:lstStyle>
            <a:lvl1pPr marL="0" indent="0" algn="r">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Objectives go here</a:t>
            </a:r>
          </a:p>
        </p:txBody>
      </p:sp>
      <p:pic>
        <p:nvPicPr>
          <p:cNvPr id="11" name="Picture 10" descr="Icon&#10;&#10;Description automatically generated">
            <a:extLst>
              <a:ext uri="{FF2B5EF4-FFF2-40B4-BE49-F238E27FC236}">
                <a16:creationId xmlns:a16="http://schemas.microsoft.com/office/drawing/2014/main" id="{C11D24F1-566C-FB46-BB82-C1824249835A}"/>
              </a:ext>
            </a:extLst>
          </p:cNvPr>
          <p:cNvPicPr>
            <a:picLocks noChangeAspect="1"/>
          </p:cNvPicPr>
          <p:nvPr/>
        </p:nvPicPr>
        <p:blipFill>
          <a:blip r:embed="rId4"/>
          <a:stretch>
            <a:fillRect/>
          </a:stretch>
        </p:blipFill>
        <p:spPr>
          <a:xfrm>
            <a:off x="95431" y="6038268"/>
            <a:ext cx="522735" cy="696980"/>
          </a:xfrm>
          <a:prstGeom prst="rect">
            <a:avLst/>
          </a:prstGeom>
        </p:spPr>
      </p:pic>
      <p:sp>
        <p:nvSpPr>
          <p:cNvPr id="12" name="TextBox 11">
            <a:extLst>
              <a:ext uri="{FF2B5EF4-FFF2-40B4-BE49-F238E27FC236}">
                <a16:creationId xmlns:a16="http://schemas.microsoft.com/office/drawing/2014/main" id="{0618C198-BD5D-A84E-8AFA-F0611A66DDC9}"/>
              </a:ext>
            </a:extLst>
          </p:cNvPr>
          <p:cNvSpPr txBox="1"/>
          <p:nvPr/>
        </p:nvSpPr>
        <p:spPr>
          <a:xfrm>
            <a:off x="6529773" y="5627349"/>
            <a:ext cx="2371340" cy="784830"/>
          </a:xfrm>
          <a:prstGeom prst="rect">
            <a:avLst/>
          </a:prstGeom>
          <a:noFill/>
        </p:spPr>
        <p:txBody>
          <a:bodyPr wrap="square" rtlCol="0">
            <a:spAutoFit/>
          </a:bodyPr>
          <a:lstStyle/>
          <a:p>
            <a:r>
              <a:rPr lang="en-US" sz="1500" b="1" i="0" dirty="0">
                <a:latin typeface="Futura Condensed Medium" panose="020B0602020204020303" pitchFamily="34" charset="-79"/>
                <a:cs typeface="Futura Condensed Medium" panose="020B0602020204020303" pitchFamily="34" charset="-79"/>
              </a:rPr>
              <a:t>ADOBE VIDEO DESIGN</a:t>
            </a:r>
          </a:p>
          <a:p>
            <a:r>
              <a:rPr lang="en-US" sz="1500" b="0" i="0" dirty="0">
                <a:latin typeface="Futura Condensed Medium" panose="020B0602020204020303" pitchFamily="34" charset="-79"/>
                <a:cs typeface="Futura Condensed Medium" panose="020B0602020204020303" pitchFamily="34" charset="-79"/>
              </a:rPr>
              <a:t>Abode Classes</a:t>
            </a:r>
          </a:p>
          <a:p>
            <a:r>
              <a:rPr lang="en-US" sz="1500" b="0" i="0" dirty="0">
                <a:latin typeface="Futura Condensed Medium" panose="020B0602020204020303" pitchFamily="34" charset="-79"/>
                <a:cs typeface="Futura Condensed Medium" panose="020B0602020204020303" pitchFamily="34" charset="-79"/>
              </a:rPr>
              <a:t>Wake County Public Schools</a:t>
            </a:r>
          </a:p>
        </p:txBody>
      </p:sp>
      <p:cxnSp>
        <p:nvCxnSpPr>
          <p:cNvPr id="13" name="Straight Connector 12">
            <a:extLst>
              <a:ext uri="{FF2B5EF4-FFF2-40B4-BE49-F238E27FC236}">
                <a16:creationId xmlns:a16="http://schemas.microsoft.com/office/drawing/2014/main" id="{7E9501D6-A844-0C45-A481-0E7BC66AB9A7}"/>
              </a:ext>
            </a:extLst>
          </p:cNvPr>
          <p:cNvCxnSpPr/>
          <p:nvPr/>
        </p:nvCxnSpPr>
        <p:spPr>
          <a:xfrm>
            <a:off x="6376418" y="4686230"/>
            <a:ext cx="0" cy="1896492"/>
          </a:xfrm>
          <a:prstGeom prst="line">
            <a:avLst/>
          </a:prstGeom>
          <a:ln w="28575">
            <a:solidFill>
              <a:srgbClr val="7E0000"/>
            </a:solidFill>
          </a:ln>
        </p:spPr>
        <p:style>
          <a:lnRef idx="3">
            <a:schemeClr val="accent4"/>
          </a:lnRef>
          <a:fillRef idx="0">
            <a:schemeClr val="accent4"/>
          </a:fillRef>
          <a:effectRef idx="2">
            <a:schemeClr val="accent4"/>
          </a:effectRef>
          <a:fontRef idx="minor">
            <a:schemeClr val="tx1"/>
          </a:fontRef>
        </p:style>
      </p:cxnSp>
      <p:pic>
        <p:nvPicPr>
          <p:cNvPr id="17" name="Picture 16" descr="Background pattern&#10;&#10;Description automatically generated">
            <a:extLst>
              <a:ext uri="{FF2B5EF4-FFF2-40B4-BE49-F238E27FC236}">
                <a16:creationId xmlns:a16="http://schemas.microsoft.com/office/drawing/2014/main" id="{D575F91A-97EE-9648-A307-A44ED22DF37F}"/>
              </a:ext>
            </a:extLst>
          </p:cNvPr>
          <p:cNvPicPr>
            <a:picLocks noChangeAspect="1"/>
          </p:cNvPicPr>
          <p:nvPr/>
        </p:nvPicPr>
        <p:blipFill>
          <a:blip r:embed="rId5"/>
          <a:stretch>
            <a:fillRect/>
          </a:stretch>
        </p:blipFill>
        <p:spPr>
          <a:xfrm>
            <a:off x="-242887" y="-1251554"/>
            <a:ext cx="9539658" cy="7606287"/>
          </a:xfrm>
          <a:prstGeom prst="rect">
            <a:avLst/>
          </a:prstGeom>
        </p:spPr>
      </p:pic>
    </p:spTree>
    <p:extLst>
      <p:ext uri="{BB962C8B-B14F-4D97-AF65-F5344CB8AC3E}">
        <p14:creationId xmlns:p14="http://schemas.microsoft.com/office/powerpoint/2010/main" val="289196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C898BC6C-FB4B-E64C-A072-F8E6FA087966}"/>
              </a:ext>
            </a:extLst>
          </p:cNvPr>
          <p:cNvPicPr>
            <a:picLocks noChangeAspect="1"/>
          </p:cNvPicPr>
          <p:nvPr/>
        </p:nvPicPr>
        <p:blipFill>
          <a:blip r:embed="rId2"/>
          <a:stretch>
            <a:fillRect/>
          </a:stretch>
        </p:blipFill>
        <p:spPr>
          <a:xfrm>
            <a:off x="6544337" y="4876849"/>
            <a:ext cx="537228" cy="698396"/>
          </a:xfrm>
          <a:prstGeom prst="rect">
            <a:avLst/>
          </a:prstGeom>
        </p:spPr>
      </p:pic>
      <p:sp>
        <p:nvSpPr>
          <p:cNvPr id="7" name="Rectangle 6">
            <a:extLst>
              <a:ext uri="{FF2B5EF4-FFF2-40B4-BE49-F238E27FC236}">
                <a16:creationId xmlns:a16="http://schemas.microsoft.com/office/drawing/2014/main" id="{53BAEA65-BCBE-6C4C-BAD4-46265D8C0E62}"/>
              </a:ext>
            </a:extLst>
          </p:cNvPr>
          <p:cNvSpPr/>
          <p:nvPr/>
        </p:nvSpPr>
        <p:spPr>
          <a:xfrm>
            <a:off x="-1" y="1"/>
            <a:ext cx="9144000" cy="4549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38875" y="4686230"/>
            <a:ext cx="6223061" cy="1258265"/>
          </a:xfrm>
        </p:spPr>
        <p:txBody>
          <a:bodyPr anchor="b">
            <a:normAutofit/>
          </a:bodyPr>
          <a:lstStyle>
            <a:lvl1pPr algn="r">
              <a:defRPr sz="3600"/>
            </a:lvl1pPr>
          </a:lstStyle>
          <a:p>
            <a:r>
              <a:rPr lang="en-US" dirty="0"/>
              <a:t>CLICK TO EDIT MASTER TITLE STYLE</a:t>
            </a:r>
          </a:p>
        </p:txBody>
      </p:sp>
      <p:sp>
        <p:nvSpPr>
          <p:cNvPr id="3" name="Subtitle 2"/>
          <p:cNvSpPr>
            <a:spLocks noGrp="1"/>
          </p:cNvSpPr>
          <p:nvPr>
            <p:ph type="subTitle" idx="1" hasCustomPrompt="1"/>
          </p:nvPr>
        </p:nvSpPr>
        <p:spPr>
          <a:xfrm>
            <a:off x="124396" y="6012757"/>
            <a:ext cx="6223058" cy="485020"/>
          </a:xfrm>
        </p:spPr>
        <p:txBody>
          <a:bodyPr>
            <a:normAutofit/>
          </a:bodyPr>
          <a:lstStyle>
            <a:lvl1pPr marL="0" indent="0" algn="r">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Objectives go here</a:t>
            </a:r>
          </a:p>
        </p:txBody>
      </p:sp>
      <p:pic>
        <p:nvPicPr>
          <p:cNvPr id="11" name="Picture 10" descr="Icon&#10;&#10;Description automatically generated">
            <a:extLst>
              <a:ext uri="{FF2B5EF4-FFF2-40B4-BE49-F238E27FC236}">
                <a16:creationId xmlns:a16="http://schemas.microsoft.com/office/drawing/2014/main" id="{C11D24F1-566C-FB46-BB82-C1824249835A}"/>
              </a:ext>
            </a:extLst>
          </p:cNvPr>
          <p:cNvPicPr>
            <a:picLocks noChangeAspect="1"/>
          </p:cNvPicPr>
          <p:nvPr/>
        </p:nvPicPr>
        <p:blipFill>
          <a:blip r:embed="rId3"/>
          <a:stretch>
            <a:fillRect/>
          </a:stretch>
        </p:blipFill>
        <p:spPr>
          <a:xfrm>
            <a:off x="95431" y="6038268"/>
            <a:ext cx="522735" cy="696980"/>
          </a:xfrm>
          <a:prstGeom prst="rect">
            <a:avLst/>
          </a:prstGeom>
        </p:spPr>
      </p:pic>
      <p:sp>
        <p:nvSpPr>
          <p:cNvPr id="12" name="TextBox 11">
            <a:extLst>
              <a:ext uri="{FF2B5EF4-FFF2-40B4-BE49-F238E27FC236}">
                <a16:creationId xmlns:a16="http://schemas.microsoft.com/office/drawing/2014/main" id="{0618C198-BD5D-A84E-8AFA-F0611A66DDC9}"/>
              </a:ext>
            </a:extLst>
          </p:cNvPr>
          <p:cNvSpPr txBox="1"/>
          <p:nvPr/>
        </p:nvSpPr>
        <p:spPr>
          <a:xfrm>
            <a:off x="6529773" y="5627349"/>
            <a:ext cx="2371340" cy="784830"/>
          </a:xfrm>
          <a:prstGeom prst="rect">
            <a:avLst/>
          </a:prstGeom>
          <a:noFill/>
        </p:spPr>
        <p:txBody>
          <a:bodyPr wrap="square" rtlCol="0">
            <a:spAutoFit/>
          </a:bodyPr>
          <a:lstStyle/>
          <a:p>
            <a:r>
              <a:rPr lang="en-US" sz="1500" b="1" i="0" dirty="0">
                <a:latin typeface="Futura Condensed Medium" panose="020B0602020204020303" pitchFamily="34" charset="-79"/>
                <a:cs typeface="Futura Condensed Medium" panose="020B0602020204020303" pitchFamily="34" charset="-79"/>
              </a:rPr>
              <a:t>ADOBE DIGITAL DESIGN</a:t>
            </a:r>
          </a:p>
          <a:p>
            <a:r>
              <a:rPr lang="en-US" sz="1500" b="0" i="0" dirty="0">
                <a:latin typeface="Futura Condensed Medium" panose="020B0602020204020303" pitchFamily="34" charset="-79"/>
                <a:cs typeface="Futura Condensed Medium" panose="020B0602020204020303" pitchFamily="34" charset="-79"/>
              </a:rPr>
              <a:t>Abode Classes</a:t>
            </a:r>
          </a:p>
          <a:p>
            <a:r>
              <a:rPr lang="en-US" sz="1500" b="0" i="0" dirty="0">
                <a:latin typeface="Futura Condensed Medium" panose="020B0602020204020303" pitchFamily="34" charset="-79"/>
                <a:cs typeface="Futura Condensed Medium" panose="020B0602020204020303" pitchFamily="34" charset="-79"/>
              </a:rPr>
              <a:t>Wake County Public Schools</a:t>
            </a:r>
          </a:p>
        </p:txBody>
      </p:sp>
      <p:cxnSp>
        <p:nvCxnSpPr>
          <p:cNvPr id="13" name="Straight Connector 12">
            <a:extLst>
              <a:ext uri="{FF2B5EF4-FFF2-40B4-BE49-F238E27FC236}">
                <a16:creationId xmlns:a16="http://schemas.microsoft.com/office/drawing/2014/main" id="{7E9501D6-A844-0C45-A481-0E7BC66AB9A7}"/>
              </a:ext>
            </a:extLst>
          </p:cNvPr>
          <p:cNvCxnSpPr/>
          <p:nvPr/>
        </p:nvCxnSpPr>
        <p:spPr>
          <a:xfrm>
            <a:off x="6376418" y="4686230"/>
            <a:ext cx="0" cy="1896492"/>
          </a:xfrm>
          <a:prstGeom prst="line">
            <a:avLst/>
          </a:prstGeom>
          <a:ln w="28575">
            <a:solidFill>
              <a:srgbClr val="7E0000"/>
            </a:solidFill>
          </a:ln>
        </p:spPr>
        <p:style>
          <a:lnRef idx="3">
            <a:schemeClr val="accent4"/>
          </a:lnRef>
          <a:fillRef idx="0">
            <a:schemeClr val="accent4"/>
          </a:fillRef>
          <a:effectRef idx="2">
            <a:schemeClr val="accent4"/>
          </a:effectRef>
          <a:fontRef idx="minor">
            <a:schemeClr val="tx1"/>
          </a:fontRef>
        </p:style>
      </p:cxnSp>
      <p:pic>
        <p:nvPicPr>
          <p:cNvPr id="14" name="Picture 13" descr="Background pattern&#10;&#10;Description automatically generated">
            <a:extLst>
              <a:ext uri="{FF2B5EF4-FFF2-40B4-BE49-F238E27FC236}">
                <a16:creationId xmlns:a16="http://schemas.microsoft.com/office/drawing/2014/main" id="{836CCDA8-A5E5-074F-A2E6-65E4E21C8310}"/>
              </a:ext>
            </a:extLst>
          </p:cNvPr>
          <p:cNvPicPr>
            <a:picLocks noChangeAspect="1"/>
          </p:cNvPicPr>
          <p:nvPr/>
        </p:nvPicPr>
        <p:blipFill>
          <a:blip r:embed="rId4"/>
          <a:stretch>
            <a:fillRect/>
          </a:stretch>
        </p:blipFill>
        <p:spPr>
          <a:xfrm>
            <a:off x="-242887" y="-1251554"/>
            <a:ext cx="9539658" cy="7606287"/>
          </a:xfrm>
          <a:prstGeom prst="rect">
            <a:avLst/>
          </a:prstGeom>
        </p:spPr>
      </p:pic>
    </p:spTree>
    <p:extLst>
      <p:ext uri="{BB962C8B-B14F-4D97-AF65-F5344CB8AC3E}">
        <p14:creationId xmlns:p14="http://schemas.microsoft.com/office/powerpoint/2010/main" val="310351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B2936E-BF36-C848-996E-70ABFF5352D0}"/>
              </a:ext>
            </a:extLst>
          </p:cNvPr>
          <p:cNvSpPr/>
          <p:nvPr/>
        </p:nvSpPr>
        <p:spPr>
          <a:xfrm>
            <a:off x="0" y="483326"/>
            <a:ext cx="9179923" cy="105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500">
                <a:latin typeface="Calibri" panose="020F0502020204030204" pitchFamily="34" charset="0"/>
                <a:cs typeface="Calibri" panose="020F0502020204030204" pitchFamily="34" charset="0"/>
              </a:defRPr>
            </a:lvl4pPr>
            <a:lvl5pPr>
              <a:defRPr sz="15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9723240"/>
      </p:ext>
    </p:extLst>
  </p:cSld>
  <p:clrMapOvr>
    <a:masterClrMapping/>
  </p:clrMapOvr>
  <p:transition spd="slow">
    <p:fade/>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615F-C010-EA42-9461-48DD4555D9C1}"/>
              </a:ext>
            </a:extLst>
          </p:cNvPr>
          <p:cNvSpPr/>
          <p:nvPr/>
        </p:nvSpPr>
        <p:spPr>
          <a:xfrm>
            <a:off x="153403" y="216568"/>
            <a:ext cx="8761997" cy="6412832"/>
          </a:xfrm>
          <a:prstGeom prst="rect">
            <a:avLst/>
          </a:prstGeom>
          <a:noFill/>
          <a:ln w="28575">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36D59B-1D04-0B46-89FC-82C0BDD65993}"/>
              </a:ext>
            </a:extLst>
          </p:cNvPr>
          <p:cNvSpPr/>
          <p:nvPr/>
        </p:nvSpPr>
        <p:spPr>
          <a:xfrm>
            <a:off x="-35923" y="2764294"/>
            <a:ext cx="9179923" cy="2852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02962212"/>
      </p:ext>
    </p:extLst>
  </p:cSld>
  <p:clrMapOvr>
    <a:masterClrMapping/>
  </p:clrMapOvr>
  <p:transition spd="slow">
    <p:fade/>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2BC58EF-7F29-914A-9982-3D36C1840E3A}"/>
              </a:ext>
            </a:extLst>
          </p:cNvPr>
          <p:cNvSpPr/>
          <p:nvPr/>
        </p:nvSpPr>
        <p:spPr>
          <a:xfrm>
            <a:off x="0" y="483326"/>
            <a:ext cx="9179923" cy="105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865703"/>
      </p:ext>
    </p:extLst>
  </p:cSld>
  <p:clrMapOvr>
    <a:masterClrMapping/>
  </p:clrMapOvr>
  <p:transition spd="slow">
    <p:fade/>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CF33BD-66C4-0649-B0A9-DB7203EFBF51}"/>
              </a:ext>
            </a:extLst>
          </p:cNvPr>
          <p:cNvSpPr/>
          <p:nvPr/>
        </p:nvSpPr>
        <p:spPr>
          <a:xfrm>
            <a:off x="0" y="483326"/>
            <a:ext cx="9179923" cy="105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2257546"/>
      </p:ext>
    </p:extLst>
  </p:cSld>
  <p:clrMapOvr>
    <a:masterClrMapping/>
  </p:clrMapOvr>
  <p:transition spd="slow">
    <p:fade/>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C70456-D027-3A48-88F3-8EEF9E991F0C}"/>
              </a:ext>
            </a:extLst>
          </p:cNvPr>
          <p:cNvSpPr/>
          <p:nvPr/>
        </p:nvSpPr>
        <p:spPr>
          <a:xfrm>
            <a:off x="153403" y="216568"/>
            <a:ext cx="8761997" cy="6412832"/>
          </a:xfrm>
          <a:prstGeom prst="rect">
            <a:avLst/>
          </a:prstGeom>
          <a:noFill/>
          <a:ln w="28575">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8D54E39-64F4-F747-B5FB-641330DFD1A9}"/>
              </a:ext>
            </a:extLst>
          </p:cNvPr>
          <p:cNvSpPr/>
          <p:nvPr/>
        </p:nvSpPr>
        <p:spPr>
          <a:xfrm>
            <a:off x="1577340" y="0"/>
            <a:ext cx="538353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05F0A2-1F08-F944-A189-97E4B7BD94D6}"/>
              </a:ext>
            </a:extLst>
          </p:cNvPr>
          <p:cNvSpPr txBox="1"/>
          <p:nvPr/>
        </p:nvSpPr>
        <p:spPr>
          <a:xfrm>
            <a:off x="2183130" y="901338"/>
            <a:ext cx="4274820" cy="1200329"/>
          </a:xfrm>
          <a:prstGeom prst="rect">
            <a:avLst/>
          </a:prstGeom>
          <a:noFill/>
        </p:spPr>
        <p:txBody>
          <a:bodyPr wrap="square" rtlCol="0">
            <a:spAutoFit/>
          </a:bodyPr>
          <a:lstStyle/>
          <a:p>
            <a:pPr algn="ctr"/>
            <a:r>
              <a:rPr lang="en" sz="3600" b="0" i="0" dirty="0">
                <a:solidFill>
                  <a:schemeClr val="tx1"/>
                </a:solidFill>
                <a:latin typeface="Futura Condensed Medium" panose="020B0602020204020303" pitchFamily="34" charset="-79"/>
                <a:cs typeface="Futura Condensed Medium" panose="020B0602020204020303" pitchFamily="34" charset="-79"/>
              </a:rPr>
              <a:t>QUESTIONS TO ASK BEFORE YOU BEGIN:</a:t>
            </a:r>
            <a:endParaRPr lang="en-US" sz="3600" b="0" i="0" dirty="0">
              <a:solidFill>
                <a:schemeClr val="tx1"/>
              </a:solidFill>
              <a:latin typeface="Futura Condensed Medium" panose="020B0602020204020303" pitchFamily="34" charset="-79"/>
              <a:cs typeface="Futura Condensed Medium" panose="020B0602020204020303" pitchFamily="34" charset="-79"/>
            </a:endParaRPr>
          </a:p>
        </p:txBody>
      </p:sp>
      <p:sp>
        <p:nvSpPr>
          <p:cNvPr id="10" name="Text Placeholder 9">
            <a:extLst>
              <a:ext uri="{FF2B5EF4-FFF2-40B4-BE49-F238E27FC236}">
                <a16:creationId xmlns:a16="http://schemas.microsoft.com/office/drawing/2014/main" id="{521DB233-5E0C-8045-AF8F-BD976C5DE4CB}"/>
              </a:ext>
            </a:extLst>
          </p:cNvPr>
          <p:cNvSpPr>
            <a:spLocks noGrp="1"/>
          </p:cNvSpPr>
          <p:nvPr>
            <p:ph type="body" sz="quarter" idx="13"/>
          </p:nvPr>
        </p:nvSpPr>
        <p:spPr>
          <a:xfrm>
            <a:off x="1916482" y="2678114"/>
            <a:ext cx="4725443" cy="3330575"/>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912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s to Consi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C70456-D027-3A48-88F3-8EEF9E991F0C}"/>
              </a:ext>
            </a:extLst>
          </p:cNvPr>
          <p:cNvSpPr/>
          <p:nvPr/>
        </p:nvSpPr>
        <p:spPr>
          <a:xfrm>
            <a:off x="153403" y="216568"/>
            <a:ext cx="8761997" cy="6412832"/>
          </a:xfrm>
          <a:prstGeom prst="rect">
            <a:avLst/>
          </a:prstGeom>
          <a:noFill/>
          <a:ln w="28575">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8D54E39-64F4-F747-B5FB-641330DFD1A9}"/>
              </a:ext>
            </a:extLst>
          </p:cNvPr>
          <p:cNvSpPr/>
          <p:nvPr/>
        </p:nvSpPr>
        <p:spPr>
          <a:xfrm>
            <a:off x="1577340" y="0"/>
            <a:ext cx="538353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05F0A2-1F08-F944-A189-97E4B7BD94D6}"/>
              </a:ext>
            </a:extLst>
          </p:cNvPr>
          <p:cNvSpPr txBox="1"/>
          <p:nvPr/>
        </p:nvSpPr>
        <p:spPr>
          <a:xfrm>
            <a:off x="2381249" y="901338"/>
            <a:ext cx="4076701" cy="1200329"/>
          </a:xfrm>
          <a:prstGeom prst="rect">
            <a:avLst/>
          </a:prstGeom>
          <a:noFill/>
        </p:spPr>
        <p:txBody>
          <a:bodyPr wrap="square" rtlCol="0">
            <a:spAutoFit/>
          </a:bodyPr>
          <a:lstStyle/>
          <a:p>
            <a:pPr algn="ctr"/>
            <a:r>
              <a:rPr lang="en" sz="3600" b="0" i="0" dirty="0">
                <a:solidFill>
                  <a:schemeClr val="tx1"/>
                </a:solidFill>
                <a:latin typeface="Futura Condensed Medium" panose="020B0602020204020303" pitchFamily="34" charset="-79"/>
                <a:cs typeface="Futura Condensed Medium" panose="020B0602020204020303" pitchFamily="34" charset="-79"/>
              </a:rPr>
              <a:t>QUESTIONS TO CONSOIDER:</a:t>
            </a:r>
            <a:endParaRPr lang="en-US" sz="3600" b="0" i="0" dirty="0">
              <a:solidFill>
                <a:schemeClr val="tx1"/>
              </a:solidFill>
              <a:latin typeface="Futura Condensed Medium" panose="020B0602020204020303" pitchFamily="34" charset="-79"/>
              <a:cs typeface="Futura Condensed Medium" panose="020B0602020204020303" pitchFamily="34" charset="-79"/>
            </a:endParaRPr>
          </a:p>
        </p:txBody>
      </p:sp>
      <p:sp>
        <p:nvSpPr>
          <p:cNvPr id="10" name="Text Placeholder 9">
            <a:extLst>
              <a:ext uri="{FF2B5EF4-FFF2-40B4-BE49-F238E27FC236}">
                <a16:creationId xmlns:a16="http://schemas.microsoft.com/office/drawing/2014/main" id="{521DB233-5E0C-8045-AF8F-BD976C5DE4CB}"/>
              </a:ext>
            </a:extLst>
          </p:cNvPr>
          <p:cNvSpPr>
            <a:spLocks noGrp="1"/>
          </p:cNvSpPr>
          <p:nvPr>
            <p:ph type="body" sz="quarter" idx="13"/>
          </p:nvPr>
        </p:nvSpPr>
        <p:spPr>
          <a:xfrm>
            <a:off x="1944666" y="2678114"/>
            <a:ext cx="4763022" cy="3330575"/>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6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audio" Target="../media/audio1.wav"/><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1C3DCC-440B-7F44-A01C-CC2882E0C69A}" type="slidenum">
              <a:rPr lang="en-US" altLang="en-US" smtClean="0"/>
              <a:pPr/>
              <a:t>‹#›</a:t>
            </a:fld>
            <a:endParaRPr lang="en-US" altLang="en-US"/>
          </a:p>
        </p:txBody>
      </p:sp>
    </p:spTree>
    <p:extLst>
      <p:ext uri="{BB962C8B-B14F-4D97-AF65-F5344CB8AC3E}">
        <p14:creationId xmlns:p14="http://schemas.microsoft.com/office/powerpoint/2010/main" val="167720233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Lst>
  <p:transition spd="slow">
    <p:fade/>
    <p:sndAc>
      <p:stSnd>
        <p:snd r:embed="rId21" name="camera.wav"/>
      </p:stSnd>
    </p:sndAc>
  </p:transition>
  <p:txStyles>
    <p:titleStyle>
      <a:lvl1pPr algn="l" defTabSz="685800" rtl="0" eaLnBrk="1" latinLnBrk="0" hangingPunct="1">
        <a:lnSpc>
          <a:spcPct val="90000"/>
        </a:lnSpc>
        <a:spcBef>
          <a:spcPct val="0"/>
        </a:spcBef>
        <a:buNone/>
        <a:defRPr sz="3300" b="0" i="0" kern="1200">
          <a:solidFill>
            <a:schemeClr val="tx1"/>
          </a:solidFill>
          <a:latin typeface="Futura Condensed Medium" panose="020B0602020204020303" pitchFamily="34" charset="-79"/>
          <a:ea typeface="+mj-ea"/>
          <a:cs typeface="Futura Condensed Medium" panose="020B0602020204020303" pitchFamily="34" charset="-79"/>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1" i="0"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100" b="0" i="0" kern="1200">
          <a:solidFill>
            <a:schemeClr val="tx1"/>
          </a:solidFill>
          <a:latin typeface="Calibri" panose="020F0502020204030204" pitchFamily="34" charset="0"/>
          <a:ea typeface="Verdana" panose="020B0604030504040204" pitchFamily="34" charset="0"/>
          <a:cs typeface="Calibri" panose="020F05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panose="020F0502020204030204" pitchFamily="34" charset="0"/>
          <a:ea typeface="Verdana" panose="020B0604030504040204" pitchFamily="34" charset="0"/>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panose="020F0502020204030204" pitchFamily="34" charset="0"/>
          <a:ea typeface="Verdana" panose="020B0604030504040204" pitchFamily="34" charset="0"/>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panose="020F0502020204030204" pitchFamily="34" charset="0"/>
          <a:ea typeface="Verdana" panose="020B0604030504040204" pitchFamily="34" charset="0"/>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ndex.php?title=Ting_Huan_%28inventor%29&amp;action=edit" TargetMode="External"/><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hyperlink" Target="http://en.wikipedia.org/wiki/Mica" TargetMode="External"/><Relationship Id="rId4" Type="http://schemas.openxmlformats.org/officeDocument/2006/relationships/hyperlink" Target="http://en.wikipedia.org/wiki/Convection" TargetMode="Externa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hyperlink" Target="http://www.search.com/reference/Movie_star" TargetMode="External"/><Relationship Id="rId3" Type="http://schemas.openxmlformats.org/officeDocument/2006/relationships/hyperlink" Target="http://www.search.com/reference/January_2" TargetMode="External"/><Relationship Id="rId7" Type="http://schemas.openxmlformats.org/officeDocument/2006/relationships/hyperlink" Target="http://www.search.com/reference/Silent_film"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hyperlink" Target="http://www.search.com/reference/1938" TargetMode="External"/><Relationship Id="rId5" Type="http://schemas.openxmlformats.org/officeDocument/2006/relationships/hyperlink" Target="http://www.search.com/reference/December_28" TargetMode="External"/><Relationship Id="rId4" Type="http://schemas.openxmlformats.org/officeDocument/2006/relationships/hyperlink" Target="http://www.search.com/reference/1886" TargetMode="External"/><Relationship Id="rId9"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E45A8CC-CE80-8542-8D65-9D0C8F10092A}"/>
              </a:ext>
            </a:extLst>
          </p:cNvPr>
          <p:cNvSpPr>
            <a:spLocks noGrp="1" noChangeArrowheads="1"/>
          </p:cNvSpPr>
          <p:nvPr>
            <p:ph type="ctrTitle"/>
          </p:nvPr>
        </p:nvSpPr>
        <p:spPr/>
        <p:txBody>
          <a:bodyPr/>
          <a:lstStyle/>
          <a:p>
            <a:r>
              <a:rPr lang="en-US" altLang="en-US" sz="6000" dirty="0">
                <a:solidFill>
                  <a:schemeClr val="tx1"/>
                </a:solidFill>
              </a:rPr>
              <a:t>A Brief History of Film</a:t>
            </a:r>
          </a:p>
        </p:txBody>
      </p:sp>
      <p:sp>
        <p:nvSpPr>
          <p:cNvPr id="2051" name="Rectangle 3">
            <a:extLst>
              <a:ext uri="{FF2B5EF4-FFF2-40B4-BE49-F238E27FC236}">
                <a16:creationId xmlns:a16="http://schemas.microsoft.com/office/drawing/2014/main" id="{ADFBA130-3794-9349-B3A6-FC8ED1D5F366}"/>
              </a:ext>
            </a:extLst>
          </p:cNvPr>
          <p:cNvSpPr>
            <a:spLocks noGrp="1" noChangeArrowheads="1"/>
          </p:cNvSpPr>
          <p:nvPr>
            <p:ph type="subTitle" idx="1"/>
          </p:nvPr>
        </p:nvSpPr>
        <p:spPr/>
        <p:txBody>
          <a:bodyPr/>
          <a:lstStyle/>
          <a:p>
            <a:r>
              <a:rPr lang="en-US" altLang="en-US" b="0" dirty="0"/>
              <a:t>A Few Highlights to Give Context to Our Fascination With This Visual Medium</a:t>
            </a:r>
          </a:p>
        </p:txBody>
      </p:sp>
    </p:spTree>
  </p:cSld>
  <p:clrMapOvr>
    <a:masterClrMapping/>
  </p:clrMapOvr>
  <p:transition spd="slow">
    <p:fade/>
    <p:sndAc>
      <p:stSnd>
        <p:snd r:embed="rId2" name="camera.wav"/>
      </p:stSnd>
    </p:sndAc>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160F3-84E9-4014-EEB9-23D529C3D6B7}"/>
              </a:ext>
            </a:extLst>
          </p:cNvPr>
          <p:cNvSpPr>
            <a:spLocks noGrp="1"/>
          </p:cNvSpPr>
          <p:nvPr>
            <p:ph type="title"/>
          </p:nvPr>
        </p:nvSpPr>
        <p:spPr/>
        <p:txBody>
          <a:bodyPr/>
          <a:lstStyle/>
          <a:p>
            <a:r>
              <a:rPr lang="en-US" dirty="0"/>
              <a:t>Zoetrope</a:t>
            </a:r>
          </a:p>
        </p:txBody>
      </p:sp>
      <p:sp>
        <p:nvSpPr>
          <p:cNvPr id="73731" name="Rectangle 3">
            <a:extLst>
              <a:ext uri="{FF2B5EF4-FFF2-40B4-BE49-F238E27FC236}">
                <a16:creationId xmlns:a16="http://schemas.microsoft.com/office/drawing/2014/main" id="{FB2A3D81-67D2-EC45-99B0-8B5A287267DD}"/>
              </a:ext>
            </a:extLst>
          </p:cNvPr>
          <p:cNvSpPr>
            <a:spLocks noGrp="1" noChangeArrowheads="1"/>
          </p:cNvSpPr>
          <p:nvPr>
            <p:ph idx="1"/>
          </p:nvPr>
        </p:nvSpPr>
        <p:spPr/>
        <p:txBody>
          <a:bodyPr>
            <a:normAutofit/>
          </a:bodyPr>
          <a:lstStyle/>
          <a:p>
            <a:r>
              <a:rPr lang="en-US" altLang="en-US" sz="3200" b="0" dirty="0"/>
              <a:t>In fact, the earliest elementary zoetrope was created in China around 180 A.D. by the prolific inventor </a:t>
            </a:r>
            <a:r>
              <a:rPr lang="en-US" altLang="en-US" sz="3200" b="0" dirty="0">
                <a:hlinkClick r:id="rId3" tooltip="Ting Huan (inventor)">
                  <a:extLst>
                    <a:ext uri="{A12FA001-AC4F-418D-AE19-62706E023703}">
                      <ahyp:hlinkClr xmlns:ahyp="http://schemas.microsoft.com/office/drawing/2018/hyperlinkcolor" val="tx"/>
                    </a:ext>
                  </a:extLst>
                </a:hlinkClick>
              </a:rPr>
              <a:t>Ting Huan</a:t>
            </a:r>
            <a:r>
              <a:rPr lang="en-US" altLang="en-US" sz="3200" b="0" dirty="0"/>
              <a:t>. Driven by </a:t>
            </a:r>
            <a:r>
              <a:rPr lang="en-US" altLang="en-US" sz="3200" b="0" dirty="0">
                <a:hlinkClick r:id="rId4" tooltip="Convection">
                  <a:extLst>
                    <a:ext uri="{A12FA001-AC4F-418D-AE19-62706E023703}">
                      <ahyp:hlinkClr xmlns:ahyp="http://schemas.microsoft.com/office/drawing/2018/hyperlinkcolor" val="tx"/>
                    </a:ext>
                  </a:extLst>
                </a:hlinkClick>
              </a:rPr>
              <a:t>convection</a:t>
            </a:r>
            <a:r>
              <a:rPr lang="en-US" altLang="en-US" sz="3200" b="0" dirty="0"/>
              <a:t>, Ting Huan's device hung over a lamp. The rising air turned vanes at the top, from which were hung translucent paper or </a:t>
            </a:r>
            <a:r>
              <a:rPr lang="en-US" altLang="en-US" sz="3200" b="0" dirty="0">
                <a:hlinkClick r:id="rId5" tooltip="Mica">
                  <a:extLst>
                    <a:ext uri="{A12FA001-AC4F-418D-AE19-62706E023703}">
                      <ahyp:hlinkClr xmlns:ahyp="http://schemas.microsoft.com/office/drawing/2018/hyperlinkcolor" val="tx"/>
                    </a:ext>
                  </a:extLst>
                </a:hlinkClick>
              </a:rPr>
              <a:t>mica</a:t>
            </a:r>
            <a:r>
              <a:rPr lang="en-US" altLang="en-US" sz="3200" b="0" dirty="0"/>
              <a:t> panels. Pictures painted on the panels would appear to move if the device spun fast enough. </a:t>
            </a:r>
          </a:p>
          <a:p>
            <a:pPr>
              <a:buFont typeface="Wingdings" pitchFamily="2" charset="2"/>
              <a:buNone/>
            </a:pPr>
            <a:endParaRPr lang="en-US" altLang="en-US" sz="3200" b="0" dirty="0"/>
          </a:p>
        </p:txBody>
      </p:sp>
    </p:spTree>
  </p:cSld>
  <p:clrMapOvr>
    <a:masterClrMapping/>
  </p:clrMapOvr>
  <p:transition spd="slow">
    <p:fade/>
    <p:sndAc>
      <p:stSnd>
        <p:snd r:embed="rId2" name="camera.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F117D9-17A4-98B8-F87C-572D6C6E73C2}"/>
              </a:ext>
            </a:extLst>
          </p:cNvPr>
          <p:cNvSpPr>
            <a:spLocks noGrp="1"/>
          </p:cNvSpPr>
          <p:nvPr>
            <p:ph type="title"/>
          </p:nvPr>
        </p:nvSpPr>
        <p:spPr/>
        <p:txBody>
          <a:bodyPr/>
          <a:lstStyle/>
          <a:p>
            <a:endParaRPr lang="en-US"/>
          </a:p>
        </p:txBody>
      </p:sp>
      <p:sp>
        <p:nvSpPr>
          <p:cNvPr id="74755" name="Rectangle 3">
            <a:extLst>
              <a:ext uri="{FF2B5EF4-FFF2-40B4-BE49-F238E27FC236}">
                <a16:creationId xmlns:a16="http://schemas.microsoft.com/office/drawing/2014/main" id="{678D3A45-5899-F74F-8A32-B55C2D0DE10A}"/>
              </a:ext>
            </a:extLst>
          </p:cNvPr>
          <p:cNvSpPr>
            <a:spLocks noGrp="1" noChangeArrowheads="1"/>
          </p:cNvSpPr>
          <p:nvPr>
            <p:ph idx="1"/>
          </p:nvPr>
        </p:nvSpPr>
        <p:spPr/>
        <p:txBody>
          <a:bodyPr>
            <a:normAutofit/>
          </a:bodyPr>
          <a:lstStyle/>
          <a:p>
            <a:r>
              <a:rPr lang="en-US" altLang="en-US" sz="2800" b="0" dirty="0"/>
              <a:t>You might decide to head out to the local VAUDEVILLE THEATRE (even most small towns had them). Here you would see live entertainment from traveling entertainers who specialized in this. Vaudeville flourished in the years between 1850 and 1900, though its heyday began in 1875, and lasted for several years after that, into the 1930’s. Many film actors started their training and careers here. </a:t>
            </a:r>
          </a:p>
        </p:txBody>
      </p:sp>
    </p:spTree>
  </p:cSld>
  <p:clrMapOvr>
    <a:masterClrMapping/>
  </p:clrMapOvr>
  <p:transition spd="slow">
    <p:fade/>
    <p:sndAc>
      <p:stSnd>
        <p:snd r:embed="rId2" name="camera.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0F16E58-5CC4-0A4B-BC64-353428261332}"/>
              </a:ext>
            </a:extLst>
          </p:cNvPr>
          <p:cNvSpPr>
            <a:spLocks noGrp="1" noChangeArrowheads="1"/>
          </p:cNvSpPr>
          <p:nvPr>
            <p:ph type="title"/>
          </p:nvPr>
        </p:nvSpPr>
        <p:spPr>
          <a:xfrm>
            <a:off x="381001" y="457199"/>
            <a:ext cx="2895600" cy="6127751"/>
          </a:xfrm>
        </p:spPr>
        <p:txBody>
          <a:bodyPr>
            <a:normAutofit fontScale="90000"/>
          </a:bodyPr>
          <a:lstStyle/>
          <a:p>
            <a:pPr algn="l"/>
            <a:r>
              <a:rPr lang="en-US" altLang="en-US" dirty="0">
                <a:solidFill>
                  <a:schemeClr val="bg1"/>
                </a:solidFill>
              </a:rPr>
              <a:t>"The acrobats, the animal acts, the dancers, the singers and the old-time comedians have taken their final bows and disappeared into the wings of obscurity. For 50 years from 1875 to 1925 - vaudeville was the popular entertainment of the masses. The vaudeville actor roamed the country with a smile and a suitcase. With his brash manner, flashy clothes, capes and cane, and accompanied by his gaudy womenfolk, the vaudevillian brought happiness and excitement to the communities that were visited." </a:t>
            </a:r>
          </a:p>
        </p:txBody>
      </p:sp>
      <p:pic>
        <p:nvPicPr>
          <p:cNvPr id="109572" name="Picture 4">
            <a:extLst>
              <a:ext uri="{FF2B5EF4-FFF2-40B4-BE49-F238E27FC236}">
                <a16:creationId xmlns:a16="http://schemas.microsoft.com/office/drawing/2014/main" id="{74A79CCE-EECD-AB40-B687-C7ECDBB4DC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2844" y="1129507"/>
            <a:ext cx="6051156" cy="4280694"/>
          </a:xfrm>
          <a:prstGeom prst="rect">
            <a:avLst/>
          </a:prstGeom>
          <a:noFill/>
          <a:extLst>
            <a:ext uri="{909E8E84-426E-40DD-AFC4-6F175D3DCCD1}">
              <a14:hiddenFill xmlns:a14="http://schemas.microsoft.com/office/drawing/2010/main">
                <a:solidFill>
                  <a:srgbClr val="FFFFFF"/>
                </a:solidFill>
              </a14:hiddenFill>
            </a:ext>
          </a:extLst>
        </p:spPr>
      </p:pic>
      <p:sp>
        <p:nvSpPr>
          <p:cNvPr id="109573" name="Text Box 5">
            <a:extLst>
              <a:ext uri="{FF2B5EF4-FFF2-40B4-BE49-F238E27FC236}">
                <a16:creationId xmlns:a16="http://schemas.microsoft.com/office/drawing/2014/main" id="{25257E23-62D9-7241-96A1-71413071F584}"/>
              </a:ext>
            </a:extLst>
          </p:cNvPr>
          <p:cNvSpPr txBox="1">
            <a:spLocks noChangeArrowheads="1"/>
          </p:cNvSpPr>
          <p:nvPr/>
        </p:nvSpPr>
        <p:spPr bwMode="auto">
          <a:xfrm>
            <a:off x="2651125" y="65849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Tree>
  </p:cSld>
  <p:clrMapOvr>
    <a:masterClrMapping/>
  </p:clrMapOvr>
  <p:transition spd="slow">
    <p:fade/>
    <p:sndAc>
      <p:stSnd>
        <p:snd r:embed="rId3" name="camera.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81F29101-4413-A84B-B6F3-E94E78E7205B}"/>
              </a:ext>
            </a:extLst>
          </p:cNvPr>
          <p:cNvSpPr>
            <a:spLocks noGrp="1" noChangeArrowheads="1"/>
          </p:cNvSpPr>
          <p:nvPr>
            <p:ph type="title"/>
          </p:nvPr>
        </p:nvSpPr>
        <p:spPr/>
        <p:txBody>
          <a:bodyPr>
            <a:normAutofit/>
          </a:bodyPr>
          <a:lstStyle/>
          <a:p>
            <a:pPr algn="l"/>
            <a:r>
              <a:rPr lang="en-US" altLang="en-US" sz="2400" dirty="0">
                <a:solidFill>
                  <a:schemeClr val="bg1"/>
                </a:solidFill>
              </a:rPr>
              <a:t>The </a:t>
            </a:r>
            <a:r>
              <a:rPr lang="en-US" altLang="en-US" sz="2400" dirty="0" err="1">
                <a:solidFill>
                  <a:schemeClr val="bg1"/>
                </a:solidFill>
              </a:rPr>
              <a:t>Gumm</a:t>
            </a:r>
            <a:r>
              <a:rPr lang="en-US" altLang="en-US" sz="2400" dirty="0">
                <a:solidFill>
                  <a:schemeClr val="bg1"/>
                </a:solidFill>
              </a:rPr>
              <a:t> Sisters, in their Vaudeville costumes, 1929. The girl on the right, Baby Frances </a:t>
            </a:r>
            <a:r>
              <a:rPr lang="en-US" altLang="en-US" sz="2400" dirty="0" err="1">
                <a:solidFill>
                  <a:schemeClr val="bg1"/>
                </a:solidFill>
              </a:rPr>
              <a:t>Gumm</a:t>
            </a:r>
            <a:r>
              <a:rPr lang="en-US" altLang="en-US" sz="2400" dirty="0">
                <a:solidFill>
                  <a:schemeClr val="bg1"/>
                </a:solidFill>
              </a:rPr>
              <a:t>, would later achieve great fame through the 30’s, 40’s and 50’s using her later stage name, Judy Garland.</a:t>
            </a:r>
          </a:p>
        </p:txBody>
      </p:sp>
      <p:pic>
        <p:nvPicPr>
          <p:cNvPr id="128005" name="Picture 5">
            <a:extLst>
              <a:ext uri="{FF2B5EF4-FFF2-40B4-BE49-F238E27FC236}">
                <a16:creationId xmlns:a16="http://schemas.microsoft.com/office/drawing/2014/main" id="{E9203A1B-4A7B-AF42-8107-AE09319CE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00200"/>
            <a:ext cx="4646613" cy="518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sndAc>
      <p:stSnd>
        <p:snd r:embed="rId2" name="camera.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E3CB4E3C-099A-0742-A729-56C7A3A0BDBB}"/>
              </a:ext>
            </a:extLst>
          </p:cNvPr>
          <p:cNvSpPr>
            <a:spLocks noGrp="1" noChangeArrowheads="1"/>
          </p:cNvSpPr>
          <p:nvPr>
            <p:ph type="title"/>
          </p:nvPr>
        </p:nvSpPr>
        <p:spPr/>
        <p:txBody>
          <a:bodyPr/>
          <a:lstStyle/>
          <a:p>
            <a:r>
              <a:rPr lang="en-US" altLang="en-US" dirty="0"/>
              <a:t>The Revolution Begins &amp; Escalates</a:t>
            </a:r>
          </a:p>
        </p:txBody>
      </p:sp>
      <p:sp>
        <p:nvSpPr>
          <p:cNvPr id="75779" name="Rectangle 3">
            <a:extLst>
              <a:ext uri="{FF2B5EF4-FFF2-40B4-BE49-F238E27FC236}">
                <a16:creationId xmlns:a16="http://schemas.microsoft.com/office/drawing/2014/main" id="{DF8A3358-3DC0-0E4D-A6E5-4987E447BC21}"/>
              </a:ext>
            </a:extLst>
          </p:cNvPr>
          <p:cNvSpPr>
            <a:spLocks noGrp="1" noChangeArrowheads="1"/>
          </p:cNvSpPr>
          <p:nvPr>
            <p:ph idx="1"/>
          </p:nvPr>
        </p:nvSpPr>
        <p:spPr/>
        <p:txBody>
          <a:bodyPr/>
          <a:lstStyle/>
          <a:p>
            <a:r>
              <a:rPr lang="en-US" altLang="en-US" b="0" dirty="0"/>
              <a:t>The demise of Vaudeville and its traveling entertainers was soon to come, for in 1899, William Dickson, working for Thomas Edison’s famous laboratory in West Orange, New Jersey, invented the first successful motion picture camera. Edison’s team produced a KINETOSCOPE, a device for viewing films. </a:t>
            </a:r>
          </a:p>
        </p:txBody>
      </p:sp>
    </p:spTree>
  </p:cSld>
  <p:clrMapOvr>
    <a:masterClrMapping/>
  </p:clrMapOvr>
  <p:transition spd="slow">
    <p:fade/>
    <p:sndAc>
      <p:stSnd>
        <p:snd r:embed="rId2" name="camera.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a:extLst>
              <a:ext uri="{FF2B5EF4-FFF2-40B4-BE49-F238E27FC236}">
                <a16:creationId xmlns:a16="http://schemas.microsoft.com/office/drawing/2014/main" id="{AD9A723A-6694-1646-87BB-8B44D391B1CC}"/>
              </a:ext>
            </a:extLst>
          </p:cNvPr>
          <p:cNvSpPr>
            <a:spLocks noGrp="1" noChangeArrowheads="1"/>
          </p:cNvSpPr>
          <p:nvPr>
            <p:ph idx="1"/>
          </p:nvPr>
        </p:nvSpPr>
        <p:spPr/>
        <p:txBody>
          <a:bodyPr/>
          <a:lstStyle/>
          <a:p>
            <a:r>
              <a:rPr lang="en-US" altLang="en-US" b="0" dirty="0"/>
              <a:t>One person at a time could look through a peephole in the top of a box, while turning a crank to make the film loop move and thus simulate action. These PEEP SHOWS were very popular, so much so that stylish </a:t>
            </a:r>
            <a:r>
              <a:rPr lang="en-US" altLang="en-US" b="0" dirty="0" err="1"/>
              <a:t>parlours</a:t>
            </a:r>
            <a:r>
              <a:rPr lang="en-US" altLang="en-US" b="0" dirty="0"/>
              <a:t> were built to house the machines.</a:t>
            </a:r>
          </a:p>
          <a:p>
            <a:endParaRPr lang="en-US" altLang="en-US" dirty="0"/>
          </a:p>
        </p:txBody>
      </p:sp>
    </p:spTree>
  </p:cSld>
  <p:clrMapOvr>
    <a:masterClrMapping/>
  </p:clrMapOvr>
  <p:transition spd="slow">
    <p:fade/>
    <p:sndAc>
      <p:stSnd>
        <p:snd r:embed="rId2" name="camera.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a:extLst>
              <a:ext uri="{FF2B5EF4-FFF2-40B4-BE49-F238E27FC236}">
                <a16:creationId xmlns:a16="http://schemas.microsoft.com/office/drawing/2014/main" id="{FFC31576-8EC3-AF4E-8883-15EDBF0EC9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78"/>
            <a:ext cx="8686800" cy="68368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sndAc>
      <p:stSnd>
        <p:snd r:embed="rId2" name="camera.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a:extLst>
              <a:ext uri="{FF2B5EF4-FFF2-40B4-BE49-F238E27FC236}">
                <a16:creationId xmlns:a16="http://schemas.microsoft.com/office/drawing/2014/main" id="{168B087C-745A-B040-864A-3416A63BED62}"/>
              </a:ext>
            </a:extLst>
          </p:cNvPr>
          <p:cNvSpPr>
            <a:spLocks noGrp="1" noChangeArrowheads="1"/>
          </p:cNvSpPr>
          <p:nvPr>
            <p:ph idx="1"/>
          </p:nvPr>
        </p:nvSpPr>
        <p:spPr/>
        <p:txBody>
          <a:bodyPr/>
          <a:lstStyle/>
          <a:p>
            <a:r>
              <a:rPr lang="en-US" altLang="en-US" b="0" dirty="0"/>
              <a:t>These early films were not told in story form. They were moving scenes of about one minute in duration each: a dog barking, a dancer moving, or in the first and therefore most famous example, a simple sneeze.</a:t>
            </a:r>
          </a:p>
        </p:txBody>
      </p:sp>
    </p:spTree>
  </p:cSld>
  <p:clrMapOvr>
    <a:masterClrMapping/>
  </p:clrMapOvr>
  <p:transition spd="slow">
    <p:fade/>
    <p:sndAc>
      <p:stSnd>
        <p:snd r:embed="rId2" name="camera.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a:extLst>
              <a:ext uri="{FF2B5EF4-FFF2-40B4-BE49-F238E27FC236}">
                <a16:creationId xmlns:a16="http://schemas.microsoft.com/office/drawing/2014/main" id="{494C8D88-5775-3A44-8A38-771A212EB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100" y="0"/>
            <a:ext cx="4243388"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sndAc>
      <p:stSnd>
        <p:snd r:embed="rId2" name="camera.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263A43-238F-32B4-A09B-8489A25D1489}"/>
              </a:ext>
            </a:extLst>
          </p:cNvPr>
          <p:cNvSpPr>
            <a:spLocks noGrp="1"/>
          </p:cNvSpPr>
          <p:nvPr>
            <p:ph type="title"/>
          </p:nvPr>
        </p:nvSpPr>
        <p:spPr/>
        <p:txBody>
          <a:bodyPr/>
          <a:lstStyle/>
          <a:p>
            <a:r>
              <a:rPr lang="en-US" altLang="en-US" dirty="0"/>
              <a:t>CINEMATOGRAPHE</a:t>
            </a:r>
            <a:endParaRPr lang="en-US" dirty="0"/>
          </a:p>
        </p:txBody>
      </p:sp>
      <p:sp>
        <p:nvSpPr>
          <p:cNvPr id="81923" name="Rectangle 3">
            <a:extLst>
              <a:ext uri="{FF2B5EF4-FFF2-40B4-BE49-F238E27FC236}">
                <a16:creationId xmlns:a16="http://schemas.microsoft.com/office/drawing/2014/main" id="{0276636F-814E-6842-BA8A-1EBA15201D28}"/>
              </a:ext>
            </a:extLst>
          </p:cNvPr>
          <p:cNvSpPr>
            <a:spLocks noGrp="1" noChangeArrowheads="1"/>
          </p:cNvSpPr>
          <p:nvPr>
            <p:ph idx="1"/>
          </p:nvPr>
        </p:nvSpPr>
        <p:spPr/>
        <p:txBody>
          <a:bodyPr/>
          <a:lstStyle/>
          <a:p>
            <a:r>
              <a:rPr lang="en-US" altLang="en-US" b="0" dirty="0"/>
              <a:t>In France, two brothers, LOUIS &amp; AUGUSTE LUMIERE, invented a camera which could not only take a picture, but could also project it onto a screen. It was called a CINEMATOGRAPHE.</a:t>
            </a:r>
          </a:p>
        </p:txBody>
      </p:sp>
      <p:pic>
        <p:nvPicPr>
          <p:cNvPr id="3" name="Picture 4">
            <a:extLst>
              <a:ext uri="{FF2B5EF4-FFF2-40B4-BE49-F238E27FC236}">
                <a16:creationId xmlns:a16="http://schemas.microsoft.com/office/drawing/2014/main" id="{9AD6C682-DBE9-350B-4297-E8D314C03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9934" y="2961503"/>
            <a:ext cx="5192007"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sndAc>
      <p:stSnd>
        <p:snd r:embed="rId2" name="camera.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5BAB01B2-32D5-964C-9CF2-6FF1229E42B5}"/>
              </a:ext>
            </a:extLst>
          </p:cNvPr>
          <p:cNvSpPr>
            <a:spLocks noGrp="1" noChangeArrowheads="1"/>
          </p:cNvSpPr>
          <p:nvPr>
            <p:ph type="title"/>
          </p:nvPr>
        </p:nvSpPr>
        <p:spPr/>
        <p:txBody>
          <a:bodyPr/>
          <a:lstStyle/>
          <a:p>
            <a:pPr marL="800100" indent="-800100"/>
            <a:r>
              <a:rPr lang="en-US" altLang="en-US" sz="3800" b="1" i="1" dirty="0">
                <a:solidFill>
                  <a:schemeClr val="tx1"/>
                </a:solidFill>
              </a:rPr>
              <a:t>Roots: Machines, Action and Actors</a:t>
            </a:r>
          </a:p>
        </p:txBody>
      </p:sp>
      <p:sp>
        <p:nvSpPr>
          <p:cNvPr id="71683" name="Rectangle 3">
            <a:extLst>
              <a:ext uri="{FF2B5EF4-FFF2-40B4-BE49-F238E27FC236}">
                <a16:creationId xmlns:a16="http://schemas.microsoft.com/office/drawing/2014/main" id="{74CE5A63-DAC2-D447-A2F5-26462F063CEA}"/>
              </a:ext>
            </a:extLst>
          </p:cNvPr>
          <p:cNvSpPr>
            <a:spLocks noGrp="1" noChangeArrowheads="1"/>
          </p:cNvSpPr>
          <p:nvPr>
            <p:ph idx="1"/>
          </p:nvPr>
        </p:nvSpPr>
        <p:spPr/>
        <p:txBody>
          <a:bodyPr/>
          <a:lstStyle/>
          <a:p>
            <a:pPr marL="609600" indent="-609600">
              <a:lnSpc>
                <a:spcPct val="90000"/>
              </a:lnSpc>
            </a:pPr>
            <a:r>
              <a:rPr lang="en-US" altLang="en-US" sz="2800" b="0" dirty="0"/>
              <a:t>If you were a teen in 1898, you would have been entertained by a MAGIC LANTERN SHOW, also sometimes called a “stereopticon show.” From the early 1700’s, scenes had been painted on glass and projected on a wall or sheet, using a candle or a lantern as a light source. Magic lantern shows were the combination of projected images, live narration, and live music that inspired the creation of the medium called movies.  They were incredibly popular 100 years ago. </a:t>
            </a:r>
          </a:p>
        </p:txBody>
      </p:sp>
    </p:spTree>
  </p:cSld>
  <p:clrMapOvr>
    <a:masterClrMapping/>
  </p:clrMapOvr>
  <p:transition spd="slow">
    <p:fade/>
    <p:sndAc>
      <p:stSnd>
        <p:snd r:embed="rId2" name="camera.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53FA812-3552-1F93-5B09-27906DD6DB7D}"/>
              </a:ext>
            </a:extLst>
          </p:cNvPr>
          <p:cNvSpPr>
            <a:spLocks noGrp="1"/>
          </p:cNvSpPr>
          <p:nvPr>
            <p:ph sz="half" idx="1"/>
          </p:nvPr>
        </p:nvSpPr>
        <p:spPr>
          <a:xfrm>
            <a:off x="628650" y="1825624"/>
            <a:ext cx="3698274" cy="4727575"/>
          </a:xfrm>
        </p:spPr>
        <p:txBody>
          <a:bodyPr>
            <a:normAutofit fontScale="85000" lnSpcReduction="10000"/>
          </a:bodyPr>
          <a:lstStyle/>
          <a:p>
            <a:r>
              <a:rPr lang="en-US" altLang="en-US" b="0" dirty="0"/>
              <a:t>The brothers Louis and Auguste Lumière were two of the earliest players in the development of motion pictures. Their </a:t>
            </a:r>
            <a:r>
              <a:rPr lang="en-US" altLang="en-US" b="0" dirty="0" err="1"/>
              <a:t>cinématographe</a:t>
            </a:r>
            <a:r>
              <a:rPr lang="en-US" altLang="en-US" b="0" dirty="0"/>
              <a:t> device, patented in 1895, was a combined cine-camera and projector, using an intermittent claw derived from the mechanism used in sewing machines. It was used to show the first projected cinema film to a paying audience, in the basement of the Grand Café, Paris, on 28 December 1895. This example is the earliest surviving from the subsequent production run. </a:t>
            </a:r>
            <a:endParaRPr lang="en-US" b="0" dirty="0"/>
          </a:p>
        </p:txBody>
      </p:sp>
      <p:pic>
        <p:nvPicPr>
          <p:cNvPr id="112645" name="Picture 5">
            <a:extLst>
              <a:ext uri="{FF2B5EF4-FFF2-40B4-BE49-F238E27FC236}">
                <a16:creationId xmlns:a16="http://schemas.microsoft.com/office/drawing/2014/main" id="{B17604C3-848F-A448-B5D0-BF85F343F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6924" y="1682451"/>
            <a:ext cx="4800600" cy="4532313"/>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1CFB855B-FA61-2459-08CF-B9E1F5B974F2}"/>
              </a:ext>
            </a:extLst>
          </p:cNvPr>
          <p:cNvSpPr>
            <a:spLocks noGrp="1"/>
          </p:cNvSpPr>
          <p:nvPr>
            <p:ph type="title"/>
          </p:nvPr>
        </p:nvSpPr>
        <p:spPr/>
        <p:txBody>
          <a:bodyPr/>
          <a:lstStyle/>
          <a:p>
            <a:r>
              <a:rPr lang="en-US" altLang="en-US" dirty="0"/>
              <a:t>CINEMATOGRAPHE</a:t>
            </a:r>
            <a:endParaRPr lang="en-US" dirty="0"/>
          </a:p>
        </p:txBody>
      </p:sp>
    </p:spTree>
  </p:cSld>
  <p:clrMapOvr>
    <a:masterClrMapping/>
  </p:clrMapOvr>
  <p:transition spd="slow">
    <p:fade/>
    <p:sndAc>
      <p:stSnd>
        <p:snd r:embed="rId2" name="camera.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a:extLst>
              <a:ext uri="{FF2B5EF4-FFF2-40B4-BE49-F238E27FC236}">
                <a16:creationId xmlns:a16="http://schemas.microsoft.com/office/drawing/2014/main" id="{8E53CF3A-E211-CD45-94E7-2C0E9E959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0"/>
            <a:ext cx="64198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sndAc>
      <p:stSnd>
        <p:snd r:embed="rId2" name="camera.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42AD65-7530-B82F-AA58-D43A58EACF43}"/>
              </a:ext>
            </a:extLst>
          </p:cNvPr>
          <p:cNvSpPr>
            <a:spLocks noGrp="1"/>
          </p:cNvSpPr>
          <p:nvPr>
            <p:ph type="title"/>
          </p:nvPr>
        </p:nvSpPr>
        <p:spPr/>
        <p:txBody>
          <a:bodyPr/>
          <a:lstStyle/>
          <a:p>
            <a:r>
              <a:rPr lang="en-US" altLang="en-US" dirty="0"/>
              <a:t>VITASCOPE</a:t>
            </a:r>
            <a:endParaRPr lang="en-US" dirty="0"/>
          </a:p>
        </p:txBody>
      </p:sp>
      <p:sp>
        <p:nvSpPr>
          <p:cNvPr id="84995" name="Rectangle 3">
            <a:extLst>
              <a:ext uri="{FF2B5EF4-FFF2-40B4-BE49-F238E27FC236}">
                <a16:creationId xmlns:a16="http://schemas.microsoft.com/office/drawing/2014/main" id="{935F7478-EE08-A845-8E6E-06136A8C609F}"/>
              </a:ext>
            </a:extLst>
          </p:cNvPr>
          <p:cNvSpPr>
            <a:spLocks noGrp="1" noChangeArrowheads="1"/>
          </p:cNvSpPr>
          <p:nvPr>
            <p:ph idx="1"/>
          </p:nvPr>
        </p:nvSpPr>
        <p:spPr/>
        <p:txBody>
          <a:bodyPr/>
          <a:lstStyle/>
          <a:p>
            <a:r>
              <a:rPr lang="en-US" altLang="en-US" b="0" dirty="0"/>
              <a:t>Vaudeville houses began renting these early machines and using them to attract audiences in conjunction with their live performers. The usual choice in these cases was Edison’s early motion picture projector called the VITASCOPE.</a:t>
            </a:r>
          </a:p>
        </p:txBody>
      </p:sp>
    </p:spTree>
  </p:cSld>
  <p:clrMapOvr>
    <a:masterClrMapping/>
  </p:clrMapOvr>
  <p:transition spd="slow">
    <p:fade/>
    <p:sndAc>
      <p:stSnd>
        <p:snd r:embed="rId2" name="camera.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8C7D93A2-C7CA-1F40-861B-3928C56427F6}"/>
              </a:ext>
            </a:extLst>
          </p:cNvPr>
          <p:cNvSpPr>
            <a:spLocks noGrp="1" noChangeArrowheads="1"/>
          </p:cNvSpPr>
          <p:nvPr>
            <p:ph type="title"/>
          </p:nvPr>
        </p:nvSpPr>
        <p:spPr/>
        <p:txBody>
          <a:bodyPr/>
          <a:lstStyle/>
          <a:p>
            <a:pPr algn="l"/>
            <a:r>
              <a:rPr lang="en-US" altLang="en-US" sz="2000" dirty="0">
                <a:solidFill>
                  <a:schemeClr val="tx1"/>
                </a:solidFill>
              </a:rPr>
              <a:t>“There were two decisive steps in the creation of the modern motion picture: the transition from the "peep show" to the projection of images over a distance, accomplished in the 1890s by Thomas A. Edison's (1847-1931) Vitascope; and the talking picture, introduced in the American movie </a:t>
            </a:r>
            <a:r>
              <a:rPr lang="en-US" altLang="en-US" sz="2000" u="sng" dirty="0">
                <a:solidFill>
                  <a:schemeClr val="tx1"/>
                </a:solidFill>
              </a:rPr>
              <a:t>The Jazz Singer</a:t>
            </a:r>
            <a:r>
              <a:rPr lang="en-US" altLang="en-US" sz="2000" dirty="0">
                <a:solidFill>
                  <a:schemeClr val="tx1"/>
                </a:solidFill>
              </a:rPr>
              <a:t> in 1927.”</a:t>
            </a:r>
          </a:p>
        </p:txBody>
      </p:sp>
      <p:pic>
        <p:nvPicPr>
          <p:cNvPr id="114692" name="Picture 4">
            <a:extLst>
              <a:ext uri="{FF2B5EF4-FFF2-40B4-BE49-F238E27FC236}">
                <a16:creationId xmlns:a16="http://schemas.microsoft.com/office/drawing/2014/main" id="{51EF74CF-1C98-D34F-BF97-AF446F3F1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6629400" cy="4924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sndAc>
      <p:stSnd>
        <p:snd r:embed="rId2" name="camera.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84780BBD-CD92-D24F-ABE5-59CA2DFCA0F4}"/>
              </a:ext>
            </a:extLst>
          </p:cNvPr>
          <p:cNvSpPr>
            <a:spLocks noGrp="1" noChangeArrowheads="1"/>
          </p:cNvSpPr>
          <p:nvPr>
            <p:ph type="title"/>
          </p:nvPr>
        </p:nvSpPr>
        <p:spPr/>
        <p:txBody>
          <a:bodyPr/>
          <a:lstStyle/>
          <a:p>
            <a:r>
              <a:rPr lang="en-US" altLang="en-US" dirty="0"/>
              <a:t> The Revolution Organizes </a:t>
            </a:r>
          </a:p>
        </p:txBody>
      </p:sp>
      <p:sp>
        <p:nvSpPr>
          <p:cNvPr id="86019" name="Rectangle 3">
            <a:extLst>
              <a:ext uri="{FF2B5EF4-FFF2-40B4-BE49-F238E27FC236}">
                <a16:creationId xmlns:a16="http://schemas.microsoft.com/office/drawing/2014/main" id="{FC6C87AB-73A7-5640-8A62-6847D1328661}"/>
              </a:ext>
            </a:extLst>
          </p:cNvPr>
          <p:cNvSpPr>
            <a:spLocks noGrp="1" noChangeArrowheads="1"/>
          </p:cNvSpPr>
          <p:nvPr>
            <p:ph idx="1"/>
          </p:nvPr>
        </p:nvSpPr>
        <p:spPr/>
        <p:txBody>
          <a:bodyPr/>
          <a:lstStyle/>
          <a:p>
            <a:r>
              <a:rPr lang="en-US" altLang="en-US" b="0" dirty="0"/>
              <a:t>As film projectors became more readily available, back rooms of stores and businesses (and any other available free space) became projection rooms. These spaces were the origins of the later NICKELODEONS, where one could see a film all day long for a nickel. (These short films were shown continuously from morning to night).</a:t>
            </a:r>
          </a:p>
        </p:txBody>
      </p:sp>
    </p:spTree>
  </p:cSld>
  <p:clrMapOvr>
    <a:masterClrMapping/>
  </p:clrMapOvr>
  <p:transition spd="slow">
    <p:fade/>
    <p:sndAc>
      <p:stSnd>
        <p:snd r:embed="rId2" name="camera.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7913C9E3-4F50-DB4A-AB36-980BAEC24C61}"/>
              </a:ext>
            </a:extLst>
          </p:cNvPr>
          <p:cNvSpPr>
            <a:spLocks noGrp="1" noChangeArrowheads="1"/>
          </p:cNvSpPr>
          <p:nvPr>
            <p:ph type="title"/>
          </p:nvPr>
        </p:nvSpPr>
        <p:spPr/>
        <p:txBody>
          <a:bodyPr/>
          <a:lstStyle/>
          <a:p>
            <a:pPr algn="l"/>
            <a:r>
              <a:rPr lang="en-US" altLang="en-US" sz="2000" dirty="0">
                <a:solidFill>
                  <a:schemeClr val="tx1"/>
                </a:solidFill>
              </a:rPr>
              <a:t>Interior of a nickelodeon theater in Pittsburg. It was claimed to be the first nickelodeon in the United States. </a:t>
            </a:r>
            <a:r>
              <a:rPr lang="en-US" altLang="en-US" sz="2000" i="1" dirty="0">
                <a:solidFill>
                  <a:schemeClr val="tx1"/>
                </a:solidFill>
              </a:rPr>
              <a:t>The Moving Picture World</a:t>
            </a:r>
            <a:r>
              <a:rPr lang="en-US" altLang="en-US" sz="2000" dirty="0">
                <a:solidFill>
                  <a:schemeClr val="tx1"/>
                </a:solidFill>
              </a:rPr>
              <a:t>, November 30, 1907.</a:t>
            </a:r>
          </a:p>
        </p:txBody>
      </p:sp>
      <p:pic>
        <p:nvPicPr>
          <p:cNvPr id="115716" name="Picture 4">
            <a:extLst>
              <a:ext uri="{FF2B5EF4-FFF2-40B4-BE49-F238E27FC236}">
                <a16:creationId xmlns:a16="http://schemas.microsoft.com/office/drawing/2014/main" id="{E6385213-0060-2E43-A8F2-D6B2542E3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19225"/>
            <a:ext cx="6096000" cy="5438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sndAc>
      <p:stSnd>
        <p:snd r:embed="rId2" name="camera.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EA8271-3423-6A6B-F770-C670CEFC71A1}"/>
              </a:ext>
            </a:extLst>
          </p:cNvPr>
          <p:cNvSpPr>
            <a:spLocks noGrp="1"/>
          </p:cNvSpPr>
          <p:nvPr>
            <p:ph type="title"/>
          </p:nvPr>
        </p:nvSpPr>
        <p:spPr/>
        <p:txBody>
          <a:bodyPr/>
          <a:lstStyle/>
          <a:p>
            <a:r>
              <a:rPr lang="en-US" dirty="0"/>
              <a:t>Nickelodeons</a:t>
            </a:r>
          </a:p>
        </p:txBody>
      </p:sp>
      <p:sp>
        <p:nvSpPr>
          <p:cNvPr id="87043" name="Rectangle 3">
            <a:extLst>
              <a:ext uri="{FF2B5EF4-FFF2-40B4-BE49-F238E27FC236}">
                <a16:creationId xmlns:a16="http://schemas.microsoft.com/office/drawing/2014/main" id="{467973F5-61E7-E540-B13D-967661B0241A}"/>
              </a:ext>
            </a:extLst>
          </p:cNvPr>
          <p:cNvSpPr>
            <a:spLocks noGrp="1" noChangeArrowheads="1"/>
          </p:cNvSpPr>
          <p:nvPr>
            <p:ph idx="1"/>
          </p:nvPr>
        </p:nvSpPr>
        <p:spPr/>
        <p:txBody>
          <a:bodyPr/>
          <a:lstStyle/>
          <a:p>
            <a:r>
              <a:rPr lang="en-US" altLang="en-US" b="0" dirty="0"/>
              <a:t>These nickelodeons served many of the poor and immigrant peoples who were flooding into North America at that time, and by 1908, there were over 10,000 nickelodeons in the US.</a:t>
            </a:r>
          </a:p>
          <a:p>
            <a:r>
              <a:rPr lang="en-US" altLang="en-US" b="0" dirty="0"/>
              <a:t>In fact, the success of these silent films was because there was no language at all to deter the viewer from understanding and enjoying the films.</a:t>
            </a:r>
          </a:p>
        </p:txBody>
      </p:sp>
    </p:spTree>
  </p:cSld>
  <p:clrMapOvr>
    <a:masterClrMapping/>
  </p:clrMapOvr>
  <p:transition spd="slow">
    <p:fade/>
    <p:sndAc>
      <p:stSnd>
        <p:snd r:embed="rId2" name="camera.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B55BDD-81F6-9BCA-55FF-B599BA08354D}"/>
              </a:ext>
            </a:extLst>
          </p:cNvPr>
          <p:cNvSpPr>
            <a:spLocks noGrp="1"/>
          </p:cNvSpPr>
          <p:nvPr>
            <p:ph type="title"/>
          </p:nvPr>
        </p:nvSpPr>
        <p:spPr/>
        <p:txBody>
          <a:bodyPr/>
          <a:lstStyle/>
          <a:p>
            <a:endParaRPr lang="en-US"/>
          </a:p>
        </p:txBody>
      </p:sp>
      <p:sp>
        <p:nvSpPr>
          <p:cNvPr id="88067" name="Rectangle 3">
            <a:extLst>
              <a:ext uri="{FF2B5EF4-FFF2-40B4-BE49-F238E27FC236}">
                <a16:creationId xmlns:a16="http://schemas.microsoft.com/office/drawing/2014/main" id="{16A63F1F-89CB-C14B-8520-90FAE42582FF}"/>
              </a:ext>
            </a:extLst>
          </p:cNvPr>
          <p:cNvSpPr>
            <a:spLocks noGrp="1" noChangeArrowheads="1"/>
          </p:cNvSpPr>
          <p:nvPr>
            <p:ph idx="1"/>
          </p:nvPr>
        </p:nvSpPr>
        <p:spPr/>
        <p:txBody>
          <a:bodyPr/>
          <a:lstStyle/>
          <a:p>
            <a:r>
              <a:rPr lang="en-US" altLang="en-US" b="0" dirty="0"/>
              <a:t>As the popularity of the medium grew, so did production companies grow to meet the ever-increasing demand for more product. Production companies were founded in the eastern U.S. to meet the demand.</a:t>
            </a:r>
          </a:p>
          <a:p>
            <a:r>
              <a:rPr lang="en-US" altLang="en-US" b="0" dirty="0"/>
              <a:t>However, because of the poor weather and the growth of TRUSTS, many independent companies headed for California to make their motion pictures or “movies”.</a:t>
            </a:r>
          </a:p>
          <a:p>
            <a:r>
              <a:rPr lang="en-US" altLang="en-US" b="0" dirty="0"/>
              <a:t>TRUSTS are motion picture companies that held patents for film making and projection technologies that prevented any other new companies from making motion pictures.</a:t>
            </a:r>
          </a:p>
        </p:txBody>
      </p:sp>
    </p:spTree>
  </p:cSld>
  <p:clrMapOvr>
    <a:masterClrMapping/>
  </p:clrMapOvr>
  <p:transition spd="slow">
    <p:fade/>
    <p:sndAc>
      <p:stSnd>
        <p:snd r:embed="rId2" name="camera.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F0200E68-61A8-314A-8F5C-4150467A4802}"/>
              </a:ext>
            </a:extLst>
          </p:cNvPr>
          <p:cNvSpPr>
            <a:spLocks noGrp="1" noChangeArrowheads="1"/>
          </p:cNvSpPr>
          <p:nvPr>
            <p:ph type="title"/>
          </p:nvPr>
        </p:nvSpPr>
        <p:spPr/>
        <p:txBody>
          <a:bodyPr/>
          <a:lstStyle/>
          <a:p>
            <a:r>
              <a:rPr lang="en-US" altLang="en-US" dirty="0"/>
              <a:t>The Stars</a:t>
            </a:r>
          </a:p>
        </p:txBody>
      </p:sp>
      <p:sp>
        <p:nvSpPr>
          <p:cNvPr id="89091" name="Rectangle 3">
            <a:extLst>
              <a:ext uri="{FF2B5EF4-FFF2-40B4-BE49-F238E27FC236}">
                <a16:creationId xmlns:a16="http://schemas.microsoft.com/office/drawing/2014/main" id="{DF5E24DD-E6E8-B642-ADC1-F6501459AD59}"/>
              </a:ext>
            </a:extLst>
          </p:cNvPr>
          <p:cNvSpPr>
            <a:spLocks noGrp="1" noChangeArrowheads="1"/>
          </p:cNvSpPr>
          <p:nvPr>
            <p:ph idx="1"/>
          </p:nvPr>
        </p:nvSpPr>
        <p:spPr/>
        <p:txBody>
          <a:bodyPr/>
          <a:lstStyle/>
          <a:p>
            <a:r>
              <a:rPr lang="en-US" altLang="en-US" b="0" dirty="0"/>
              <a:t>Motion picture companies from the start were reluctant to name their featured players to the public. They knew that name recognition would drive up salary demands from these “stars”. </a:t>
            </a:r>
          </a:p>
        </p:txBody>
      </p:sp>
    </p:spTree>
  </p:cSld>
  <p:clrMapOvr>
    <a:masterClrMapping/>
  </p:clrMapOvr>
  <p:transition spd="slow">
    <p:fade/>
    <p:sndAc>
      <p:stSnd>
        <p:snd r:embed="rId2" name="camera.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3E7889-AC2D-FCFA-E1A0-0BAEBDA6DA08}"/>
              </a:ext>
            </a:extLst>
          </p:cNvPr>
          <p:cNvSpPr>
            <a:spLocks noGrp="1"/>
          </p:cNvSpPr>
          <p:nvPr>
            <p:ph type="title"/>
          </p:nvPr>
        </p:nvSpPr>
        <p:spPr/>
        <p:txBody>
          <a:bodyPr/>
          <a:lstStyle/>
          <a:p>
            <a:r>
              <a:rPr lang="en-US" dirty="0"/>
              <a:t>The Stars</a:t>
            </a:r>
          </a:p>
        </p:txBody>
      </p:sp>
      <p:sp>
        <p:nvSpPr>
          <p:cNvPr id="90115" name="Rectangle 3">
            <a:extLst>
              <a:ext uri="{FF2B5EF4-FFF2-40B4-BE49-F238E27FC236}">
                <a16:creationId xmlns:a16="http://schemas.microsoft.com/office/drawing/2014/main" id="{5B5A7959-329E-EA44-9D19-2F10D4DB1B38}"/>
              </a:ext>
            </a:extLst>
          </p:cNvPr>
          <p:cNvSpPr>
            <a:spLocks noGrp="1" noChangeArrowheads="1"/>
          </p:cNvSpPr>
          <p:nvPr>
            <p:ph idx="1"/>
          </p:nvPr>
        </p:nvSpPr>
        <p:spPr/>
        <p:txBody>
          <a:bodyPr/>
          <a:lstStyle/>
          <a:p>
            <a:r>
              <a:rPr lang="en-US" altLang="en-US" b="0" dirty="0"/>
              <a:t>However, audiences began to identify and name their favorites. “Let’s go see the Biograph Girl or Bronco Billy” eventually led to the realization that it was often the actor who attracted audiences to the movies. </a:t>
            </a:r>
          </a:p>
          <a:p>
            <a:r>
              <a:rPr lang="en-US" altLang="en-US" b="0" dirty="0"/>
              <a:t>For example, Carl Laemmle, a producer of early films, hired away the BIOGRAPH GIRL, Florence Lawrence, from Biograph Studios, and used her popularity and name to attract people to his films. This phenomenon was the root of the star system and the accompanying salaries we see in film today. </a:t>
            </a:r>
          </a:p>
        </p:txBody>
      </p:sp>
    </p:spTree>
  </p:cSld>
  <p:clrMapOvr>
    <a:masterClrMapping/>
  </p:clrMapOvr>
  <p:transition spd="slow">
    <p:fade/>
    <p:sndAc>
      <p:stSnd>
        <p:snd r:embed="rId2" name="camera.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1C606ACF-1A5A-E74E-BE4E-E70881C97479}"/>
              </a:ext>
            </a:extLst>
          </p:cNvPr>
          <p:cNvSpPr>
            <a:spLocks noGrp="1" noChangeArrowheads="1"/>
          </p:cNvSpPr>
          <p:nvPr>
            <p:ph type="title"/>
          </p:nvPr>
        </p:nvSpPr>
        <p:spPr>
          <a:xfrm>
            <a:off x="628650" y="365126"/>
            <a:ext cx="7886700" cy="1325563"/>
          </a:xfrm>
        </p:spPr>
        <p:txBody>
          <a:bodyPr anchor="ctr">
            <a:normAutofit/>
          </a:bodyPr>
          <a:lstStyle/>
          <a:p>
            <a:r>
              <a:rPr lang="en-US" altLang="en-US" sz="2800"/>
              <a:t>A nineteenth century magic-lantern show, using the "stereopticon" (double lens) magic-lantern, lit with limelight. </a:t>
            </a:r>
          </a:p>
        </p:txBody>
      </p:sp>
      <p:pic>
        <p:nvPicPr>
          <p:cNvPr id="107524" name="Picture 4">
            <a:extLst>
              <a:ext uri="{FF2B5EF4-FFF2-40B4-BE49-F238E27FC236}">
                <a16:creationId xmlns:a16="http://schemas.microsoft.com/office/drawing/2014/main" id="{B8E6DE26-FF22-DF45-8C6C-F9A5B8D01A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877" b="8899"/>
          <a:stretch/>
        </p:blipFill>
        <p:spPr bwMode="auto">
          <a:xfrm>
            <a:off x="628650" y="1825625"/>
            <a:ext cx="7886700" cy="435133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sndAc>
      <p:stSnd>
        <p:snd r:embed="rId2" name="camera.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FA3CF25A-75AB-864A-82E3-87DBFF342E30}"/>
              </a:ext>
            </a:extLst>
          </p:cNvPr>
          <p:cNvSpPr>
            <a:spLocks noGrp="1" noChangeArrowheads="1"/>
          </p:cNvSpPr>
          <p:nvPr>
            <p:ph type="title"/>
          </p:nvPr>
        </p:nvSpPr>
        <p:spPr/>
        <p:txBody>
          <a:bodyPr/>
          <a:lstStyle/>
          <a:p>
            <a:r>
              <a:rPr lang="en-US" altLang="en-US" dirty="0"/>
              <a:t>The Stars</a:t>
            </a:r>
          </a:p>
        </p:txBody>
      </p:sp>
      <p:sp>
        <p:nvSpPr>
          <p:cNvPr id="2" name="Content Placeholder 1">
            <a:extLst>
              <a:ext uri="{FF2B5EF4-FFF2-40B4-BE49-F238E27FC236}">
                <a16:creationId xmlns:a16="http://schemas.microsoft.com/office/drawing/2014/main" id="{9B917848-8DC4-4E1F-0EF7-32391D1D3A8F}"/>
              </a:ext>
            </a:extLst>
          </p:cNvPr>
          <p:cNvSpPr>
            <a:spLocks noGrp="1"/>
          </p:cNvSpPr>
          <p:nvPr>
            <p:ph sz="half" idx="1"/>
          </p:nvPr>
        </p:nvSpPr>
        <p:spPr/>
        <p:txBody>
          <a:bodyPr>
            <a:normAutofit lnSpcReduction="10000"/>
          </a:bodyPr>
          <a:lstStyle/>
          <a:p>
            <a:r>
              <a:rPr lang="en-US" altLang="en-US" b="0" dirty="0"/>
              <a:t>Florence Lawrence (</a:t>
            </a:r>
            <a:r>
              <a:rPr lang="en-US" altLang="en-US" b="0" dirty="0">
                <a:hlinkClick r:id="rId3" tooltip="January 2">
                  <a:extLst>
                    <a:ext uri="{A12FA001-AC4F-418D-AE19-62706E023703}">
                      <ahyp:hlinkClr xmlns:ahyp="http://schemas.microsoft.com/office/drawing/2018/hyperlinkcolor" val="tx"/>
                    </a:ext>
                  </a:extLst>
                </a:hlinkClick>
              </a:rPr>
              <a:t>January 2</a:t>
            </a:r>
            <a:r>
              <a:rPr lang="en-US" altLang="en-US" b="0" dirty="0"/>
              <a:t>, </a:t>
            </a:r>
            <a:r>
              <a:rPr lang="en-US" altLang="en-US" b="0" dirty="0">
                <a:hlinkClick r:id="rId4" tooltip="1886">
                  <a:extLst>
                    <a:ext uri="{A12FA001-AC4F-418D-AE19-62706E023703}">
                      <ahyp:hlinkClr xmlns:ahyp="http://schemas.microsoft.com/office/drawing/2018/hyperlinkcolor" val="tx"/>
                    </a:ext>
                  </a:extLst>
                </a:hlinkClick>
              </a:rPr>
              <a:t>1886</a:t>
            </a:r>
            <a:r>
              <a:rPr lang="en-US" altLang="en-US" b="0" dirty="0"/>
              <a:t> – </a:t>
            </a:r>
            <a:r>
              <a:rPr lang="en-US" altLang="en-US" b="0" dirty="0">
                <a:hlinkClick r:id="rId5" tooltip="December 28">
                  <a:extLst>
                    <a:ext uri="{A12FA001-AC4F-418D-AE19-62706E023703}">
                      <ahyp:hlinkClr xmlns:ahyp="http://schemas.microsoft.com/office/drawing/2018/hyperlinkcolor" val="tx"/>
                    </a:ext>
                  </a:extLst>
                </a:hlinkClick>
              </a:rPr>
              <a:t>December 28</a:t>
            </a:r>
            <a:r>
              <a:rPr lang="en-US" altLang="en-US" b="0" dirty="0"/>
              <a:t>, </a:t>
            </a:r>
            <a:r>
              <a:rPr lang="en-US" altLang="en-US" b="0" dirty="0">
                <a:hlinkClick r:id="rId6" tooltip="1938">
                  <a:extLst>
                    <a:ext uri="{A12FA001-AC4F-418D-AE19-62706E023703}">
                      <ahyp:hlinkClr xmlns:ahyp="http://schemas.microsoft.com/office/drawing/2018/hyperlinkcolor" val="tx"/>
                    </a:ext>
                  </a:extLst>
                </a:hlinkClick>
              </a:rPr>
              <a:t>1938</a:t>
            </a:r>
            <a:r>
              <a:rPr lang="en-US" altLang="en-US" b="0" dirty="0"/>
              <a:t>) was an inventor and </a:t>
            </a:r>
            <a:r>
              <a:rPr lang="en-US" altLang="en-US" b="0" dirty="0">
                <a:hlinkClick r:id="rId7" tooltip="Silent film">
                  <a:extLst>
                    <a:ext uri="{A12FA001-AC4F-418D-AE19-62706E023703}">
                      <ahyp:hlinkClr xmlns:ahyp="http://schemas.microsoft.com/office/drawing/2018/hyperlinkcolor" val="tx"/>
                    </a:ext>
                  </a:extLst>
                </a:hlinkClick>
              </a:rPr>
              <a:t>silent film</a:t>
            </a:r>
            <a:r>
              <a:rPr lang="en-US" altLang="en-US" b="0" dirty="0"/>
              <a:t> actress, who is often referred to as "The First </a:t>
            </a:r>
            <a:r>
              <a:rPr lang="en-US" altLang="en-US" b="0" dirty="0">
                <a:hlinkClick r:id="rId8" tooltip="Movie star">
                  <a:extLst>
                    <a:ext uri="{A12FA001-AC4F-418D-AE19-62706E023703}">
                      <ahyp:hlinkClr xmlns:ahyp="http://schemas.microsoft.com/office/drawing/2018/hyperlinkcolor" val="tx"/>
                    </a:ext>
                  </a:extLst>
                </a:hlinkClick>
              </a:rPr>
              <a:t>Movie Star</a:t>
            </a:r>
            <a:r>
              <a:rPr lang="en-US" altLang="en-US" b="0" dirty="0"/>
              <a:t>." </a:t>
            </a:r>
          </a:p>
          <a:p>
            <a:r>
              <a:rPr lang="en-US" altLang="en-US" b="0" dirty="0"/>
              <a:t>She was also known as "The Biograph Girl" and "The Girl of a Thousand Faces". During her lifetime, Lawrence appeared in more than 270 films for various motion picture companies. </a:t>
            </a:r>
            <a:endParaRPr lang="en-US" b="0" dirty="0"/>
          </a:p>
        </p:txBody>
      </p:sp>
      <p:sp>
        <p:nvSpPr>
          <p:cNvPr id="7" name="Content Placeholder 6">
            <a:extLst>
              <a:ext uri="{FF2B5EF4-FFF2-40B4-BE49-F238E27FC236}">
                <a16:creationId xmlns:a16="http://schemas.microsoft.com/office/drawing/2014/main" id="{4FDAC235-B8AD-0255-ABDB-74620ADFEBD4}"/>
              </a:ext>
            </a:extLst>
          </p:cNvPr>
          <p:cNvSpPr>
            <a:spLocks noGrp="1"/>
          </p:cNvSpPr>
          <p:nvPr>
            <p:ph sz="half" idx="2"/>
          </p:nvPr>
        </p:nvSpPr>
        <p:spPr/>
        <p:txBody>
          <a:bodyPr>
            <a:normAutofit lnSpcReduction="10000"/>
          </a:bodyPr>
          <a:lstStyle/>
          <a:p>
            <a:endParaRPr lang="en-US"/>
          </a:p>
        </p:txBody>
      </p:sp>
      <p:pic>
        <p:nvPicPr>
          <p:cNvPr id="116740" name="Picture 4">
            <a:extLst>
              <a:ext uri="{FF2B5EF4-FFF2-40B4-BE49-F238E27FC236}">
                <a16:creationId xmlns:a16="http://schemas.microsoft.com/office/drawing/2014/main" id="{AF326412-C79B-8444-8F3E-BC8A787C18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29150" y="1524000"/>
            <a:ext cx="4308475" cy="533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sndAc>
      <p:stSnd>
        <p:snd r:embed="rId2" name="camera.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23A4FFFC-CC21-9A44-8FF8-1A348276B319}"/>
              </a:ext>
            </a:extLst>
          </p:cNvPr>
          <p:cNvSpPr>
            <a:spLocks noGrp="1" noChangeArrowheads="1"/>
          </p:cNvSpPr>
          <p:nvPr>
            <p:ph type="title"/>
          </p:nvPr>
        </p:nvSpPr>
        <p:spPr/>
        <p:txBody>
          <a:bodyPr/>
          <a:lstStyle/>
          <a:p>
            <a:r>
              <a:rPr lang="en-US" altLang="en-US" dirty="0"/>
              <a:t>The Stars</a:t>
            </a:r>
          </a:p>
        </p:txBody>
      </p:sp>
      <p:sp>
        <p:nvSpPr>
          <p:cNvPr id="2" name="Content Placeholder 1">
            <a:extLst>
              <a:ext uri="{FF2B5EF4-FFF2-40B4-BE49-F238E27FC236}">
                <a16:creationId xmlns:a16="http://schemas.microsoft.com/office/drawing/2014/main" id="{AF612881-B209-322F-B094-6F8E7604C88D}"/>
              </a:ext>
            </a:extLst>
          </p:cNvPr>
          <p:cNvSpPr>
            <a:spLocks noGrp="1"/>
          </p:cNvSpPr>
          <p:nvPr>
            <p:ph sz="half" idx="1"/>
          </p:nvPr>
        </p:nvSpPr>
        <p:spPr>
          <a:xfrm>
            <a:off x="628650" y="1825625"/>
            <a:ext cx="3575050" cy="4351338"/>
          </a:xfrm>
        </p:spPr>
        <p:txBody>
          <a:bodyPr/>
          <a:lstStyle/>
          <a:p>
            <a:r>
              <a:rPr lang="en-US" altLang="en-US" b="0" dirty="0"/>
              <a:t>American actor-director-writer-producer, father of the movie cowboy, and the first Western star, Anderson gained enormous popularity in a series of hundreds of Western shorts, playing the first real cowboy hero, "Bronco Billy”. He made 100’s of films starring as Bronco Billy.</a:t>
            </a:r>
            <a:endParaRPr lang="en-US" b="0" dirty="0"/>
          </a:p>
        </p:txBody>
      </p:sp>
      <p:sp>
        <p:nvSpPr>
          <p:cNvPr id="6" name="Content Placeholder 5">
            <a:extLst>
              <a:ext uri="{FF2B5EF4-FFF2-40B4-BE49-F238E27FC236}">
                <a16:creationId xmlns:a16="http://schemas.microsoft.com/office/drawing/2014/main" id="{F1ED33AC-3799-CDB1-F997-2C06C2E45D5E}"/>
              </a:ext>
            </a:extLst>
          </p:cNvPr>
          <p:cNvSpPr>
            <a:spLocks noGrp="1"/>
          </p:cNvSpPr>
          <p:nvPr>
            <p:ph sz="half" idx="2"/>
          </p:nvPr>
        </p:nvSpPr>
        <p:spPr/>
        <p:txBody>
          <a:bodyPr/>
          <a:lstStyle/>
          <a:p>
            <a:endParaRPr lang="en-US"/>
          </a:p>
        </p:txBody>
      </p:sp>
      <p:pic>
        <p:nvPicPr>
          <p:cNvPr id="117764" name="Picture 4">
            <a:extLst>
              <a:ext uri="{FF2B5EF4-FFF2-40B4-BE49-F238E27FC236}">
                <a16:creationId xmlns:a16="http://schemas.microsoft.com/office/drawing/2014/main" id="{2B4C3310-2D85-1F4A-8AA6-E6147191C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700" y="1156579"/>
            <a:ext cx="4737100" cy="533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sndAc>
      <p:stSnd>
        <p:snd r:embed="rId2" name="camera.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F4CCCC-AE87-0ADB-10BF-94BD350B52F4}"/>
              </a:ext>
            </a:extLst>
          </p:cNvPr>
          <p:cNvSpPr>
            <a:spLocks noGrp="1"/>
          </p:cNvSpPr>
          <p:nvPr>
            <p:ph type="title"/>
          </p:nvPr>
        </p:nvSpPr>
        <p:spPr/>
        <p:txBody>
          <a:bodyPr/>
          <a:lstStyle/>
          <a:p>
            <a:r>
              <a:rPr lang="en-US" dirty="0"/>
              <a:t>The Stars</a:t>
            </a:r>
          </a:p>
        </p:txBody>
      </p:sp>
      <p:sp>
        <p:nvSpPr>
          <p:cNvPr id="91139" name="Rectangle 3">
            <a:extLst>
              <a:ext uri="{FF2B5EF4-FFF2-40B4-BE49-F238E27FC236}">
                <a16:creationId xmlns:a16="http://schemas.microsoft.com/office/drawing/2014/main" id="{6E72A0E7-1B7A-0C46-8027-0D25B1519752}"/>
              </a:ext>
            </a:extLst>
          </p:cNvPr>
          <p:cNvSpPr>
            <a:spLocks noGrp="1" noChangeArrowheads="1"/>
          </p:cNvSpPr>
          <p:nvPr>
            <p:ph idx="1"/>
          </p:nvPr>
        </p:nvSpPr>
        <p:spPr>
          <a:xfrm>
            <a:off x="628650" y="1825625"/>
            <a:ext cx="5543550" cy="4351338"/>
          </a:xfrm>
        </p:spPr>
        <p:txBody>
          <a:bodyPr>
            <a:normAutofit fontScale="92500" lnSpcReduction="20000"/>
          </a:bodyPr>
          <a:lstStyle/>
          <a:p>
            <a:r>
              <a:rPr lang="en-US" altLang="en-US" b="0" dirty="0"/>
              <a:t>Charlie Chaplin, one of the most famous actors from this era and still known today, benefited from this system.</a:t>
            </a:r>
          </a:p>
          <a:p>
            <a:endParaRPr lang="en-US" altLang="en-US" b="0" dirty="0"/>
          </a:p>
          <a:p>
            <a:r>
              <a:rPr lang="en-US" altLang="en-US" b="0" dirty="0"/>
              <a:t>His salaries:</a:t>
            </a:r>
          </a:p>
          <a:p>
            <a:r>
              <a:rPr lang="en-US" altLang="en-US" b="0" dirty="0"/>
              <a:t>1913:	$150/ week </a:t>
            </a:r>
          </a:p>
          <a:p>
            <a:r>
              <a:rPr lang="en-US" altLang="en-US" b="0" dirty="0"/>
              <a:t>1914:   	$1250/ week</a:t>
            </a:r>
          </a:p>
          <a:p>
            <a:r>
              <a:rPr lang="en-US" altLang="en-US" b="0" dirty="0"/>
              <a:t>1915: 	$10,000/ week</a:t>
            </a:r>
          </a:p>
          <a:p>
            <a:r>
              <a:rPr lang="en-US" altLang="en-US" b="0" dirty="0"/>
              <a:t>1916: 	$1,000,000 for 8 short films made in 18 weeks. </a:t>
            </a:r>
          </a:p>
          <a:p>
            <a:endParaRPr lang="en-US" altLang="en-US" b="0" dirty="0"/>
          </a:p>
          <a:p>
            <a:pPr marL="0" indent="0">
              <a:buNone/>
            </a:pPr>
            <a:r>
              <a:rPr lang="en-US" altLang="en-US" b="0" i="1" dirty="0"/>
              <a:t>He was 27 years old, and there was no income tax! </a:t>
            </a:r>
          </a:p>
          <a:p>
            <a:endParaRPr lang="en-US" altLang="en-US" b="0" dirty="0"/>
          </a:p>
        </p:txBody>
      </p:sp>
      <p:pic>
        <p:nvPicPr>
          <p:cNvPr id="5" name="Picture 4">
            <a:extLst>
              <a:ext uri="{FF2B5EF4-FFF2-40B4-BE49-F238E27FC236}">
                <a16:creationId xmlns:a16="http://schemas.microsoft.com/office/drawing/2014/main" id="{334708D1-C99A-3B05-09D1-D0C4196E1A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92" r="14867"/>
          <a:stretch/>
        </p:blipFill>
        <p:spPr bwMode="auto">
          <a:xfrm>
            <a:off x="6324600" y="838200"/>
            <a:ext cx="2571750" cy="51816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 Box 5">
            <a:extLst>
              <a:ext uri="{FF2B5EF4-FFF2-40B4-BE49-F238E27FC236}">
                <a16:creationId xmlns:a16="http://schemas.microsoft.com/office/drawing/2014/main" id="{8C851DF7-77D2-5335-5114-7C3C8898E5C4}"/>
              </a:ext>
            </a:extLst>
          </p:cNvPr>
          <p:cNvSpPr txBox="1">
            <a:spLocks noChangeArrowheads="1"/>
          </p:cNvSpPr>
          <p:nvPr/>
        </p:nvSpPr>
        <p:spPr bwMode="auto">
          <a:xfrm>
            <a:off x="6324600" y="6019800"/>
            <a:ext cx="281734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dirty="0"/>
              <a:t>Charlie Chaplin, in his most recognizable film costume, the “Little Tramp”.</a:t>
            </a:r>
          </a:p>
        </p:txBody>
      </p:sp>
    </p:spTree>
  </p:cSld>
  <p:clrMapOvr>
    <a:masterClrMapping/>
  </p:clrMapOvr>
  <p:transition spd="slow">
    <p:fade/>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1139">
                                            <p:txEl>
                                              <p:pRg st="3" end="3"/>
                                            </p:txEl>
                                          </p:spTgt>
                                        </p:tgtEl>
                                        <p:attrNameLst>
                                          <p:attrName>style.visibility</p:attrName>
                                        </p:attrNameLst>
                                      </p:cBhvr>
                                      <p:to>
                                        <p:strVal val="visible"/>
                                      </p:to>
                                    </p:set>
                                    <p:anim calcmode="lin" valueType="num">
                                      <p:cBhvr additive="base">
                                        <p:cTn id="7" dur="500" fill="hold"/>
                                        <p:tgtEl>
                                          <p:spTgt spid="9113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1139">
                                            <p:txEl>
                                              <p:pRg st="4" end="4"/>
                                            </p:txEl>
                                          </p:spTgt>
                                        </p:tgtEl>
                                        <p:attrNameLst>
                                          <p:attrName>style.visibility</p:attrName>
                                        </p:attrNameLst>
                                      </p:cBhvr>
                                      <p:to>
                                        <p:strVal val="visible"/>
                                      </p:to>
                                    </p:set>
                                    <p:anim calcmode="lin" valueType="num">
                                      <p:cBhvr additive="base">
                                        <p:cTn id="13" dur="500" fill="hold"/>
                                        <p:tgtEl>
                                          <p:spTgt spid="9113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1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1139">
                                            <p:txEl>
                                              <p:pRg st="5" end="5"/>
                                            </p:txEl>
                                          </p:spTgt>
                                        </p:tgtEl>
                                        <p:attrNameLst>
                                          <p:attrName>style.visibility</p:attrName>
                                        </p:attrNameLst>
                                      </p:cBhvr>
                                      <p:to>
                                        <p:strVal val="visible"/>
                                      </p:to>
                                    </p:set>
                                    <p:anim calcmode="lin" valueType="num">
                                      <p:cBhvr additive="base">
                                        <p:cTn id="19" dur="500" fill="hold"/>
                                        <p:tgtEl>
                                          <p:spTgt spid="9113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11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1139">
                                            <p:txEl>
                                              <p:pRg st="6" end="6"/>
                                            </p:txEl>
                                          </p:spTgt>
                                        </p:tgtEl>
                                        <p:attrNameLst>
                                          <p:attrName>style.visibility</p:attrName>
                                        </p:attrNameLst>
                                      </p:cBhvr>
                                      <p:to>
                                        <p:strVal val="visible"/>
                                      </p:to>
                                    </p:set>
                                    <p:anim calcmode="lin" valueType="num">
                                      <p:cBhvr additive="base">
                                        <p:cTn id="25" dur="500" fill="hold"/>
                                        <p:tgtEl>
                                          <p:spTgt spid="9113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11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1139">
                                            <p:txEl>
                                              <p:pRg st="8" end="8"/>
                                            </p:txEl>
                                          </p:spTgt>
                                        </p:tgtEl>
                                        <p:attrNameLst>
                                          <p:attrName>style.visibility</p:attrName>
                                        </p:attrNameLst>
                                      </p:cBhvr>
                                      <p:to>
                                        <p:strVal val="visible"/>
                                      </p:to>
                                    </p:set>
                                    <p:anim calcmode="lin" valueType="num">
                                      <p:cBhvr additive="base">
                                        <p:cTn id="31" dur="500" fill="hold"/>
                                        <p:tgtEl>
                                          <p:spTgt spid="9113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113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F1FEBFFC-E80C-574B-A231-CA5A71EE26BA}"/>
              </a:ext>
            </a:extLst>
          </p:cNvPr>
          <p:cNvSpPr>
            <a:spLocks noGrp="1" noChangeArrowheads="1"/>
          </p:cNvSpPr>
          <p:nvPr>
            <p:ph type="title"/>
          </p:nvPr>
        </p:nvSpPr>
        <p:spPr/>
        <p:txBody>
          <a:bodyPr/>
          <a:lstStyle/>
          <a:p>
            <a:r>
              <a:rPr lang="en-US" altLang="en-US" dirty="0"/>
              <a:t>A New Revolution</a:t>
            </a:r>
          </a:p>
        </p:txBody>
      </p:sp>
      <p:sp>
        <p:nvSpPr>
          <p:cNvPr id="93187" name="Rectangle 3">
            <a:extLst>
              <a:ext uri="{FF2B5EF4-FFF2-40B4-BE49-F238E27FC236}">
                <a16:creationId xmlns:a16="http://schemas.microsoft.com/office/drawing/2014/main" id="{B564AC3E-C70B-0546-A919-ABCA003FEA6C}"/>
              </a:ext>
            </a:extLst>
          </p:cNvPr>
          <p:cNvSpPr>
            <a:spLocks noGrp="1" noChangeArrowheads="1"/>
          </p:cNvSpPr>
          <p:nvPr>
            <p:ph idx="1"/>
          </p:nvPr>
        </p:nvSpPr>
        <p:spPr/>
        <p:txBody>
          <a:bodyPr/>
          <a:lstStyle/>
          <a:p>
            <a:r>
              <a:rPr lang="en-US" altLang="en-US" b="0" dirty="0"/>
              <a:t>Keep in mind that all of this discussion is about film without a soundtrack or SILENTS. Film with sound was being developed, but most makers of motion pictures saw the combination as a gimmick only, because of the over-whelming acceptance and success of the silent motion picture. They were also reluctant to add to the expense of film production which would result from the addition of sound.</a:t>
            </a:r>
          </a:p>
        </p:txBody>
      </p:sp>
    </p:spTree>
  </p:cSld>
  <p:clrMapOvr>
    <a:masterClrMapping/>
  </p:clrMapOvr>
  <p:transition spd="slow">
    <p:fade/>
    <p:sndAc>
      <p:stSnd>
        <p:snd r:embed="rId2" name="camera.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AEDAA8-62C7-D791-DEAD-12CC8C75F8FC}"/>
              </a:ext>
            </a:extLst>
          </p:cNvPr>
          <p:cNvSpPr>
            <a:spLocks noGrp="1"/>
          </p:cNvSpPr>
          <p:nvPr>
            <p:ph type="title"/>
          </p:nvPr>
        </p:nvSpPr>
        <p:spPr/>
        <p:txBody>
          <a:bodyPr/>
          <a:lstStyle/>
          <a:p>
            <a:r>
              <a:rPr lang="en-US" dirty="0"/>
              <a:t>Silent Films</a:t>
            </a:r>
          </a:p>
        </p:txBody>
      </p:sp>
      <p:sp>
        <p:nvSpPr>
          <p:cNvPr id="94211" name="Rectangle 3">
            <a:extLst>
              <a:ext uri="{FF2B5EF4-FFF2-40B4-BE49-F238E27FC236}">
                <a16:creationId xmlns:a16="http://schemas.microsoft.com/office/drawing/2014/main" id="{C31E0F77-39C5-ED47-8567-F301FF322277}"/>
              </a:ext>
            </a:extLst>
          </p:cNvPr>
          <p:cNvSpPr>
            <a:spLocks noGrp="1" noChangeArrowheads="1"/>
          </p:cNvSpPr>
          <p:nvPr>
            <p:ph idx="1"/>
          </p:nvPr>
        </p:nvSpPr>
        <p:spPr/>
        <p:txBody>
          <a:bodyPr/>
          <a:lstStyle/>
          <a:p>
            <a:r>
              <a:rPr lang="en-US" altLang="en-US" b="0" dirty="0"/>
              <a:t>Silent films were accompanied by music almost from the time that they began to tell a story. At first, a tinkling piano would be used to add to the emotion of the film, but as time passed, special musical scores were written that would use the piano and a small band; eventually, especially in larger cities and venues, full and extravagant orchestrations for elaborate musical scores would be played live by large symphony orchestras.</a:t>
            </a:r>
          </a:p>
        </p:txBody>
      </p:sp>
    </p:spTree>
  </p:cSld>
  <p:clrMapOvr>
    <a:masterClrMapping/>
  </p:clrMapOvr>
  <p:transition spd="slow">
    <p:fade/>
    <p:sndAc>
      <p:stSnd>
        <p:snd r:embed="rId2" name="camera.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88D2B40A-B2DF-EA41-B685-5ED550AC3BA6}"/>
              </a:ext>
            </a:extLst>
          </p:cNvPr>
          <p:cNvSpPr>
            <a:spLocks noGrp="1" noChangeArrowheads="1"/>
          </p:cNvSpPr>
          <p:nvPr>
            <p:ph type="title"/>
          </p:nvPr>
        </p:nvSpPr>
        <p:spPr/>
        <p:txBody>
          <a:bodyPr>
            <a:normAutofit/>
          </a:bodyPr>
          <a:lstStyle/>
          <a:p>
            <a:pPr algn="l"/>
            <a:r>
              <a:rPr lang="en-US" altLang="en-US" sz="2400" dirty="0">
                <a:solidFill>
                  <a:schemeClr val="tx1"/>
                </a:solidFill>
              </a:rPr>
              <a:t>Pianists, theater organists, and percussionists were in high demand during the silent movie era to provide appropriate musical accompaniments. </a:t>
            </a:r>
          </a:p>
        </p:txBody>
      </p:sp>
      <p:pic>
        <p:nvPicPr>
          <p:cNvPr id="119812" name="Picture 4">
            <a:extLst>
              <a:ext uri="{FF2B5EF4-FFF2-40B4-BE49-F238E27FC236}">
                <a16:creationId xmlns:a16="http://schemas.microsoft.com/office/drawing/2014/main" id="{CB564DA8-F99B-CC4E-874C-6CB9CB48B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714" y="1447800"/>
            <a:ext cx="5388572" cy="533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sndAc>
      <p:stSnd>
        <p:snd r:embed="rId2" name="camera.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161D40-4594-8787-A95A-DC0F505A742F}"/>
              </a:ext>
            </a:extLst>
          </p:cNvPr>
          <p:cNvSpPr>
            <a:spLocks noGrp="1"/>
          </p:cNvSpPr>
          <p:nvPr>
            <p:ph type="title"/>
          </p:nvPr>
        </p:nvSpPr>
        <p:spPr/>
        <p:txBody>
          <a:bodyPr/>
          <a:lstStyle/>
          <a:p>
            <a:r>
              <a:rPr lang="en-US" dirty="0"/>
              <a:t>Theatres</a:t>
            </a:r>
          </a:p>
        </p:txBody>
      </p:sp>
      <p:sp>
        <p:nvSpPr>
          <p:cNvPr id="95235" name="Rectangle 3">
            <a:extLst>
              <a:ext uri="{FF2B5EF4-FFF2-40B4-BE49-F238E27FC236}">
                <a16:creationId xmlns:a16="http://schemas.microsoft.com/office/drawing/2014/main" id="{23CC9B42-3125-9243-8D7E-534DB965EBFA}"/>
              </a:ext>
            </a:extLst>
          </p:cNvPr>
          <p:cNvSpPr>
            <a:spLocks noGrp="1" noChangeArrowheads="1"/>
          </p:cNvSpPr>
          <p:nvPr>
            <p:ph idx="1"/>
          </p:nvPr>
        </p:nvSpPr>
        <p:spPr/>
        <p:txBody>
          <a:bodyPr/>
          <a:lstStyle/>
          <a:p>
            <a:r>
              <a:rPr lang="en-US" altLang="en-US" b="0" dirty="0"/>
              <a:t>And these movie theatres were large. Many of them featured marble foyers, balconies and boxes, plush seats, ornate decorations, huge chandeliers, elaborate staircases, and French, Oriental or Persian motifs. For example, did you know the beautiful Imperial Theatre in Saint John with its Italian Renaissance décor opened in 1913 for the performance of vaudeville AND silent movies?</a:t>
            </a:r>
          </a:p>
        </p:txBody>
      </p:sp>
    </p:spTree>
  </p:cSld>
  <p:clrMapOvr>
    <a:masterClrMapping/>
  </p:clrMapOvr>
  <p:transition spd="slow">
    <p:fade/>
    <p:sndAc>
      <p:stSnd>
        <p:snd r:embed="rId2" name="camera.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6" name="Picture 4">
            <a:extLst>
              <a:ext uri="{FF2B5EF4-FFF2-40B4-BE49-F238E27FC236}">
                <a16:creationId xmlns:a16="http://schemas.microsoft.com/office/drawing/2014/main" id="{B86C320B-4C24-3C4F-8DF8-15FFABDFE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0"/>
            <a:ext cx="8915400" cy="6686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sndAc>
      <p:stSnd>
        <p:snd r:embed="rId2" name="camera.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1" name="Picture 5">
            <a:extLst>
              <a:ext uri="{FF2B5EF4-FFF2-40B4-BE49-F238E27FC236}">
                <a16:creationId xmlns:a16="http://schemas.microsoft.com/office/drawing/2014/main" id="{29BCEE80-0C96-D942-80F1-E1231FF3D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7017968"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sndAc>
      <p:stSnd>
        <p:snd r:embed="rId2" name="camera.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DDD55-AD78-EA51-D6EC-0E3FCDE1A59D}"/>
              </a:ext>
            </a:extLst>
          </p:cNvPr>
          <p:cNvSpPr>
            <a:spLocks noGrp="1"/>
          </p:cNvSpPr>
          <p:nvPr>
            <p:ph type="title"/>
          </p:nvPr>
        </p:nvSpPr>
        <p:spPr/>
        <p:txBody>
          <a:bodyPr/>
          <a:lstStyle/>
          <a:p>
            <a:r>
              <a:rPr lang="en-US" dirty="0"/>
              <a:t>The Jazz Singer</a:t>
            </a:r>
          </a:p>
        </p:txBody>
      </p:sp>
      <p:sp>
        <p:nvSpPr>
          <p:cNvPr id="96259" name="Rectangle 3">
            <a:extLst>
              <a:ext uri="{FF2B5EF4-FFF2-40B4-BE49-F238E27FC236}">
                <a16:creationId xmlns:a16="http://schemas.microsoft.com/office/drawing/2014/main" id="{5D9616CC-0628-CC48-A7A6-C720B8E410D7}"/>
              </a:ext>
            </a:extLst>
          </p:cNvPr>
          <p:cNvSpPr>
            <a:spLocks noGrp="1" noChangeArrowheads="1"/>
          </p:cNvSpPr>
          <p:nvPr>
            <p:ph idx="1"/>
          </p:nvPr>
        </p:nvSpPr>
        <p:spPr/>
        <p:txBody>
          <a:bodyPr/>
          <a:lstStyle/>
          <a:p>
            <a:r>
              <a:rPr lang="en-US" altLang="en-US" b="0" dirty="0"/>
              <a:t>Despite the resistance to change in the film industry, WARNER BROTHERS STUDIO, relatively small at the time, was looking for a way to increase film sales. </a:t>
            </a:r>
          </a:p>
          <a:p>
            <a:r>
              <a:rPr lang="en-US" altLang="en-US" b="0" dirty="0"/>
              <a:t>It bought GENERAL ELECTRIC’s sound system known as VITAPHONE and made movie history with a movie called THE JAZZ SINGER in 1927, thus changing the course of film-making forever. </a:t>
            </a:r>
          </a:p>
        </p:txBody>
      </p:sp>
    </p:spTree>
  </p:cSld>
  <p:clrMapOvr>
    <a:masterClrMapping/>
  </p:clrMapOvr>
  <p:transition spd="slow">
    <p:fade/>
    <p:sndAc>
      <p:stSnd>
        <p:snd r:embed="rId2" name="camera.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32517080-450D-7445-A0A1-FC1BC9631DEE}"/>
              </a:ext>
            </a:extLst>
          </p:cNvPr>
          <p:cNvSpPr>
            <a:spLocks noGrp="1" noChangeArrowheads="1"/>
          </p:cNvSpPr>
          <p:nvPr>
            <p:ph type="title"/>
          </p:nvPr>
        </p:nvSpPr>
        <p:spPr>
          <a:xfrm>
            <a:off x="628650" y="365126"/>
            <a:ext cx="7886700" cy="1325563"/>
          </a:xfrm>
        </p:spPr>
        <p:txBody>
          <a:bodyPr anchor="ctr">
            <a:normAutofit/>
          </a:bodyPr>
          <a:lstStyle/>
          <a:p>
            <a:r>
              <a:rPr lang="en-US" altLang="en-US" sz="2800"/>
              <a:t>This engraving of a magic lantern show dates from 1881. The image being projected shows a castle at night. </a:t>
            </a:r>
          </a:p>
        </p:txBody>
      </p:sp>
      <p:pic>
        <p:nvPicPr>
          <p:cNvPr id="108548" name="Picture 4">
            <a:extLst>
              <a:ext uri="{FF2B5EF4-FFF2-40B4-BE49-F238E27FC236}">
                <a16:creationId xmlns:a16="http://schemas.microsoft.com/office/drawing/2014/main" id="{4C431221-2D65-0844-947C-80DD7B05BF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752" r="1" b="1409"/>
          <a:stretch/>
        </p:blipFill>
        <p:spPr bwMode="auto">
          <a:xfrm>
            <a:off x="628650" y="1825625"/>
            <a:ext cx="7886700" cy="435133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sndAc>
      <p:stSnd>
        <p:snd r:embed="rId2" name="camera.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5" name="Picture 5">
            <a:extLst>
              <a:ext uri="{FF2B5EF4-FFF2-40B4-BE49-F238E27FC236}">
                <a16:creationId xmlns:a16="http://schemas.microsoft.com/office/drawing/2014/main" id="{3A5F257A-23AA-1548-BC9F-FB34C39E4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67437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sndAc>
      <p:stSnd>
        <p:snd r:embed="rId2" name="camera.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6F596B-3AD9-462F-F605-562D9BF06E4E}"/>
              </a:ext>
            </a:extLst>
          </p:cNvPr>
          <p:cNvSpPr>
            <a:spLocks noGrp="1"/>
          </p:cNvSpPr>
          <p:nvPr>
            <p:ph type="title"/>
          </p:nvPr>
        </p:nvSpPr>
        <p:spPr/>
        <p:txBody>
          <a:bodyPr/>
          <a:lstStyle/>
          <a:p>
            <a:r>
              <a:rPr lang="en-US" dirty="0"/>
              <a:t>Talkie Films</a:t>
            </a:r>
          </a:p>
        </p:txBody>
      </p:sp>
      <p:sp>
        <p:nvSpPr>
          <p:cNvPr id="124931" name="Rectangle 3">
            <a:extLst>
              <a:ext uri="{FF2B5EF4-FFF2-40B4-BE49-F238E27FC236}">
                <a16:creationId xmlns:a16="http://schemas.microsoft.com/office/drawing/2014/main" id="{0276684A-5C44-7945-8A2A-9F982B321EAF}"/>
              </a:ext>
            </a:extLst>
          </p:cNvPr>
          <p:cNvSpPr>
            <a:spLocks noGrp="1" noChangeArrowheads="1"/>
          </p:cNvSpPr>
          <p:nvPr>
            <p:ph idx="1"/>
          </p:nvPr>
        </p:nvSpPr>
        <p:spPr/>
        <p:txBody>
          <a:bodyPr/>
          <a:lstStyle/>
          <a:p>
            <a:r>
              <a:rPr lang="en-US" altLang="en-US" b="0" dirty="0"/>
              <a:t>Though experimentation with film sound had been happening in the industry for a few years before this, The Jazz Singer is acknowledged as the first TALKIE, or film with a synchronized, pre-recorded soundtrack that included dialogue.</a:t>
            </a:r>
          </a:p>
          <a:p>
            <a:endParaRPr lang="en-US" altLang="en-US" dirty="0"/>
          </a:p>
        </p:txBody>
      </p:sp>
    </p:spTree>
  </p:cSld>
  <p:clrMapOvr>
    <a:masterClrMapping/>
  </p:clrMapOvr>
  <p:transition spd="slow">
    <p:fade/>
    <p:sndAc>
      <p:stSnd>
        <p:snd r:embed="rId2" name="camera.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6" name="Picture 4">
            <a:extLst>
              <a:ext uri="{FF2B5EF4-FFF2-40B4-BE49-F238E27FC236}">
                <a16:creationId xmlns:a16="http://schemas.microsoft.com/office/drawing/2014/main" id="{8DC94F10-1A03-7543-A802-0DAF21450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4225"/>
            <a:ext cx="9144000" cy="5176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sndAc>
      <p:stSnd>
        <p:snd r:embed="rId2" name="camera.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B613D3-3644-8FB6-E262-3409DEDC85A8}"/>
              </a:ext>
            </a:extLst>
          </p:cNvPr>
          <p:cNvSpPr>
            <a:spLocks noGrp="1"/>
          </p:cNvSpPr>
          <p:nvPr>
            <p:ph type="title"/>
          </p:nvPr>
        </p:nvSpPr>
        <p:spPr/>
        <p:txBody>
          <a:bodyPr/>
          <a:lstStyle/>
          <a:p>
            <a:r>
              <a:rPr lang="en-US" dirty="0"/>
              <a:t>Talkies</a:t>
            </a:r>
          </a:p>
        </p:txBody>
      </p:sp>
      <p:sp>
        <p:nvSpPr>
          <p:cNvPr id="97283" name="Rectangle 3">
            <a:extLst>
              <a:ext uri="{FF2B5EF4-FFF2-40B4-BE49-F238E27FC236}">
                <a16:creationId xmlns:a16="http://schemas.microsoft.com/office/drawing/2014/main" id="{998A9437-8C94-1D41-9147-3BEF9D19FACA}"/>
              </a:ext>
            </a:extLst>
          </p:cNvPr>
          <p:cNvSpPr>
            <a:spLocks noGrp="1" noChangeArrowheads="1"/>
          </p:cNvSpPr>
          <p:nvPr>
            <p:ph idx="1"/>
          </p:nvPr>
        </p:nvSpPr>
        <p:spPr/>
        <p:txBody>
          <a:bodyPr/>
          <a:lstStyle/>
          <a:p>
            <a:r>
              <a:rPr lang="en-US" altLang="en-US" b="0" dirty="0"/>
              <a:t>Some great careers were lost by this change to sound pictures. Some great studios and directors were lost as well. This phenomenon is parodied to comical effect in the celebrated 1952 musical-comedy film, Singin’ In The Rain, which we will view and discuss as a class.</a:t>
            </a:r>
          </a:p>
        </p:txBody>
      </p:sp>
    </p:spTree>
  </p:cSld>
  <p:clrMapOvr>
    <a:masterClrMapping/>
  </p:clrMapOvr>
  <p:transition spd="slow">
    <p:fade/>
    <p:sndAc>
      <p:stSnd>
        <p:snd r:embed="rId2" name="camera.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4542FD-1A2B-1076-6BDA-BFE822A3D707}"/>
              </a:ext>
            </a:extLst>
          </p:cNvPr>
          <p:cNvSpPr>
            <a:spLocks noGrp="1"/>
          </p:cNvSpPr>
          <p:nvPr>
            <p:ph type="title"/>
          </p:nvPr>
        </p:nvSpPr>
        <p:spPr/>
        <p:txBody>
          <a:bodyPr/>
          <a:lstStyle/>
          <a:p>
            <a:r>
              <a:rPr lang="en-US" dirty="0"/>
              <a:t>Film Industry</a:t>
            </a:r>
          </a:p>
        </p:txBody>
      </p:sp>
      <p:sp>
        <p:nvSpPr>
          <p:cNvPr id="98307" name="Rectangle 3">
            <a:extLst>
              <a:ext uri="{FF2B5EF4-FFF2-40B4-BE49-F238E27FC236}">
                <a16:creationId xmlns:a16="http://schemas.microsoft.com/office/drawing/2014/main" id="{D079AE5D-9181-C94F-B58A-C7EB52676123}"/>
              </a:ext>
            </a:extLst>
          </p:cNvPr>
          <p:cNvSpPr>
            <a:spLocks noGrp="1" noChangeArrowheads="1"/>
          </p:cNvSpPr>
          <p:nvPr>
            <p:ph idx="1"/>
          </p:nvPr>
        </p:nvSpPr>
        <p:spPr/>
        <p:txBody>
          <a:bodyPr/>
          <a:lstStyle/>
          <a:p>
            <a:r>
              <a:rPr lang="en-US" altLang="en-US" b="0" dirty="0"/>
              <a:t>However, the movie-making business only flourished with the change and became major businesses with highly structured organizations. Most of the big companies strove to make, market and house their own films, and many successfully did so. </a:t>
            </a:r>
          </a:p>
          <a:p>
            <a:r>
              <a:rPr lang="en-US" altLang="en-US" b="0" dirty="0"/>
              <a:t>For example, Warner Brothers Studio would show their films at </a:t>
            </a:r>
            <a:r>
              <a:rPr lang="en-US" altLang="en-US" b="0" dirty="0" err="1"/>
              <a:t>Warners’</a:t>
            </a:r>
            <a:r>
              <a:rPr lang="en-US" altLang="en-US" b="0" dirty="0"/>
              <a:t> Theatres  first and foremost; other film houses that wanted to show one of their films would be charged a premium to do so, thus pressuring the independent to join the </a:t>
            </a:r>
            <a:r>
              <a:rPr lang="en-US" altLang="en-US" b="0" dirty="0" err="1"/>
              <a:t>Warners’</a:t>
            </a:r>
            <a:r>
              <a:rPr lang="en-US" altLang="en-US" b="0" dirty="0"/>
              <a:t> chain.</a:t>
            </a:r>
          </a:p>
        </p:txBody>
      </p:sp>
    </p:spTree>
  </p:cSld>
  <p:clrMapOvr>
    <a:masterClrMapping/>
  </p:clrMapOvr>
  <p:transition spd="slow">
    <p:fade/>
    <p:sndAc>
      <p:stSnd>
        <p:snd r:embed="rId2" name="camera.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8" name="Picture 4">
            <a:extLst>
              <a:ext uri="{FF2B5EF4-FFF2-40B4-BE49-F238E27FC236}">
                <a16:creationId xmlns:a16="http://schemas.microsoft.com/office/drawing/2014/main" id="{12B18015-BB61-2446-B2BA-70E9810FD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3988"/>
            <a:ext cx="10515600" cy="72929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sndAc>
      <p:stSnd>
        <p:snd r:embed="rId2" name="camera.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34913E7D-2D5D-CA43-8C62-1225FA87A31E}"/>
              </a:ext>
            </a:extLst>
          </p:cNvPr>
          <p:cNvSpPr>
            <a:spLocks noGrp="1" noChangeArrowheads="1"/>
          </p:cNvSpPr>
          <p:nvPr>
            <p:ph type="title"/>
          </p:nvPr>
        </p:nvSpPr>
        <p:spPr/>
        <p:txBody>
          <a:bodyPr/>
          <a:lstStyle/>
          <a:p>
            <a:r>
              <a:rPr lang="en-US" altLang="en-US" dirty="0"/>
              <a:t>The Industry Grows &amp; Matures </a:t>
            </a:r>
          </a:p>
        </p:txBody>
      </p:sp>
      <p:sp>
        <p:nvSpPr>
          <p:cNvPr id="100355" name="Rectangle 3">
            <a:extLst>
              <a:ext uri="{FF2B5EF4-FFF2-40B4-BE49-F238E27FC236}">
                <a16:creationId xmlns:a16="http://schemas.microsoft.com/office/drawing/2014/main" id="{1C5DB566-99BF-8F48-A75F-E49619798C24}"/>
              </a:ext>
            </a:extLst>
          </p:cNvPr>
          <p:cNvSpPr>
            <a:spLocks noGrp="1" noChangeArrowheads="1"/>
          </p:cNvSpPr>
          <p:nvPr>
            <p:ph idx="1"/>
          </p:nvPr>
        </p:nvSpPr>
        <p:spPr/>
        <p:txBody>
          <a:bodyPr/>
          <a:lstStyle/>
          <a:p>
            <a:r>
              <a:rPr lang="en-US" altLang="en-US" b="0" dirty="0"/>
              <a:t>With their success came criticism, and thus began the business of the CRITIC. Almost from the beginning of the silent film days, studios faced harsh criticism from critics concerning the use of sexuality, violence, crime, and general moral values depicted in films. Of course, this criticism has continued, now levied at TV and video games as well as film.</a:t>
            </a:r>
          </a:p>
        </p:txBody>
      </p:sp>
    </p:spTree>
  </p:cSld>
  <p:clrMapOvr>
    <a:masterClrMapping/>
  </p:clrMapOvr>
  <p:transition spd="slow">
    <p:fade/>
    <p:sndAc>
      <p:stSnd>
        <p:snd r:embed="rId2" name="camera.wav"/>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DFCCDD-77BA-9BA4-389A-3B6A5AB75261}"/>
              </a:ext>
            </a:extLst>
          </p:cNvPr>
          <p:cNvSpPr>
            <a:spLocks noGrp="1"/>
          </p:cNvSpPr>
          <p:nvPr>
            <p:ph type="title"/>
          </p:nvPr>
        </p:nvSpPr>
        <p:spPr/>
        <p:txBody>
          <a:bodyPr/>
          <a:lstStyle/>
          <a:p>
            <a:r>
              <a:rPr lang="en-US" altLang="en-US" dirty="0"/>
              <a:t>The Industry Grows &amp; Matures </a:t>
            </a:r>
            <a:endParaRPr lang="en-US" b="1" dirty="0"/>
          </a:p>
        </p:txBody>
      </p:sp>
      <p:sp>
        <p:nvSpPr>
          <p:cNvPr id="99331" name="Rectangle 3">
            <a:extLst>
              <a:ext uri="{FF2B5EF4-FFF2-40B4-BE49-F238E27FC236}">
                <a16:creationId xmlns:a16="http://schemas.microsoft.com/office/drawing/2014/main" id="{65D0A216-9519-024B-B09E-C357F98B33A3}"/>
              </a:ext>
            </a:extLst>
          </p:cNvPr>
          <p:cNvSpPr>
            <a:spLocks noGrp="1" noChangeArrowheads="1"/>
          </p:cNvSpPr>
          <p:nvPr>
            <p:ph idx="1"/>
          </p:nvPr>
        </p:nvSpPr>
        <p:spPr/>
        <p:txBody>
          <a:bodyPr/>
          <a:lstStyle/>
          <a:p>
            <a:r>
              <a:rPr lang="en-US" altLang="en-US" b="0" dirty="0"/>
              <a:t>The motion picture companies banded together in the 1920’s to hold off government controls and hired WILL HAYS in 1922 to “keep movies clean”.</a:t>
            </a:r>
          </a:p>
          <a:p>
            <a:r>
              <a:rPr lang="en-US" altLang="en-US" b="0" dirty="0"/>
              <a:t>In 1930, his office developed the Motion Picture Production Code which banned what they considered to be sexually suggestive acts in movies (even the showing of double beds), as well as language considered offensive. The code demanded that movie lawbreakers be punished.</a:t>
            </a:r>
          </a:p>
        </p:txBody>
      </p:sp>
    </p:spTree>
  </p:cSld>
  <p:clrMapOvr>
    <a:masterClrMapping/>
  </p:clrMapOvr>
  <p:transition spd="slow">
    <p:fade/>
    <p:sndAc>
      <p:stSnd>
        <p:snd r:embed="rId2" name="camera.wav"/>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a:extLst>
              <a:ext uri="{FF2B5EF4-FFF2-40B4-BE49-F238E27FC236}">
                <a16:creationId xmlns:a16="http://schemas.microsoft.com/office/drawing/2014/main" id="{CA9097DE-4B71-7543-B889-3D291219DAB1}"/>
              </a:ext>
            </a:extLst>
          </p:cNvPr>
          <p:cNvSpPr>
            <a:spLocks noGrp="1" noChangeArrowheads="1"/>
          </p:cNvSpPr>
          <p:nvPr>
            <p:ph type="title" idx="4294967295"/>
          </p:nvPr>
        </p:nvSpPr>
        <p:spPr>
          <a:xfrm>
            <a:off x="628650" y="365125"/>
            <a:ext cx="7886700" cy="1616075"/>
          </a:xfrm>
        </p:spPr>
        <p:txBody>
          <a:bodyPr anchor="ctr">
            <a:normAutofit/>
          </a:bodyPr>
          <a:lstStyle/>
          <a:p>
            <a:pPr algn="ctr"/>
            <a:r>
              <a:rPr lang="en-US" altLang="en-US" sz="2400" dirty="0"/>
              <a:t>As the years went by, this code was softened, until in 1939, Rhett Butler is allowed to utter in contempt to Scarlett O’Hara in GONE WITH THE WIND:</a:t>
            </a:r>
          </a:p>
        </p:txBody>
      </p:sp>
      <p:pic>
        <p:nvPicPr>
          <p:cNvPr id="5" name="Picture 4" descr="A picture containing text, person, person, indoor&#10;&#10;Description automatically generated">
            <a:extLst>
              <a:ext uri="{FF2B5EF4-FFF2-40B4-BE49-F238E27FC236}">
                <a16:creationId xmlns:a16="http://schemas.microsoft.com/office/drawing/2014/main" id="{2D9DB4F2-ABDA-E8D3-9C9E-DC1ED2793818}"/>
              </a:ext>
            </a:extLst>
          </p:cNvPr>
          <p:cNvPicPr>
            <a:picLocks noChangeAspect="1"/>
          </p:cNvPicPr>
          <p:nvPr/>
        </p:nvPicPr>
        <p:blipFill rotWithShape="1">
          <a:blip r:embed="rId3"/>
          <a:srcRect r="1" b="1916"/>
          <a:stretch/>
        </p:blipFill>
        <p:spPr>
          <a:xfrm>
            <a:off x="628650" y="2141536"/>
            <a:ext cx="7886700" cy="4351338"/>
          </a:xfrm>
          <a:prstGeom prst="rect">
            <a:avLst/>
          </a:prstGeom>
          <a:noFill/>
        </p:spPr>
      </p:pic>
    </p:spTree>
  </p:cSld>
  <p:clrMapOvr>
    <a:masterClrMapping/>
  </p:clrMapOvr>
  <p:transition spd="slow">
    <p:fade/>
    <p:sndAc>
      <p:stSnd>
        <p:snd r:embed="rId2" name="camera.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FDFE66-BB21-BBF7-22B3-C6C21B09A3BC}"/>
              </a:ext>
            </a:extLst>
          </p:cNvPr>
          <p:cNvSpPr>
            <a:spLocks noGrp="1"/>
          </p:cNvSpPr>
          <p:nvPr>
            <p:ph type="title"/>
          </p:nvPr>
        </p:nvSpPr>
        <p:spPr/>
        <p:txBody>
          <a:bodyPr/>
          <a:lstStyle/>
          <a:p>
            <a:r>
              <a:rPr lang="en-US" dirty="0"/>
              <a:t>The Code</a:t>
            </a:r>
          </a:p>
        </p:txBody>
      </p:sp>
      <p:sp>
        <p:nvSpPr>
          <p:cNvPr id="102403" name="Rectangle 3">
            <a:extLst>
              <a:ext uri="{FF2B5EF4-FFF2-40B4-BE49-F238E27FC236}">
                <a16:creationId xmlns:a16="http://schemas.microsoft.com/office/drawing/2014/main" id="{76A833C9-075D-294F-AAB4-1F915224B82B}"/>
              </a:ext>
            </a:extLst>
          </p:cNvPr>
          <p:cNvSpPr>
            <a:spLocks noGrp="1" noChangeArrowheads="1"/>
          </p:cNvSpPr>
          <p:nvPr>
            <p:ph idx="1"/>
          </p:nvPr>
        </p:nvSpPr>
        <p:spPr>
          <a:xfrm>
            <a:off x="628650" y="1825625"/>
            <a:ext cx="3562350" cy="4351338"/>
          </a:xfrm>
        </p:spPr>
        <p:txBody>
          <a:bodyPr/>
          <a:lstStyle/>
          <a:p>
            <a:pPr marL="0" indent="0">
              <a:buNone/>
            </a:pPr>
            <a:r>
              <a:rPr lang="en-US" altLang="en-US" b="0" dirty="0"/>
              <a:t>In 1953, the movie THE MOON IS BLUE used the word…</a:t>
            </a:r>
          </a:p>
          <a:p>
            <a:pPr marL="0" indent="0">
              <a:buNone/>
            </a:pPr>
            <a:endParaRPr lang="en-US" altLang="en-US" b="0" dirty="0"/>
          </a:p>
          <a:p>
            <a:pPr marL="0" indent="0">
              <a:buNone/>
            </a:pPr>
            <a:r>
              <a:rPr lang="en-US" altLang="en-US" b="0" dirty="0"/>
              <a:t>“virgin”.</a:t>
            </a:r>
          </a:p>
        </p:txBody>
      </p:sp>
      <p:pic>
        <p:nvPicPr>
          <p:cNvPr id="5" name="Picture 4" descr="Text&#10;&#10;Description automatically generated">
            <a:extLst>
              <a:ext uri="{FF2B5EF4-FFF2-40B4-BE49-F238E27FC236}">
                <a16:creationId xmlns:a16="http://schemas.microsoft.com/office/drawing/2014/main" id="{13553A0D-6DD8-2A72-7999-D6400C8E87C8}"/>
              </a:ext>
            </a:extLst>
          </p:cNvPr>
          <p:cNvPicPr>
            <a:picLocks noChangeAspect="1"/>
          </p:cNvPicPr>
          <p:nvPr/>
        </p:nvPicPr>
        <p:blipFill>
          <a:blip r:embed="rId3"/>
          <a:stretch>
            <a:fillRect/>
          </a:stretch>
        </p:blipFill>
        <p:spPr>
          <a:xfrm>
            <a:off x="4582297" y="0"/>
            <a:ext cx="4475408" cy="6858000"/>
          </a:xfrm>
          <a:prstGeom prst="rect">
            <a:avLst/>
          </a:prstGeom>
        </p:spPr>
      </p:pic>
    </p:spTree>
  </p:cSld>
  <p:clrMapOvr>
    <a:masterClrMapping/>
  </p:clrMapOvr>
  <p:transition spd="slow">
    <p:fade/>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03">
                                            <p:txEl>
                                              <p:pRg st="2" end="2"/>
                                            </p:txEl>
                                          </p:spTgt>
                                        </p:tgtEl>
                                        <p:attrNameLst>
                                          <p:attrName>style.visibility</p:attrName>
                                        </p:attrNameLst>
                                      </p:cBhvr>
                                      <p:to>
                                        <p:strVal val="visible"/>
                                      </p:to>
                                    </p:set>
                                    <p:anim calcmode="lin" valueType="num">
                                      <p:cBhvr additive="base">
                                        <p:cTn id="7" dur="2000" fill="hold"/>
                                        <p:tgtEl>
                                          <p:spTgt spid="102403">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02403">
                                            <p:txEl>
                                              <p:pRg st="2" end="2"/>
                                            </p:txEl>
                                          </p:spTgt>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0240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a:extLst>
              <a:ext uri="{FF2B5EF4-FFF2-40B4-BE49-F238E27FC236}">
                <a16:creationId xmlns:a16="http://schemas.microsoft.com/office/drawing/2014/main" id="{25E20343-013A-B618-F6C5-D10AC8ADE76B}"/>
              </a:ext>
            </a:extLst>
          </p:cNvPr>
          <p:cNvSpPr>
            <a:spLocks noGrp="1"/>
          </p:cNvSpPr>
          <p:nvPr>
            <p:ph type="title"/>
          </p:nvPr>
        </p:nvSpPr>
        <p:spPr>
          <a:xfrm>
            <a:off x="629841" y="457200"/>
            <a:ext cx="2949178" cy="4267200"/>
          </a:xfrm>
        </p:spPr>
        <p:txBody>
          <a:bodyPr>
            <a:normAutofit/>
          </a:bodyPr>
          <a:lstStyle/>
          <a:p>
            <a:r>
              <a:rPr lang="en-US" altLang="en-US" sz="3200" dirty="0">
                <a:solidFill>
                  <a:schemeClr val="bg1"/>
                </a:solidFill>
              </a:rPr>
              <a:t>In 1834, George Homer popularized a device that simulated movement called a ZOETROPE. </a:t>
            </a:r>
            <a:br>
              <a:rPr lang="en-US" altLang="en-US" sz="3200" dirty="0">
                <a:solidFill>
                  <a:schemeClr val="bg1"/>
                </a:solidFill>
              </a:rPr>
            </a:br>
            <a:endParaRPr lang="en-US" sz="3200" dirty="0">
              <a:solidFill>
                <a:schemeClr val="bg1"/>
              </a:solidFill>
            </a:endParaRPr>
          </a:p>
        </p:txBody>
      </p:sp>
      <p:pic>
        <p:nvPicPr>
          <p:cNvPr id="72710" name="Picture 6">
            <a:extLst>
              <a:ext uri="{FF2B5EF4-FFF2-40B4-BE49-F238E27FC236}">
                <a16:creationId xmlns:a16="http://schemas.microsoft.com/office/drawing/2014/main" id="{E03B7A78-E536-6F45-95C9-CFD819417E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4" r="2" b="27319"/>
          <a:stretch/>
        </p:blipFill>
        <p:spPr bwMode="auto">
          <a:xfrm>
            <a:off x="3887391" y="987426"/>
            <a:ext cx="4629150" cy="487362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710"/>
                                        </p:tgtEl>
                                        <p:attrNameLst>
                                          <p:attrName>style.visibility</p:attrName>
                                        </p:attrNameLst>
                                      </p:cBhvr>
                                      <p:to>
                                        <p:strVal val="visible"/>
                                      </p:to>
                                    </p:set>
                                    <p:anim calcmode="lin" valueType="num">
                                      <p:cBhvr additive="base">
                                        <p:cTn id="7" dur="500" fill="hold"/>
                                        <p:tgtEl>
                                          <p:spTgt spid="72710"/>
                                        </p:tgtEl>
                                        <p:attrNameLst>
                                          <p:attrName>ppt_x</p:attrName>
                                        </p:attrNameLst>
                                      </p:cBhvr>
                                      <p:tavLst>
                                        <p:tav tm="0">
                                          <p:val>
                                            <p:strVal val="#ppt_x"/>
                                          </p:val>
                                        </p:tav>
                                        <p:tav tm="100000">
                                          <p:val>
                                            <p:strVal val="#ppt_x"/>
                                          </p:val>
                                        </p:tav>
                                      </p:tavLst>
                                    </p:anim>
                                    <p:anim calcmode="lin" valueType="num">
                                      <p:cBhvr additive="base">
                                        <p:cTn id="8" dur="500" fill="hold"/>
                                        <p:tgtEl>
                                          <p:spTgt spid="727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1">
            <a:extLst>
              <a:ext uri="{FF2B5EF4-FFF2-40B4-BE49-F238E27FC236}">
                <a16:creationId xmlns:a16="http://schemas.microsoft.com/office/drawing/2014/main" id="{68F65188-31DE-2372-EEF1-DB4DCD9DE8C6}"/>
              </a:ext>
            </a:extLst>
          </p:cNvPr>
          <p:cNvSpPr>
            <a:spLocks noGrp="1"/>
          </p:cNvSpPr>
          <p:nvPr>
            <p:ph type="title"/>
          </p:nvPr>
        </p:nvSpPr>
        <p:spPr>
          <a:xfrm>
            <a:off x="628650" y="365126"/>
            <a:ext cx="7886700" cy="1325563"/>
          </a:xfrm>
        </p:spPr>
        <p:txBody>
          <a:bodyPr/>
          <a:lstStyle/>
          <a:p>
            <a:endParaRPr lang="en-US"/>
          </a:p>
        </p:txBody>
      </p:sp>
      <p:sp>
        <p:nvSpPr>
          <p:cNvPr id="103427" name="Rectangle 3">
            <a:extLst>
              <a:ext uri="{FF2B5EF4-FFF2-40B4-BE49-F238E27FC236}">
                <a16:creationId xmlns:a16="http://schemas.microsoft.com/office/drawing/2014/main" id="{405700A1-026B-D049-A3A6-CC6B6EF70203}"/>
              </a:ext>
            </a:extLst>
          </p:cNvPr>
          <p:cNvSpPr>
            <a:spLocks noGrp="1" noChangeArrowheads="1"/>
          </p:cNvSpPr>
          <p:nvPr>
            <p:ph sz="half" idx="1"/>
          </p:nvPr>
        </p:nvSpPr>
        <p:spPr>
          <a:xfrm>
            <a:off x="628650" y="1825625"/>
            <a:ext cx="3886200" cy="4351338"/>
          </a:xfrm>
        </p:spPr>
        <p:txBody>
          <a:bodyPr>
            <a:normAutofit/>
          </a:bodyPr>
          <a:lstStyle/>
          <a:p>
            <a:r>
              <a:rPr lang="en-US" altLang="en-US" dirty="0"/>
              <a:t>By the 1960’s, movies such as BULLIT could use a few “blue” words (“hell” &amp; the “s” words, for example) and violence in general became more prevalent. </a:t>
            </a:r>
          </a:p>
        </p:txBody>
      </p:sp>
      <p:pic>
        <p:nvPicPr>
          <p:cNvPr id="5" name="Picture 4">
            <a:extLst>
              <a:ext uri="{FF2B5EF4-FFF2-40B4-BE49-F238E27FC236}">
                <a16:creationId xmlns:a16="http://schemas.microsoft.com/office/drawing/2014/main" id="{A528E0C4-20EB-F1AC-3609-3FDF04B15160}"/>
              </a:ext>
            </a:extLst>
          </p:cNvPr>
          <p:cNvPicPr>
            <a:picLocks noChangeAspect="1"/>
          </p:cNvPicPr>
          <p:nvPr/>
        </p:nvPicPr>
        <p:blipFill>
          <a:blip r:embed="rId3"/>
          <a:stretch>
            <a:fillRect/>
          </a:stretch>
        </p:blipFill>
        <p:spPr>
          <a:xfrm>
            <a:off x="4981849" y="1825625"/>
            <a:ext cx="3180802" cy="4351338"/>
          </a:xfrm>
          <a:prstGeom prst="rect">
            <a:avLst/>
          </a:prstGeom>
          <a:noFill/>
        </p:spPr>
      </p:pic>
    </p:spTree>
  </p:cSld>
  <p:clrMapOvr>
    <a:masterClrMapping/>
  </p:clrMapOvr>
  <p:transition spd="slow">
    <p:fade/>
    <p:sndAc>
      <p:stSnd>
        <p:snd r:embed="rId2" name="camera.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B6884-DDB7-7CE3-7C28-8EFDC9113B45}"/>
              </a:ext>
            </a:extLst>
          </p:cNvPr>
          <p:cNvSpPr>
            <a:spLocks noGrp="1"/>
          </p:cNvSpPr>
          <p:nvPr>
            <p:ph type="title"/>
          </p:nvPr>
        </p:nvSpPr>
        <p:spPr>
          <a:xfrm>
            <a:off x="628650" y="365126"/>
            <a:ext cx="7886700" cy="1325563"/>
          </a:xfrm>
        </p:spPr>
        <p:txBody>
          <a:bodyPr anchor="ctr">
            <a:normAutofit/>
          </a:bodyPr>
          <a:lstStyle/>
          <a:p>
            <a:r>
              <a:rPr lang="en-US" dirty="0"/>
              <a:t>Movie Code</a:t>
            </a:r>
          </a:p>
        </p:txBody>
      </p:sp>
      <p:pic>
        <p:nvPicPr>
          <p:cNvPr id="5" name="Picture 4" descr="A picture containing text, newspaper, screenshot&#10;&#10;Description automatically generated">
            <a:extLst>
              <a:ext uri="{FF2B5EF4-FFF2-40B4-BE49-F238E27FC236}">
                <a16:creationId xmlns:a16="http://schemas.microsoft.com/office/drawing/2014/main" id="{89191E73-09D6-1511-8659-84728D3320E8}"/>
              </a:ext>
            </a:extLst>
          </p:cNvPr>
          <p:cNvPicPr>
            <a:picLocks noChangeAspect="1"/>
          </p:cNvPicPr>
          <p:nvPr/>
        </p:nvPicPr>
        <p:blipFill>
          <a:blip r:embed="rId3"/>
          <a:stretch>
            <a:fillRect/>
          </a:stretch>
        </p:blipFill>
        <p:spPr>
          <a:xfrm>
            <a:off x="628650" y="1884972"/>
            <a:ext cx="3886200" cy="4232644"/>
          </a:xfrm>
          <a:prstGeom prst="rect">
            <a:avLst/>
          </a:prstGeom>
          <a:noFill/>
        </p:spPr>
      </p:pic>
      <p:sp>
        <p:nvSpPr>
          <p:cNvPr id="104451" name="Rectangle 3">
            <a:extLst>
              <a:ext uri="{FF2B5EF4-FFF2-40B4-BE49-F238E27FC236}">
                <a16:creationId xmlns:a16="http://schemas.microsoft.com/office/drawing/2014/main" id="{A20A2374-083F-A04D-BDB2-01A7B2A244A3}"/>
              </a:ext>
            </a:extLst>
          </p:cNvPr>
          <p:cNvSpPr>
            <a:spLocks noGrp="1" noChangeArrowheads="1"/>
          </p:cNvSpPr>
          <p:nvPr>
            <p:ph sz="half" idx="2"/>
          </p:nvPr>
        </p:nvSpPr>
        <p:spPr>
          <a:xfrm>
            <a:off x="4629150" y="1825625"/>
            <a:ext cx="3886200" cy="4351338"/>
          </a:xfrm>
        </p:spPr>
        <p:txBody>
          <a:bodyPr>
            <a:normAutofit/>
          </a:bodyPr>
          <a:lstStyle/>
          <a:p>
            <a:r>
              <a:rPr lang="en-US" altLang="en-US" b="0" dirty="0"/>
              <a:t>Today, the movie code with which we are familiar is a labeling system which classifies films as G (General), PG (Parental Guidance), 14 (Adult Accompaniment), 18 (18 Years and over), XXX (Explicit Material) and E (Exempt). </a:t>
            </a:r>
          </a:p>
        </p:txBody>
      </p:sp>
    </p:spTree>
  </p:cSld>
  <p:clrMapOvr>
    <a:masterClrMapping/>
  </p:clrMapOvr>
  <p:transition spd="slow">
    <p:fade/>
    <p:sndAc>
      <p:stSnd>
        <p:snd r:embed="rId2" name="camera.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a:extLst>
              <a:ext uri="{FF2B5EF4-FFF2-40B4-BE49-F238E27FC236}">
                <a16:creationId xmlns:a16="http://schemas.microsoft.com/office/drawing/2014/main" id="{12C0753F-61AF-8249-9763-1D7883D9D5A2}"/>
              </a:ext>
            </a:extLst>
          </p:cNvPr>
          <p:cNvSpPr>
            <a:spLocks noGrp="1" noChangeArrowheads="1"/>
          </p:cNvSpPr>
          <p:nvPr>
            <p:ph idx="1"/>
          </p:nvPr>
        </p:nvSpPr>
        <p:spPr/>
        <p:txBody>
          <a:bodyPr/>
          <a:lstStyle/>
          <a:p>
            <a:r>
              <a:rPr lang="en-US" altLang="en-US" dirty="0"/>
              <a:t>This presentation is by no means inclusive, but meant to give an overview of film history highlights. Find out more through the hundreds of web sites dedicated to film studies and its history.</a:t>
            </a:r>
          </a:p>
          <a:p>
            <a:endParaRPr lang="en-US" altLang="en-US" dirty="0"/>
          </a:p>
          <a:p>
            <a:r>
              <a:rPr lang="en-US" altLang="en-US" dirty="0"/>
              <a:t>The End.</a:t>
            </a:r>
          </a:p>
        </p:txBody>
      </p:sp>
    </p:spTree>
  </p:cSld>
  <p:clrMapOvr>
    <a:masterClrMapping/>
  </p:clrMapOvr>
  <p:transition spd="slow">
    <p:fade/>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6979">
                                            <p:txEl>
                                              <p:pRg st="2" end="2"/>
                                            </p:txEl>
                                          </p:spTgt>
                                        </p:tgtEl>
                                        <p:attrNameLst>
                                          <p:attrName>style.visibility</p:attrName>
                                        </p:attrNameLst>
                                      </p:cBhvr>
                                      <p:to>
                                        <p:strVal val="visible"/>
                                      </p:to>
                                    </p:set>
                                    <p:animEffect transition="in" filter="box(in)">
                                      <p:cBhvr>
                                        <p:cTn id="7" dur="500"/>
                                        <p:tgtEl>
                                          <p:spTgt spid="1269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a:t>Birth of “Motion” Pictures</a:t>
            </a:r>
          </a:p>
        </p:txBody>
      </p:sp>
      <p:sp>
        <p:nvSpPr>
          <p:cNvPr id="50179" name="Text Box 3"/>
          <p:cNvSpPr txBox="1">
            <a:spLocks noChangeArrowheads="1"/>
          </p:cNvSpPr>
          <p:nvPr/>
        </p:nvSpPr>
        <p:spPr bwMode="auto">
          <a:xfrm>
            <a:off x="533400" y="1676400"/>
            <a:ext cx="4267200" cy="4770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a:latin typeface="Arial" charset="0"/>
                <a:cs typeface="Arial" charset="0"/>
              </a:rPr>
              <a:t>Leland Stanford unwittingly started a chain of events that contributed to the development of motion pictures. To settle a wager regarding the position of a trotting horse's legs, he sent for Eadweard Muybridge, a British photographer who had recently been acclaimed for his photographs of Yosemite.</a:t>
            </a:r>
          </a:p>
          <a:p>
            <a:pPr>
              <a:spcBef>
                <a:spcPct val="50000"/>
              </a:spcBef>
            </a:pPr>
            <a:br>
              <a:rPr lang="en-US" sz="1600" dirty="0">
                <a:solidFill>
                  <a:schemeClr val="tx2"/>
                </a:solidFill>
                <a:latin typeface="Arial" charset="0"/>
                <a:cs typeface="Arial" charset="0"/>
              </a:rPr>
            </a:br>
            <a:endParaRPr lang="en-US" sz="1600" dirty="0">
              <a:solidFill>
                <a:schemeClr val="tx2"/>
              </a:solidFill>
              <a:latin typeface="Arial" charset="0"/>
              <a:cs typeface="Arial" charset="0"/>
            </a:endParaRPr>
          </a:p>
        </p:txBody>
      </p:sp>
      <p:pic>
        <p:nvPicPr>
          <p:cNvPr id="50181" name="Picture 5" descr="muybri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775" y="1548714"/>
            <a:ext cx="3314700" cy="49720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fade/>
    <p:sndAc>
      <p:stSnd>
        <p:snd r:embed="rId3" name="camera.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1028" descr="muybridge"/>
          <p:cNvPicPr>
            <a:picLocks noChangeAspect="1" noChangeArrowheads="1"/>
          </p:cNvPicPr>
          <p:nvPr/>
        </p:nvPicPr>
        <p:blipFill rotWithShape="1">
          <a:blip r:embed="rId4">
            <a:extLst>
              <a:ext uri="{28A0092B-C50C-407E-A947-70E740481C1C}">
                <a14:useLocalDpi xmlns:a14="http://schemas.microsoft.com/office/drawing/2010/main" val="0"/>
              </a:ext>
            </a:extLst>
          </a:blip>
          <a:srcRect l="9198" r="14104" b="3"/>
          <a:stretch/>
        </p:blipFill>
        <p:spPr bwMode="auto">
          <a:xfrm>
            <a:off x="3887391" y="987426"/>
            <a:ext cx="4629150" cy="48736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ontent Placeholder 1">
            <a:extLst>
              <a:ext uri="{FF2B5EF4-FFF2-40B4-BE49-F238E27FC236}">
                <a16:creationId xmlns:a16="http://schemas.microsoft.com/office/drawing/2014/main" id="{FCFC4F73-CDEC-02DB-4138-7727F569743D}"/>
              </a:ext>
            </a:extLst>
          </p:cNvPr>
          <p:cNvSpPr>
            <a:spLocks noGrp="1"/>
          </p:cNvSpPr>
          <p:nvPr>
            <p:ph type="body" sz="half" idx="2"/>
          </p:nvPr>
        </p:nvSpPr>
        <p:spPr>
          <a:xfrm>
            <a:off x="629841" y="987426"/>
            <a:ext cx="2949178" cy="4881562"/>
          </a:xfrm>
        </p:spPr>
        <p:txBody>
          <a:bodyPr>
            <a:noAutofit/>
          </a:bodyPr>
          <a:lstStyle/>
          <a:p>
            <a:r>
              <a:rPr lang="en-US" sz="1800" b="0" dirty="0">
                <a:solidFill>
                  <a:schemeClr val="bg1"/>
                </a:solidFill>
              </a:rPr>
              <a:t>Although Muybridge initially considered the task impossible, he made history when he arranged 12 cameras alongside a race track. Each was fitted with a shutter working at a speed he claimed to be "less than the two-thousandth part of a second." Strings attached to electric switches were stretched across the track; the horse, rushing past, breasted the strings and broke them, one after the other; the shutters were released by an electromagnetic control, and a series of negatives made. </a:t>
            </a:r>
            <a:br>
              <a:rPr lang="en-US" sz="1800" b="0" dirty="0">
                <a:solidFill>
                  <a:schemeClr val="bg1"/>
                </a:solidFill>
              </a:rPr>
            </a:br>
            <a:endParaRPr lang="en-US" sz="1800" b="0" dirty="0">
              <a:solidFill>
                <a:schemeClr val="bg1"/>
              </a:solidFill>
            </a:endParaRPr>
          </a:p>
        </p:txBody>
      </p:sp>
    </p:spTree>
  </p:cSld>
  <p:clrMapOvr>
    <a:masterClrMapping/>
  </p:clrMapOvr>
  <p:transition spd="slow">
    <p:fade/>
    <p:sndAc>
      <p:stSnd>
        <p:snd r:embed="rId3" name="camera.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5105400"/>
            <a:ext cx="8534400" cy="1600200"/>
          </a:xfrm>
        </p:spPr>
        <p:txBody>
          <a:bodyPr>
            <a:normAutofit/>
          </a:bodyPr>
          <a:lstStyle/>
          <a:p>
            <a:pPr algn="l"/>
            <a:r>
              <a:rPr lang="en-US" sz="1800" dirty="0">
                <a:solidFill>
                  <a:schemeClr val="tx1"/>
                </a:solidFill>
                <a:latin typeface="+mn-lt"/>
                <a:cs typeface="Arial" charset="0"/>
              </a:rPr>
              <a:t>Though the photographs were hardly more than silhouettes, they clearly showed that the feet of the horse were all off the ground at one phase of the gallop. Moreover, to the surprise of the world, the feet were bunched together under the belly. None of the horses photographed showed the "hobbyhorse attitude" - front legs stretched forward and hind legs backward -so traditional in painting. The photos were widely published in America and Europe. </a:t>
            </a:r>
            <a:endParaRPr lang="en-US" sz="1800" dirty="0">
              <a:solidFill>
                <a:schemeClr val="tx1"/>
              </a:solidFill>
              <a:latin typeface="+mn-lt"/>
            </a:endParaRPr>
          </a:p>
        </p:txBody>
      </p:sp>
      <p:pic>
        <p:nvPicPr>
          <p:cNvPr id="49156" name="Picture 4" descr="muybridge"/>
          <p:cNvPicPr>
            <a:picLocks noChangeAspect="1" noChangeArrowheads="1"/>
          </p:cNvPicPr>
          <p:nvPr/>
        </p:nvPicPr>
        <p:blipFill rotWithShape="1">
          <a:blip r:embed="rId4">
            <a:extLst>
              <a:ext uri="{28A0092B-C50C-407E-A947-70E740481C1C}">
                <a14:useLocalDpi xmlns:a14="http://schemas.microsoft.com/office/drawing/2010/main" val="0"/>
              </a:ext>
            </a:extLst>
          </a:blip>
          <a:srcRect b="3286"/>
          <a:stretch/>
        </p:blipFill>
        <p:spPr bwMode="auto">
          <a:xfrm>
            <a:off x="1447800" y="1"/>
            <a:ext cx="6343650" cy="4953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fade/>
    <p:sndAc>
      <p:stSnd>
        <p:snd r:embed="rId3" name="camera.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a:xfrm>
            <a:off x="629841" y="457200"/>
            <a:ext cx="2949178" cy="5943600"/>
          </a:xfrm>
        </p:spPr>
        <p:txBody>
          <a:bodyPr>
            <a:normAutofit fontScale="90000"/>
          </a:bodyPr>
          <a:lstStyle/>
          <a:p>
            <a:pPr algn="l"/>
            <a:r>
              <a:rPr lang="en-US" sz="2000" dirty="0">
                <a:solidFill>
                  <a:schemeClr val="bg1"/>
                </a:solidFill>
                <a:latin typeface="Arial" charset="0"/>
                <a:cs typeface="Arial" charset="0"/>
              </a:rPr>
              <a:t>The </a:t>
            </a:r>
            <a:r>
              <a:rPr lang="en-US" sz="2000" i="1" dirty="0">
                <a:solidFill>
                  <a:schemeClr val="bg1"/>
                </a:solidFill>
                <a:latin typeface="Arial" charset="0"/>
                <a:cs typeface="Arial" charset="0"/>
              </a:rPr>
              <a:t>Scientific American</a:t>
            </a:r>
            <a:r>
              <a:rPr lang="en-US" sz="2000" dirty="0">
                <a:solidFill>
                  <a:schemeClr val="bg1"/>
                </a:solidFill>
                <a:latin typeface="Arial" charset="0"/>
                <a:cs typeface="Arial" charset="0"/>
              </a:rPr>
              <a:t> printed eighteen drawings from Muybridge's photographs on the first page of its October 19, 1878 issue. Readers were invited to paste the pictures on strips and to view them in the popular toy known as the zoetrope, a precursor of motion pictures. It was an open drum with slits in its side, mounted horizontally on a spindle so it could be twirled. Drawings showing successive phases of action placed inside the drum and viewed through the slits were seen one after the other, so quickly that the images merged in the mind to produce the illusion of motion. </a:t>
            </a:r>
          </a:p>
        </p:txBody>
      </p:sp>
      <p:pic>
        <p:nvPicPr>
          <p:cNvPr id="52228" name="Picture 1028" descr="zoetr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646212"/>
            <a:ext cx="4991554" cy="399258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fade/>
    <p:sndAc>
      <p:stSnd>
        <p:snd r:embed="rId3" name="camera.wav"/>
      </p:stSnd>
    </p:sndAc>
  </p:transition>
</p:sld>
</file>

<file path=ppt/theme/theme1.xml><?xml version="1.0" encoding="utf-8"?>
<a:theme xmlns:a="http://schemas.openxmlformats.org/drawingml/2006/main" name="Adobe ALL Software">
  <a:themeElements>
    <a:clrScheme name="Adobe Photoshop">
      <a:dk1>
        <a:srgbClr val="000000"/>
      </a:dk1>
      <a:lt1>
        <a:srgbClr val="FFFFFF"/>
      </a:lt1>
      <a:dk2>
        <a:srgbClr val="242852"/>
      </a:dk2>
      <a:lt2>
        <a:srgbClr val="ACCBF9"/>
      </a:lt2>
      <a:accent1>
        <a:srgbClr val="2E99E9"/>
      </a:accent1>
      <a:accent2>
        <a:srgbClr val="001D35"/>
      </a:accent2>
      <a:accent3>
        <a:srgbClr val="297FD5"/>
      </a:accent3>
      <a:accent4>
        <a:srgbClr val="0432FF"/>
      </a:accent4>
      <a:accent5>
        <a:srgbClr val="005392"/>
      </a:accent5>
      <a:accent6>
        <a:srgbClr val="9D90A0"/>
      </a:accent6>
      <a:hlink>
        <a:srgbClr val="00FCFF"/>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be ALL Software" id="{A6A79DE6-CF61-034E-90DF-0599E91B3D30}" vid="{749D4803-29C9-ED40-ADF2-7D7C44C435D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Adobe ALL Software</Template>
  <TotalTime>610</TotalTime>
  <Words>2625</Words>
  <Application>Microsoft Macintosh PowerPoint</Application>
  <PresentationFormat>On-screen Show (4:3)</PresentationFormat>
  <Paragraphs>98</Paragraphs>
  <Slides>52</Slides>
  <Notes>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Futura Condensed Medium</vt:lpstr>
      <vt:lpstr>Raleway</vt:lpstr>
      <vt:lpstr>Wingdings</vt:lpstr>
      <vt:lpstr>Adobe ALL Software</vt:lpstr>
      <vt:lpstr>A Brief History of Film</vt:lpstr>
      <vt:lpstr>Roots: Machines, Action and Actors</vt:lpstr>
      <vt:lpstr>A nineteenth century magic-lantern show, using the "stereopticon" (double lens) magic-lantern, lit with limelight. </vt:lpstr>
      <vt:lpstr>This engraving of a magic lantern show dates from 1881. The image being projected shows a castle at night. </vt:lpstr>
      <vt:lpstr>In 1834, George Homer popularized a device that simulated movement called a ZOETROPE.  </vt:lpstr>
      <vt:lpstr>Birth of “Motion” Pictures</vt:lpstr>
      <vt:lpstr>PowerPoint Presentation</vt:lpstr>
      <vt:lpstr>Though the photographs were hardly more than silhouettes, they clearly showed that the feet of the horse were all off the ground at one phase of the gallop. Moreover, to the surprise of the world, the feet were bunched together under the belly. None of the horses photographed showed the "hobbyhorse attitude" - front legs stretched forward and hind legs backward -so traditional in painting. The photos were widely published in America and Europe. </vt:lpstr>
      <vt:lpstr>The Scientific American printed eighteen drawings from Muybridge's photographs on the first page of its October 19, 1878 issue. Readers were invited to paste the pictures on strips and to view them in the popular toy known as the zoetrope, a precursor of motion pictures. It was an open drum with slits in its side, mounted horizontally on a spindle so it could be twirled. Drawings showing successive phases of action placed inside the drum and viewed through the slits were seen one after the other, so quickly that the images merged in the mind to produce the illusion of motion. </vt:lpstr>
      <vt:lpstr>Zoetrope</vt:lpstr>
      <vt:lpstr>PowerPoint Presentation</vt:lpstr>
      <vt:lpstr>"The acrobats, the animal acts, the dancers, the singers and the old-time comedians have taken their final bows and disappeared into the wings of obscurity. For 50 years from 1875 to 1925 - vaudeville was the popular entertainment of the masses. The vaudeville actor roamed the country with a smile and a suitcase. With his brash manner, flashy clothes, capes and cane, and accompanied by his gaudy womenfolk, the vaudevillian brought happiness and excitement to the communities that were visited." </vt:lpstr>
      <vt:lpstr>The Gumm Sisters, in their Vaudeville costumes, 1929. The girl on the right, Baby Frances Gumm, would later achieve great fame through the 30’s, 40’s and 50’s using her later stage name, Judy Garland.</vt:lpstr>
      <vt:lpstr>The Revolution Begins &amp; Escalates</vt:lpstr>
      <vt:lpstr>PowerPoint Presentation</vt:lpstr>
      <vt:lpstr>PowerPoint Presentation</vt:lpstr>
      <vt:lpstr>PowerPoint Presentation</vt:lpstr>
      <vt:lpstr>PowerPoint Presentation</vt:lpstr>
      <vt:lpstr>CINEMATOGRAPHE</vt:lpstr>
      <vt:lpstr>CINEMATOGRAPHE</vt:lpstr>
      <vt:lpstr>PowerPoint Presentation</vt:lpstr>
      <vt:lpstr>VITASCOPE</vt:lpstr>
      <vt:lpstr>“There were two decisive steps in the creation of the modern motion picture: the transition from the "peep show" to the projection of images over a distance, accomplished in the 1890s by Thomas A. Edison's (1847-1931) Vitascope; and the talking picture, introduced in the American movie The Jazz Singer in 1927.”</vt:lpstr>
      <vt:lpstr> The Revolution Organizes </vt:lpstr>
      <vt:lpstr>Interior of a nickelodeon theater in Pittsburg. It was claimed to be the first nickelodeon in the United States. The Moving Picture World, November 30, 1907.</vt:lpstr>
      <vt:lpstr>Nickelodeons</vt:lpstr>
      <vt:lpstr>PowerPoint Presentation</vt:lpstr>
      <vt:lpstr>The Stars</vt:lpstr>
      <vt:lpstr>The Stars</vt:lpstr>
      <vt:lpstr>The Stars</vt:lpstr>
      <vt:lpstr>The Stars</vt:lpstr>
      <vt:lpstr>The Stars</vt:lpstr>
      <vt:lpstr>A New Revolution</vt:lpstr>
      <vt:lpstr>Silent Films</vt:lpstr>
      <vt:lpstr>Pianists, theater organists, and percussionists were in high demand during the silent movie era to provide appropriate musical accompaniments. </vt:lpstr>
      <vt:lpstr>Theatres</vt:lpstr>
      <vt:lpstr>PowerPoint Presentation</vt:lpstr>
      <vt:lpstr>PowerPoint Presentation</vt:lpstr>
      <vt:lpstr>The Jazz Singer</vt:lpstr>
      <vt:lpstr>PowerPoint Presentation</vt:lpstr>
      <vt:lpstr>Talkie Films</vt:lpstr>
      <vt:lpstr>PowerPoint Presentation</vt:lpstr>
      <vt:lpstr>Talkies</vt:lpstr>
      <vt:lpstr>Film Industry</vt:lpstr>
      <vt:lpstr>PowerPoint Presentation</vt:lpstr>
      <vt:lpstr>The Industry Grows &amp; Matures </vt:lpstr>
      <vt:lpstr>The Industry Grows &amp; Matures </vt:lpstr>
      <vt:lpstr>As the years went by, this code was softened, until in 1939, Rhett Butler is allowed to utter in contempt to Scarlett O’Hara in GONE WITH THE WIND:</vt:lpstr>
      <vt:lpstr>The Code</vt:lpstr>
      <vt:lpstr>PowerPoint Presentation</vt:lpstr>
      <vt:lpstr>Movie Code</vt:lpstr>
      <vt:lpstr>PowerPoint Presentation</vt:lpstr>
    </vt:vector>
  </TitlesOfParts>
  <Company>nbdoe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History of Film</dc:title>
  <dc:creator>nbdoe</dc:creator>
  <cp:lastModifiedBy>Emily Scales _ Staff - WakefieldHS</cp:lastModifiedBy>
  <cp:revision>84</cp:revision>
  <dcterms:created xsi:type="dcterms:W3CDTF">2006-12-12T14:29:04Z</dcterms:created>
  <dcterms:modified xsi:type="dcterms:W3CDTF">2022-05-27T16:09:13Z</dcterms:modified>
</cp:coreProperties>
</file>