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sldIdLst>
    <p:sldId id="258" r:id="rId3"/>
    <p:sldId id="267" r:id="rId4"/>
    <p:sldId id="272" r:id="rId5"/>
    <p:sldId id="268" r:id="rId6"/>
    <p:sldId id="269" r:id="rId7"/>
    <p:sldId id="257" r:id="rId8"/>
    <p:sldId id="259" r:id="rId9"/>
    <p:sldId id="260" r:id="rId10"/>
    <p:sldId id="280" r:id="rId11"/>
    <p:sldId id="261" r:id="rId12"/>
    <p:sldId id="262" r:id="rId13"/>
    <p:sldId id="275" r:id="rId14"/>
    <p:sldId id="263" r:id="rId15"/>
    <p:sldId id="264" r:id="rId16"/>
    <p:sldId id="265" r:id="rId17"/>
    <p:sldId id="266" r:id="rId18"/>
    <p:sldId id="270" r:id="rId19"/>
    <p:sldId id="271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22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1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6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66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AEA65-BCBE-6C4C-BAD4-46265D8C0E62}"/>
              </a:ext>
            </a:extLst>
          </p:cNvPr>
          <p:cNvSpPr/>
          <p:nvPr/>
        </p:nvSpPr>
        <p:spPr>
          <a:xfrm>
            <a:off x="-1" y="1"/>
            <a:ext cx="9144000" cy="4549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A3AE1D9D-3864-924D-AACD-13BD850D1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887" y="-1251554"/>
            <a:ext cx="9539658" cy="760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875" y="4686230"/>
            <a:ext cx="6223061" cy="941120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7126" y="5627349"/>
            <a:ext cx="5700327" cy="870428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Objectives go here</a:t>
            </a:r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6E337F0-EA19-F14E-A663-4151BAAB2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12" y="4840795"/>
            <a:ext cx="591884" cy="78917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AC61496-CE57-B44C-BE6E-1D21E6E7F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864" y="4895525"/>
            <a:ext cx="522735" cy="679721"/>
          </a:xfrm>
          <a:prstGeom prst="rect">
            <a:avLst/>
          </a:prstGeom>
        </p:spPr>
      </p:pic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CF85304-FE7F-CE48-91CC-61C151209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5098" y="4852476"/>
            <a:ext cx="574364" cy="76581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11D24F1-566C-FB46-BB82-C18242498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31" y="6038268"/>
            <a:ext cx="522735" cy="6969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18C198-BD5D-A84E-8AFA-F0611A66DDC9}"/>
              </a:ext>
            </a:extLst>
          </p:cNvPr>
          <p:cNvSpPr txBox="1"/>
          <p:nvPr/>
        </p:nvSpPr>
        <p:spPr>
          <a:xfrm>
            <a:off x="6529773" y="5627349"/>
            <a:ext cx="23713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ADOBE VISUAL DESIGN</a:t>
            </a:r>
          </a:p>
          <a:p>
            <a:r>
              <a:rPr lang="en-US" sz="15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Abode Classes</a:t>
            </a:r>
          </a:p>
          <a:p>
            <a:r>
              <a:rPr lang="en-US" sz="15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Wake County Public Schools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9501D6-A844-0C45-A481-0E7BC66AB9A7}"/>
              </a:ext>
            </a:extLst>
          </p:cNvPr>
          <p:cNvCxnSpPr/>
          <p:nvPr/>
        </p:nvCxnSpPr>
        <p:spPr>
          <a:xfrm>
            <a:off x="6376418" y="4686230"/>
            <a:ext cx="0" cy="1896492"/>
          </a:xfrm>
          <a:prstGeom prst="line">
            <a:avLst/>
          </a:prstGeom>
          <a:ln w="28575">
            <a:solidFill>
              <a:srgbClr val="7E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374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AEA65-BCBE-6C4C-BAD4-46265D8C0E62}"/>
              </a:ext>
            </a:extLst>
          </p:cNvPr>
          <p:cNvSpPr/>
          <p:nvPr/>
        </p:nvSpPr>
        <p:spPr>
          <a:xfrm>
            <a:off x="-1" y="1"/>
            <a:ext cx="9144000" cy="4549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12AC932-6F2F-D443-A196-EF8595575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945" y="4891586"/>
            <a:ext cx="532449" cy="692184"/>
          </a:xfrm>
          <a:prstGeom prst="rect">
            <a:avLst/>
          </a:prstGeom>
        </p:spPr>
      </p:pic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8C42F36A-AE05-824D-B5EE-D3F074774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337" y="4876849"/>
            <a:ext cx="536712" cy="698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875" y="4686230"/>
            <a:ext cx="6223061" cy="1258265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396" y="6012757"/>
            <a:ext cx="6223058" cy="485020"/>
          </a:xfr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Objectives go here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11D24F1-566C-FB46-BB82-C18242498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31" y="6038268"/>
            <a:ext cx="522735" cy="6969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18C198-BD5D-A84E-8AFA-F0611A66DDC9}"/>
              </a:ext>
            </a:extLst>
          </p:cNvPr>
          <p:cNvSpPr txBox="1"/>
          <p:nvPr/>
        </p:nvSpPr>
        <p:spPr>
          <a:xfrm>
            <a:off x="6529773" y="5627349"/>
            <a:ext cx="23713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ADOBE VIDEO DESIGN</a:t>
            </a:r>
          </a:p>
          <a:p>
            <a:r>
              <a:rPr lang="en-US" sz="15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Abode Classes</a:t>
            </a:r>
          </a:p>
          <a:p>
            <a:r>
              <a:rPr lang="en-US" sz="15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Wake County Public Schools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9501D6-A844-0C45-A481-0E7BC66AB9A7}"/>
              </a:ext>
            </a:extLst>
          </p:cNvPr>
          <p:cNvCxnSpPr/>
          <p:nvPr/>
        </p:nvCxnSpPr>
        <p:spPr>
          <a:xfrm>
            <a:off x="6376418" y="4686230"/>
            <a:ext cx="0" cy="1896492"/>
          </a:xfrm>
          <a:prstGeom prst="line">
            <a:avLst/>
          </a:prstGeom>
          <a:ln w="28575">
            <a:solidFill>
              <a:srgbClr val="7E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D575F91A-97EE-9648-A307-A44ED22DF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2887" y="-1251554"/>
            <a:ext cx="9539658" cy="76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5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898BC6C-FB4B-E64C-A072-F8E6FA087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337" y="4876849"/>
            <a:ext cx="537228" cy="6983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BAEA65-BCBE-6C4C-BAD4-46265D8C0E62}"/>
              </a:ext>
            </a:extLst>
          </p:cNvPr>
          <p:cNvSpPr/>
          <p:nvPr/>
        </p:nvSpPr>
        <p:spPr>
          <a:xfrm>
            <a:off x="-1" y="1"/>
            <a:ext cx="9144000" cy="4549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875" y="4686230"/>
            <a:ext cx="6223061" cy="1258265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396" y="6012757"/>
            <a:ext cx="6223058" cy="485020"/>
          </a:xfr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Objectives go here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11D24F1-566C-FB46-BB82-C18242498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1" y="6038268"/>
            <a:ext cx="522735" cy="6969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18C198-BD5D-A84E-8AFA-F0611A66DDC9}"/>
              </a:ext>
            </a:extLst>
          </p:cNvPr>
          <p:cNvSpPr txBox="1"/>
          <p:nvPr/>
        </p:nvSpPr>
        <p:spPr>
          <a:xfrm>
            <a:off x="6529773" y="5627349"/>
            <a:ext cx="23713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ADOBE DIGITAL DESIGN</a:t>
            </a:r>
          </a:p>
          <a:p>
            <a:r>
              <a:rPr lang="en-US" sz="15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Abode Classes</a:t>
            </a:r>
          </a:p>
          <a:p>
            <a:r>
              <a:rPr lang="en-US" sz="15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Wake County Public Schools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9501D6-A844-0C45-A481-0E7BC66AB9A7}"/>
              </a:ext>
            </a:extLst>
          </p:cNvPr>
          <p:cNvCxnSpPr/>
          <p:nvPr/>
        </p:nvCxnSpPr>
        <p:spPr>
          <a:xfrm>
            <a:off x="6376418" y="4686230"/>
            <a:ext cx="0" cy="1896492"/>
          </a:xfrm>
          <a:prstGeom prst="line">
            <a:avLst/>
          </a:prstGeom>
          <a:ln w="28575">
            <a:solidFill>
              <a:srgbClr val="7E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836CCDA8-A5E5-074F-A2E6-65E4E21C8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2887" y="-1251554"/>
            <a:ext cx="9539658" cy="76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88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B2936E-BF36-C848-996E-70ABFF5352D0}"/>
              </a:ext>
            </a:extLst>
          </p:cNvPr>
          <p:cNvSpPr/>
          <p:nvPr/>
        </p:nvSpPr>
        <p:spPr>
          <a:xfrm>
            <a:off x="0" y="483326"/>
            <a:ext cx="9179923" cy="1058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16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8C615F-C010-EA42-9461-48DD4555D9C1}"/>
              </a:ext>
            </a:extLst>
          </p:cNvPr>
          <p:cNvSpPr/>
          <p:nvPr/>
        </p:nvSpPr>
        <p:spPr>
          <a:xfrm>
            <a:off x="153403" y="216568"/>
            <a:ext cx="8761997" cy="6412832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36D59B-1D04-0B46-89FC-82C0BDD65993}"/>
              </a:ext>
            </a:extLst>
          </p:cNvPr>
          <p:cNvSpPr/>
          <p:nvPr/>
        </p:nvSpPr>
        <p:spPr>
          <a:xfrm>
            <a:off x="-35923" y="2764294"/>
            <a:ext cx="9179923" cy="28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688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BC58EF-7F29-914A-9982-3D36C1840E3A}"/>
              </a:ext>
            </a:extLst>
          </p:cNvPr>
          <p:cNvSpPr/>
          <p:nvPr/>
        </p:nvSpPr>
        <p:spPr>
          <a:xfrm>
            <a:off x="0" y="483326"/>
            <a:ext cx="9179923" cy="1058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4082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CF33BD-66C4-0649-B0A9-DB7203EFBF51}"/>
              </a:ext>
            </a:extLst>
          </p:cNvPr>
          <p:cNvSpPr/>
          <p:nvPr/>
        </p:nvSpPr>
        <p:spPr>
          <a:xfrm>
            <a:off x="0" y="483326"/>
            <a:ext cx="9179923" cy="1058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C70456-D027-3A48-88F3-8EEF9E991F0C}"/>
              </a:ext>
            </a:extLst>
          </p:cNvPr>
          <p:cNvSpPr/>
          <p:nvPr/>
        </p:nvSpPr>
        <p:spPr>
          <a:xfrm>
            <a:off x="153403" y="216568"/>
            <a:ext cx="8761997" cy="6412832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D54E39-64F4-F747-B5FB-641330DFD1A9}"/>
              </a:ext>
            </a:extLst>
          </p:cNvPr>
          <p:cNvSpPr/>
          <p:nvPr/>
        </p:nvSpPr>
        <p:spPr>
          <a:xfrm>
            <a:off x="1577340" y="0"/>
            <a:ext cx="538353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5F0A2-1F08-F944-A189-97E4B7BD94D6}"/>
              </a:ext>
            </a:extLst>
          </p:cNvPr>
          <p:cNvSpPr txBox="1"/>
          <p:nvPr/>
        </p:nvSpPr>
        <p:spPr>
          <a:xfrm>
            <a:off x="2183130" y="901338"/>
            <a:ext cx="4274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600" b="0" i="0" dirty="0">
                <a:solidFill>
                  <a:schemeClr val="tx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QUESTIONS TO ASK BEFORE YOU BEGIN:</a:t>
            </a:r>
            <a:endParaRPr lang="en-US" sz="3600" b="0" i="0" dirty="0">
              <a:solidFill>
                <a:schemeClr val="tx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1DB233-5E0C-8045-AF8F-BD976C5DE4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6482" y="2678114"/>
            <a:ext cx="4725443" cy="33305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6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0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s to Cons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C70456-D027-3A48-88F3-8EEF9E991F0C}"/>
              </a:ext>
            </a:extLst>
          </p:cNvPr>
          <p:cNvSpPr/>
          <p:nvPr/>
        </p:nvSpPr>
        <p:spPr>
          <a:xfrm>
            <a:off x="153403" y="216568"/>
            <a:ext cx="8761997" cy="6412832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D54E39-64F4-F747-B5FB-641330DFD1A9}"/>
              </a:ext>
            </a:extLst>
          </p:cNvPr>
          <p:cNvSpPr/>
          <p:nvPr/>
        </p:nvSpPr>
        <p:spPr>
          <a:xfrm>
            <a:off x="1577340" y="0"/>
            <a:ext cx="538353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5F0A2-1F08-F944-A189-97E4B7BD94D6}"/>
              </a:ext>
            </a:extLst>
          </p:cNvPr>
          <p:cNvSpPr txBox="1"/>
          <p:nvPr/>
        </p:nvSpPr>
        <p:spPr>
          <a:xfrm>
            <a:off x="2381249" y="901338"/>
            <a:ext cx="4076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600" b="0" i="0" dirty="0">
                <a:solidFill>
                  <a:schemeClr val="tx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QUESTIONS TO CONSOIDER:</a:t>
            </a:r>
            <a:endParaRPr lang="en-US" sz="3600" b="0" i="0" dirty="0">
              <a:solidFill>
                <a:schemeClr val="tx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1DB233-5E0C-8045-AF8F-BD976C5DE4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4666" y="2678114"/>
            <a:ext cx="4763022" cy="33305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4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AC9A9F-814F-864B-BD4A-66866F03B6E9}"/>
              </a:ext>
            </a:extLst>
          </p:cNvPr>
          <p:cNvSpPr/>
          <p:nvPr/>
        </p:nvSpPr>
        <p:spPr>
          <a:xfrm>
            <a:off x="0" y="483326"/>
            <a:ext cx="9179923" cy="1058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54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4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808A9B-A55A-7E43-8B3C-3B1108EF2FB9}"/>
              </a:ext>
            </a:extLst>
          </p:cNvPr>
          <p:cNvSpPr/>
          <p:nvPr/>
        </p:nvSpPr>
        <p:spPr>
          <a:xfrm>
            <a:off x="153403" y="216568"/>
            <a:ext cx="8761997" cy="6412832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7030FE-E605-2B4E-97BB-62BACDB580DC}"/>
              </a:ext>
            </a:extLst>
          </p:cNvPr>
          <p:cNvSpPr/>
          <p:nvPr/>
        </p:nvSpPr>
        <p:spPr>
          <a:xfrm>
            <a:off x="0" y="0"/>
            <a:ext cx="376287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649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26C2D5-C6AC-A141-BFA0-BC2D91489A10}"/>
              </a:ext>
            </a:extLst>
          </p:cNvPr>
          <p:cNvSpPr/>
          <p:nvPr/>
        </p:nvSpPr>
        <p:spPr>
          <a:xfrm>
            <a:off x="153403" y="216568"/>
            <a:ext cx="8761997" cy="6412832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C3309B-AEF2-DD4D-A099-C0091A004653}"/>
              </a:ext>
            </a:extLst>
          </p:cNvPr>
          <p:cNvSpPr/>
          <p:nvPr/>
        </p:nvSpPr>
        <p:spPr>
          <a:xfrm>
            <a:off x="0" y="0"/>
            <a:ext cx="375385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488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07E76C-0848-D545-B884-57918E8D6558}"/>
              </a:ext>
            </a:extLst>
          </p:cNvPr>
          <p:cNvSpPr/>
          <p:nvPr/>
        </p:nvSpPr>
        <p:spPr>
          <a:xfrm>
            <a:off x="0" y="483326"/>
            <a:ext cx="9179923" cy="1058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15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5B3296-D5BB-7F48-BB06-8EEB6DB40A08}"/>
              </a:ext>
            </a:extLst>
          </p:cNvPr>
          <p:cNvSpPr/>
          <p:nvPr/>
        </p:nvSpPr>
        <p:spPr>
          <a:xfrm>
            <a:off x="6543675" y="0"/>
            <a:ext cx="260032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84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125285-9336-C74D-996C-8661D10CD5EF}"/>
              </a:ext>
            </a:extLst>
          </p:cNvPr>
          <p:cNvSpPr/>
          <p:nvPr/>
        </p:nvSpPr>
        <p:spPr>
          <a:xfrm>
            <a:off x="153403" y="216568"/>
            <a:ext cx="8761997" cy="6412832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1B3B31-69FE-C848-907F-308C1D76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© ExplorNet’s Centers for Quality Teaching and Learning</a:t>
            </a:r>
            <a:endParaRPr lang="en-US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2CE951-8F2A-AC42-8009-E6E1847187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3990" y="875211"/>
            <a:ext cx="5434047" cy="4976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43032A-8F49-5E4D-85B6-0073B390F37A}"/>
              </a:ext>
            </a:extLst>
          </p:cNvPr>
          <p:cNvSpPr/>
          <p:nvPr/>
        </p:nvSpPr>
        <p:spPr>
          <a:xfrm>
            <a:off x="1" y="0"/>
            <a:ext cx="330163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1CA696-8851-3C44-AB32-0815E3BB3C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1" y="1201739"/>
            <a:ext cx="2202656" cy="4206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301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 + Bullet Points 1">
    <p:bg>
      <p:bgPr>
        <a:solidFill>
          <a:schemeClr val="dk2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body" idx="1"/>
          </p:nvPr>
        </p:nvSpPr>
        <p:spPr>
          <a:xfrm>
            <a:off x="709775" y="2044367"/>
            <a:ext cx="4347600" cy="38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701600" y="816900"/>
            <a:ext cx="4347600" cy="12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28008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5976000" y="1926800"/>
            <a:ext cx="2472900" cy="30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692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58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5241175" y="874148"/>
            <a:ext cx="2811000" cy="9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5241175" y="3385833"/>
            <a:ext cx="3226200" cy="25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020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>
            <a:spLocks noChangeShapeType="1"/>
          </p:cNvSpPr>
          <p:nvPr userDrawn="1"/>
        </p:nvSpPr>
        <p:spPr bwMode="auto">
          <a:xfrm flipV="1">
            <a:off x="0" y="1634490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 flipV="1">
            <a:off x="0" y="4907280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5074920"/>
            <a:ext cx="7898130" cy="1201102"/>
          </a:xfrm>
          <a:prstGeom prst="rect">
            <a:avLst/>
          </a:prstGeom>
        </p:spPr>
        <p:txBody>
          <a:bodyPr anchor="b"/>
          <a:lstStyle>
            <a:lvl1pPr algn="l" hangingPunct="1">
              <a:lnSpc>
                <a:spcPct val="90000"/>
              </a:lnSpc>
              <a:defRPr sz="5400"/>
            </a:lvl1pPr>
          </a:lstStyle>
          <a:p>
            <a:pPr hangingPunct="1">
              <a:lnSpc>
                <a:spcPct val="90000"/>
              </a:lnSpc>
            </a:pPr>
            <a:r>
              <a:rPr lang="en-US" altLang="en-US" sz="2800" dirty="0">
                <a:latin typeface="Calibri" charset="0"/>
              </a:rPr>
              <a:t>Objective ###.##  #%</a:t>
            </a:r>
            <a:br>
              <a:rPr lang="en-US" altLang="en-US" sz="2800" dirty="0">
                <a:latin typeface="Calibri" charset="0"/>
              </a:rPr>
            </a:br>
            <a:r>
              <a:rPr lang="en-US" altLang="en-US" sz="2400" dirty="0">
                <a:latin typeface="Calibri" charset="0"/>
              </a:rPr>
              <a:t>Objective Wording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© ExplorNet’s Centers for Quality Teaching and Learning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28015" y="6423660"/>
            <a:ext cx="5156200" cy="29686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altLang="en-US" dirty="0"/>
              <a:t>© ExplorNet’s Centers for Quality Teaching and Learning</a:t>
            </a:r>
          </a:p>
          <a:p>
            <a:pPr lvl="4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239"/>
            <a:ext cx="9144000" cy="3139440"/>
          </a:xfrm>
          <a:prstGeom prst="rect">
            <a:avLst/>
          </a:prstGeom>
        </p:spPr>
      </p:pic>
      <p:pic>
        <p:nvPicPr>
          <p:cNvPr id="14" name="Picture 13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8" y="353504"/>
            <a:ext cx="7419340" cy="123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15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434340" y="731520"/>
            <a:ext cx="82753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 userDrawn="1"/>
        </p:nvSpPr>
        <p:spPr bwMode="auto">
          <a:xfrm>
            <a:off x="439738" y="1684020"/>
            <a:ext cx="8253412" cy="1588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8229600" cy="4343718"/>
          </a:xfrm>
        </p:spPr>
        <p:txBody>
          <a:bodyPr>
            <a:normAutofit/>
          </a:bodyPr>
          <a:lstStyle>
            <a:lvl1pPr marL="463550" indent="-463550">
              <a:buFont typeface="Wingdings" charset="2"/>
              <a:buChar char="q"/>
              <a:tabLst/>
              <a:defRPr sz="2800"/>
            </a:lvl1pPr>
            <a:lvl2pPr marL="917575" indent="-460375">
              <a:buFont typeface="AppleSymbols" charset="0"/>
              <a:buChar char="☐"/>
              <a:tabLst/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3228" y="6390005"/>
            <a:ext cx="5154612" cy="33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altLang="en-US" dirty="0"/>
              <a:t>© ExplorNet’s Centers for Quality Teaching and Learning</a:t>
            </a:r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5" y="182880"/>
            <a:ext cx="4769455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3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6/2/22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4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6/2/22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4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6/2/22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8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6/2/22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2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6/2/22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2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6/2/22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5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3740-0AE5-794E-86C8-451EF8728995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6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/>
              <a:t>© ExplorNet’s Centers for Quality Teaching and Learning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8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Futura Condensed Medium" panose="020B0602020204020303" pitchFamily="34" charset="-79"/>
          <a:ea typeface="+mj-ea"/>
          <a:cs typeface="Futura Condensed Medium" panose="020B0602020204020303" pitchFamily="34" charset="-79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875" y="4686231"/>
            <a:ext cx="6223061" cy="939065"/>
          </a:xfrm>
        </p:spPr>
        <p:txBody>
          <a:bodyPr/>
          <a:lstStyle/>
          <a:p>
            <a:r>
              <a:rPr lang="en-US" altLang="en-US" dirty="0"/>
              <a:t>Getting Started in Video Design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1B5ED94-C6F8-89CF-9FAC-DA3547C27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96" y="5625296"/>
            <a:ext cx="6223058" cy="872481"/>
          </a:xfrm>
        </p:spPr>
        <p:txBody>
          <a:bodyPr>
            <a:normAutofit/>
          </a:bodyPr>
          <a:lstStyle/>
          <a:p>
            <a:r>
              <a:rPr lang="en-US" dirty="0"/>
              <a:t>Objective: 1.00</a:t>
            </a:r>
          </a:p>
          <a:p>
            <a:r>
              <a:rPr lang="en-US" b="0" dirty="0"/>
              <a:t>Understand project requirements of video projects.</a:t>
            </a:r>
          </a:p>
        </p:txBody>
      </p:sp>
    </p:spTree>
    <p:extLst>
      <p:ext uri="{BB962C8B-B14F-4D97-AF65-F5344CB8AC3E}">
        <p14:creationId xmlns:p14="http://schemas.microsoft.com/office/powerpoint/2010/main" val="745196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Create a shot list in the sequence of the storyboard for the camera operators.</a:t>
            </a:r>
          </a:p>
          <a:p>
            <a:r>
              <a:rPr lang="en-US" b="0" dirty="0"/>
              <a:t>Get any actors or other on-camera participants to sign a talent release document.</a:t>
            </a:r>
          </a:p>
          <a:p>
            <a:r>
              <a:rPr lang="en-US" b="0" dirty="0"/>
              <a:t>Gather and manage information and digital assets provided by the client.</a:t>
            </a:r>
          </a:p>
          <a:p>
            <a:r>
              <a:rPr lang="en-US" b="0" dirty="0"/>
              <a:t>Create a file-naming convention to assure proper organization and storage.</a:t>
            </a:r>
          </a:p>
          <a:p>
            <a:r>
              <a:rPr lang="en-US" b="0" dirty="0"/>
              <a:t>Save and organize files for easy and quick access.</a:t>
            </a:r>
          </a:p>
          <a:p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18328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540656" cy="4351338"/>
          </a:xfrm>
        </p:spPr>
        <p:txBody>
          <a:bodyPr/>
          <a:lstStyle/>
          <a:p>
            <a:r>
              <a:rPr lang="en-US" dirty="0"/>
              <a:t>Choose appropriate equipment:</a:t>
            </a:r>
          </a:p>
          <a:p>
            <a:pPr lvl="1"/>
            <a:r>
              <a:rPr lang="en-US" dirty="0"/>
              <a:t>Choose camera(s)</a:t>
            </a:r>
          </a:p>
          <a:p>
            <a:pPr lvl="1"/>
            <a:r>
              <a:rPr lang="en-US" dirty="0"/>
              <a:t>Choose microphone(s)</a:t>
            </a:r>
          </a:p>
          <a:p>
            <a:pPr lvl="1"/>
            <a:r>
              <a:rPr lang="en-US" dirty="0"/>
              <a:t>Choose cables</a:t>
            </a:r>
          </a:p>
          <a:p>
            <a:r>
              <a:rPr lang="en-US" dirty="0"/>
              <a:t>Other equipment (video mixer).</a:t>
            </a:r>
          </a:p>
          <a:p>
            <a:pPr lvl="1"/>
            <a:r>
              <a:rPr lang="en-US" dirty="0"/>
              <a:t>Mostly used for live video productions.</a:t>
            </a:r>
          </a:p>
          <a:p>
            <a:pPr lvl="1"/>
            <a:r>
              <a:rPr lang="en-US" dirty="0"/>
              <a:t>Accepts multiple camera sources and combines them into one production.</a:t>
            </a:r>
          </a:p>
          <a:p>
            <a:pPr lvl="1"/>
            <a:r>
              <a:rPr lang="en-US" dirty="0"/>
              <a:t>Can automatically add transitions and effects to the input sources.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0" r="4939"/>
          <a:stretch>
            <a:fillRect/>
          </a:stretch>
        </p:blipFill>
        <p:spPr bwMode="auto">
          <a:xfrm>
            <a:off x="6003985" y="1919210"/>
            <a:ext cx="2708695" cy="211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880" r="49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53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Editing Software</a:t>
            </a:r>
          </a:p>
          <a:p>
            <a:pPr lvl="1"/>
            <a:r>
              <a:rPr lang="en-US" dirty="0"/>
              <a:t>Captures video from the original source and imports it into the editing software (Example: Adobe Premiere, Final Cut Pro).</a:t>
            </a:r>
          </a:p>
          <a:p>
            <a:r>
              <a:rPr lang="en-US" dirty="0"/>
              <a:t>Manipulates video clips and adds the desired audio and effects to convey the intended message.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33658" y="6479237"/>
            <a:ext cx="481692" cy="34066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7A56CD-A913-D146-943D-725ADFE68C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1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In video production, the production phase consists only of recording footage with a camera.</a:t>
            </a:r>
          </a:p>
          <a:p>
            <a:r>
              <a:rPr lang="en-US" sz="3200" dirty="0"/>
              <a:t>NO</a:t>
            </a:r>
            <a:r>
              <a:rPr lang="en-US" sz="3200" b="0" dirty="0"/>
              <a:t> </a:t>
            </a:r>
            <a:r>
              <a:rPr lang="en-US" sz="3200" dirty="0"/>
              <a:t>editing</a:t>
            </a:r>
            <a:r>
              <a:rPr lang="en-US" sz="3200" b="0" dirty="0"/>
              <a:t>!</a:t>
            </a:r>
          </a:p>
          <a:p>
            <a:endParaRPr lang="en-US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78" y="2920769"/>
            <a:ext cx="4968815" cy="330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13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Post-Production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Capture and name video footage.</a:t>
            </a:r>
          </a:p>
          <a:p>
            <a:r>
              <a:rPr lang="en-US" b="0" dirty="0"/>
              <a:t>Edit video footage to match project needs.</a:t>
            </a:r>
          </a:p>
          <a:p>
            <a:r>
              <a:rPr lang="en-US" b="0" dirty="0"/>
              <a:t>Apply special effects.</a:t>
            </a:r>
          </a:p>
          <a:p>
            <a:r>
              <a:rPr lang="en-US" b="0" dirty="0"/>
              <a:t>Add audio.</a:t>
            </a:r>
          </a:p>
          <a:p>
            <a:r>
              <a:rPr lang="en-US" b="0" dirty="0"/>
              <a:t>Add transitions.</a:t>
            </a:r>
          </a:p>
          <a:p>
            <a:r>
              <a:rPr lang="en-US" b="0" dirty="0"/>
              <a:t>Add titles.</a:t>
            </a:r>
          </a:p>
          <a:p>
            <a:r>
              <a:rPr lang="en-US" b="0" dirty="0"/>
              <a:t>Export final video to selected format.</a:t>
            </a:r>
          </a:p>
        </p:txBody>
      </p:sp>
    </p:spTree>
    <p:extLst>
      <p:ext uri="{BB962C8B-B14F-4D97-AF65-F5344CB8AC3E}">
        <p14:creationId xmlns:p14="http://schemas.microsoft.com/office/powerpoint/2010/main" val="1488568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Post-Production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Re-design the video production on client feedback (if necessary).</a:t>
            </a:r>
          </a:p>
          <a:p>
            <a:r>
              <a:rPr lang="en-US" b="0" dirty="0"/>
              <a:t>Render the video and re-export after addressing feedback.</a:t>
            </a:r>
          </a:p>
          <a:p>
            <a:r>
              <a:rPr lang="en-US" b="0" dirty="0"/>
              <a:t>Watch the exported video in its entirety to check for quality assurance.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11592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Post-Production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Optimize based on specific client needs:</a:t>
            </a:r>
          </a:p>
          <a:p>
            <a:pPr lvl="1"/>
            <a:r>
              <a:rPr lang="en-US" dirty="0"/>
              <a:t>File Format Requirements</a:t>
            </a:r>
          </a:p>
          <a:p>
            <a:pPr lvl="2"/>
            <a:r>
              <a:rPr lang="en-US" dirty="0"/>
              <a:t>Video files also use codecs.</a:t>
            </a:r>
          </a:p>
          <a:p>
            <a:pPr lvl="1"/>
            <a:r>
              <a:rPr lang="en-US" dirty="0"/>
              <a:t>File Size Requirements</a:t>
            </a:r>
          </a:p>
          <a:p>
            <a:pPr lvl="1"/>
            <a:r>
              <a:rPr lang="en-US" dirty="0"/>
              <a:t>File Name Requirements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125" y="3694922"/>
            <a:ext cx="27844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471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Broadcasting Systems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Television System Committee (NTSC)</a:t>
            </a:r>
          </a:p>
          <a:p>
            <a:pPr lvl="1"/>
            <a:r>
              <a:rPr lang="en-US" dirty="0"/>
              <a:t>Standard used in North America and most of South America. In NTSC, 30 frames are transmitted each second.</a:t>
            </a:r>
          </a:p>
          <a:p>
            <a:r>
              <a:rPr lang="en-US" dirty="0"/>
              <a:t>Phase Alternating Line (PAL)</a:t>
            </a:r>
          </a:p>
          <a:p>
            <a:pPr lvl="1"/>
            <a:r>
              <a:rPr lang="en-US" dirty="0"/>
              <a:t>Standard mostly used overseas. In PAL, 25 frames are transmitted each second.</a:t>
            </a:r>
          </a:p>
          <a:p>
            <a:r>
              <a:rPr lang="en-US" dirty="0"/>
              <a:t>Sequential Color with Memory (SECAM) </a:t>
            </a:r>
          </a:p>
          <a:p>
            <a:pPr lvl="1"/>
            <a:r>
              <a:rPr lang="en-US" dirty="0"/>
              <a:t>French and Asian broadcast television standard.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67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Broadcasting Systems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4513"/>
            <a:ext cx="81692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34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Video File Formats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.MOV</a:t>
            </a:r>
          </a:p>
          <a:p>
            <a:pPr lvl="1"/>
            <a:r>
              <a:rPr lang="en-US" dirty="0"/>
              <a:t>Uses the </a:t>
            </a:r>
            <a:r>
              <a:rPr lang="en-US" dirty="0" err="1"/>
              <a:t>Quicktime</a:t>
            </a:r>
            <a:r>
              <a:rPr lang="en-US" dirty="0"/>
              <a:t> player for video playback.</a:t>
            </a:r>
          </a:p>
          <a:p>
            <a:pPr lvl="1"/>
            <a:r>
              <a:rPr lang="en-US" dirty="0"/>
              <a:t>Standard video format for Apple computers.</a:t>
            </a:r>
          </a:p>
          <a:p>
            <a:r>
              <a:rPr lang="en-US" dirty="0"/>
              <a:t>.AVI</a:t>
            </a:r>
          </a:p>
          <a:p>
            <a:pPr lvl="1"/>
            <a:r>
              <a:rPr lang="en-US" dirty="0"/>
              <a:t>Standard video format for Microsoft PCs .</a:t>
            </a:r>
          </a:p>
          <a:p>
            <a:r>
              <a:rPr lang="en-US" dirty="0"/>
              <a:t>.WMV</a:t>
            </a:r>
          </a:p>
          <a:p>
            <a:pPr lvl="1"/>
            <a:r>
              <a:rPr lang="en-US" dirty="0"/>
              <a:t>Uses the Windows Media Player for video playback.</a:t>
            </a:r>
          </a:p>
          <a:p>
            <a:pPr lvl="1"/>
            <a:r>
              <a:rPr lang="en-US"/>
              <a:t>Microsoft </a:t>
            </a:r>
            <a:r>
              <a:rPr lang="en-US" dirty="0"/>
              <a:t>file format used for streaming on the Internet.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4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Video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Moving images that have been captured, created, or edited electronically.</a:t>
            </a:r>
          </a:p>
          <a:p>
            <a:pPr lvl="1"/>
            <a:r>
              <a:rPr lang="en-US" dirty="0"/>
              <a:t>Digital video signals transmit information in the form of individual bits of data.</a:t>
            </a:r>
          </a:p>
          <a:p>
            <a:pPr lvl="1"/>
            <a:r>
              <a:rPr lang="en-US" dirty="0"/>
              <a:t>Analog (non-digital) video signals transmit information continuously in the form of a wave.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95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Video File Formats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.FLV</a:t>
            </a:r>
          </a:p>
          <a:p>
            <a:pPr lvl="1"/>
            <a:r>
              <a:rPr lang="en-US" dirty="0"/>
              <a:t>Uses the Adobe Flash Player for video playback.</a:t>
            </a:r>
          </a:p>
          <a:p>
            <a:pPr lvl="1"/>
            <a:r>
              <a:rPr lang="en-US" dirty="0"/>
              <a:t>Commonly used for embedding videos on the Internet.</a:t>
            </a:r>
          </a:p>
          <a:p>
            <a:r>
              <a:rPr lang="en-US" dirty="0"/>
              <a:t>.MPEG-2</a:t>
            </a:r>
          </a:p>
          <a:p>
            <a:pPr lvl="1"/>
            <a:r>
              <a:rPr lang="en-US" dirty="0"/>
              <a:t>Format used for DVDs.</a:t>
            </a:r>
          </a:p>
          <a:p>
            <a:r>
              <a:rPr lang="en-US" dirty="0"/>
              <a:t>.MPEG-4</a:t>
            </a:r>
          </a:p>
          <a:p>
            <a:pPr lvl="1"/>
            <a:r>
              <a:rPr lang="en-US" dirty="0"/>
              <a:t>Format used for Blu-Ray Discs (better quality than MPEG-2).</a:t>
            </a:r>
          </a:p>
          <a:p>
            <a:pPr lvl="1"/>
            <a:r>
              <a:rPr lang="en-US" dirty="0"/>
              <a:t>Standard for streaming videos over the Internet.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Video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Transmitting video files that can begin playing over the Internet as the remaining data is still being downloaded.</a:t>
            </a:r>
          </a:p>
          <a:p>
            <a:r>
              <a:rPr lang="en-US" dirty="0"/>
              <a:t>Creates little to no wait time to begin viewing the video file.</a:t>
            </a:r>
          </a:p>
          <a:p>
            <a:r>
              <a:rPr lang="en-US" dirty="0"/>
              <a:t>Example websites that use streaming video technology include: YouTube, Netflix, </a:t>
            </a:r>
            <a:r>
              <a:rPr lang="en-US" dirty="0" err="1"/>
              <a:t>Vimeo</a:t>
            </a:r>
            <a:r>
              <a:rPr lang="en-US" dirty="0"/>
              <a:t>, </a:t>
            </a:r>
            <a:r>
              <a:rPr lang="en-US" dirty="0" err="1"/>
              <a:t>UStream</a:t>
            </a:r>
            <a:r>
              <a:rPr lang="en-US" dirty="0"/>
              <a:t>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Digital Video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Aspect Ratio</a:t>
            </a:r>
          </a:p>
          <a:p>
            <a:pPr lvl="1"/>
            <a:r>
              <a:rPr lang="en-US" dirty="0"/>
              <a:t>Ratio of a video screen’s width and height dimension; common ratios are standard (4:3) and widescreen (16:9).</a:t>
            </a:r>
          </a:p>
          <a:p>
            <a:r>
              <a:rPr lang="en-US" dirty="0"/>
              <a:t>Frame Rate</a:t>
            </a:r>
          </a:p>
          <a:p>
            <a:pPr lvl="1"/>
            <a:r>
              <a:rPr lang="en-US" dirty="0"/>
              <a:t>Speed at which video frames appear on a screen; measured by frames per second (FPS).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32500" y="1812270"/>
            <a:ext cx="2730500" cy="4908569"/>
            <a:chOff x="6032500" y="1812270"/>
            <a:chExt cx="2730500" cy="49085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889"/>
            <a:stretch/>
          </p:blipFill>
          <p:spPr>
            <a:xfrm>
              <a:off x="6032500" y="1812270"/>
              <a:ext cx="2654300" cy="4908569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H="1" flipV="1">
              <a:off x="7802880" y="2072640"/>
              <a:ext cx="838200" cy="152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7924800" y="4069080"/>
              <a:ext cx="838200" cy="152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040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Digital Video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Scanning Method</a:t>
            </a:r>
          </a:p>
          <a:p>
            <a:pPr lvl="1"/>
            <a:r>
              <a:rPr lang="en-US" dirty="0"/>
              <a:t>Method by which video picture appears on a screen (720p, 1080i, etc.).</a:t>
            </a:r>
          </a:p>
          <a:p>
            <a:r>
              <a:rPr lang="en-US" dirty="0"/>
              <a:t>Interlaced (I)</a:t>
            </a:r>
          </a:p>
          <a:p>
            <a:pPr lvl="1"/>
            <a:r>
              <a:rPr lang="en-US" dirty="0"/>
              <a:t>Displays half of the video picture at a time (odd lines, then even); alternates too quickly for human eye to notice.</a:t>
            </a:r>
          </a:p>
          <a:p>
            <a:r>
              <a:rPr lang="en-US" dirty="0"/>
              <a:t>Progressive (p)</a:t>
            </a:r>
          </a:p>
          <a:p>
            <a:pPr lvl="1"/>
            <a:r>
              <a:rPr lang="en-US" dirty="0"/>
              <a:t>Displays the entire video picture at all times; greatly reduces any flickering of picture; better quality image than interlaced.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07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 with the client to create a project plan:</a:t>
            </a:r>
          </a:p>
          <a:p>
            <a:pPr lvl="1"/>
            <a:r>
              <a:rPr lang="en-US" dirty="0"/>
              <a:t>Determine the purpose of the video production.</a:t>
            </a:r>
          </a:p>
          <a:p>
            <a:pPr lvl="1"/>
            <a:r>
              <a:rPr lang="en-US" dirty="0"/>
              <a:t>Define a target audience.</a:t>
            </a:r>
          </a:p>
          <a:p>
            <a:pPr lvl="1"/>
            <a:r>
              <a:rPr lang="en-US" dirty="0"/>
              <a:t>Set overall goals of the video.</a:t>
            </a:r>
          </a:p>
          <a:p>
            <a:pPr lvl="1"/>
            <a:r>
              <a:rPr lang="en-US" dirty="0"/>
              <a:t>Agree on deadlines for phases of the project.</a:t>
            </a:r>
          </a:p>
          <a:p>
            <a:pPr lvl="1"/>
            <a:r>
              <a:rPr lang="en-US" dirty="0"/>
              <a:t>Create a budget for the production.</a:t>
            </a:r>
          </a:p>
          <a:p>
            <a:pPr lvl="1"/>
            <a:r>
              <a:rPr lang="en-US" dirty="0"/>
              <a:t>Decide what equipment will be necessary to create the video project.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53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20675" cy="4351338"/>
          </a:xfrm>
        </p:spPr>
        <p:txBody>
          <a:bodyPr/>
          <a:lstStyle/>
          <a:p>
            <a:r>
              <a:rPr lang="en-US" dirty="0"/>
              <a:t>Script Writing</a:t>
            </a:r>
          </a:p>
          <a:p>
            <a:pPr lvl="1"/>
            <a:r>
              <a:rPr lang="en-US" dirty="0"/>
              <a:t>Script is needed to tell the actors (both on screen and for a voiceover) what to say and when.  The script also gives direction to set lighting, sound effects, and other components of the project.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C2B58-453B-E27E-A358-8258D8E65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5" t="4932" r="8235"/>
          <a:stretch/>
        </p:blipFill>
        <p:spPr>
          <a:xfrm>
            <a:off x="5181315" y="3429001"/>
            <a:ext cx="3639485" cy="2369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F1E2DE-06E7-BD7F-5A8C-BA6DA36E79B3}"/>
              </a:ext>
            </a:extLst>
          </p:cNvPr>
          <p:cNvSpPr txBox="1"/>
          <p:nvPr/>
        </p:nvSpPr>
        <p:spPr>
          <a:xfrm>
            <a:off x="628649" y="3287209"/>
            <a:ext cx="45683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It is important to consider the following: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 overall goals of the video project.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 target audience of the project.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 accepted vernacular of the target audience.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 readers (performers) of the script.</a:t>
            </a:r>
          </a:p>
        </p:txBody>
      </p:sp>
    </p:spTree>
    <p:extLst>
      <p:ext uri="{BB962C8B-B14F-4D97-AF65-F5344CB8AC3E}">
        <p14:creationId xmlns:p14="http://schemas.microsoft.com/office/powerpoint/2010/main" val="995064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43188" cy="4351338"/>
          </a:xfrm>
        </p:spPr>
        <p:txBody>
          <a:bodyPr>
            <a:normAutofit/>
          </a:bodyPr>
          <a:lstStyle/>
          <a:p>
            <a:r>
              <a:rPr lang="en-US" dirty="0"/>
              <a:t>Create the storyboard:</a:t>
            </a:r>
          </a:p>
          <a:p>
            <a:pPr lvl="1"/>
            <a:r>
              <a:rPr lang="en-US" dirty="0"/>
              <a:t>Sketch out a visual representation of each major scene or major phase of the video project.</a:t>
            </a:r>
          </a:p>
          <a:p>
            <a:pPr lvl="1"/>
            <a:r>
              <a:rPr lang="en-US" dirty="0"/>
              <a:t>Provide information about the audio sources, camera movements, and transitions.</a:t>
            </a:r>
          </a:p>
          <a:p>
            <a:pPr lvl="1"/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6850" r="18118" b="5919"/>
          <a:stretch>
            <a:fillRect/>
          </a:stretch>
        </p:blipFill>
        <p:spPr bwMode="auto">
          <a:xfrm>
            <a:off x="4819352" y="2173856"/>
            <a:ext cx="4043188" cy="391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289" t="6850" r="18118" b="59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600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33658" y="6479237"/>
            <a:ext cx="481692" cy="34066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7A56CD-A913-D146-943D-725ADFE68CF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" b="4981"/>
          <a:stretch/>
        </p:blipFill>
        <p:spPr>
          <a:xfrm>
            <a:off x="809080" y="1685354"/>
            <a:ext cx="7525840" cy="492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448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Media II PowerPoint Template" id="{62AD441C-4757-0C4A-9218-309ACD8FD344}" vid="{5C112064-4F31-644A-B444-A37E8359697A}"/>
    </a:ext>
  </a:extLst>
</a:theme>
</file>

<file path=ppt/theme/theme2.xml><?xml version="1.0" encoding="utf-8"?>
<a:theme xmlns:a="http://schemas.openxmlformats.org/drawingml/2006/main" name="Adobe ALL Software">
  <a:themeElements>
    <a:clrScheme name="Adobe Photoshop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2E99E9"/>
      </a:accent1>
      <a:accent2>
        <a:srgbClr val="001D35"/>
      </a:accent2>
      <a:accent3>
        <a:srgbClr val="297FD5"/>
      </a:accent3>
      <a:accent4>
        <a:srgbClr val="0432FF"/>
      </a:accent4>
      <a:accent5>
        <a:srgbClr val="005392"/>
      </a:accent5>
      <a:accent6>
        <a:srgbClr val="9D90A0"/>
      </a:accent6>
      <a:hlink>
        <a:srgbClr val="00FCFF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be ALL Software" id="{A6A79DE6-CF61-034E-90DF-0599E91B3D30}" vid="{749D4803-29C9-ED40-ADF2-7D7C44C435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Media II PowerPoint Template</Template>
  <TotalTime>60</TotalTime>
  <Words>860</Words>
  <Application>Microsoft Macintosh PowerPoint</Application>
  <PresentationFormat>On-screen Show (4:3)</PresentationFormat>
  <Paragraphs>112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AppleSymbols</vt:lpstr>
      <vt:lpstr>Arial</vt:lpstr>
      <vt:lpstr>Avenir Medium</vt:lpstr>
      <vt:lpstr>Calibri</vt:lpstr>
      <vt:lpstr>Calibri Light</vt:lpstr>
      <vt:lpstr>Futura Condensed Medium</vt:lpstr>
      <vt:lpstr>Raleway</vt:lpstr>
      <vt:lpstr>Wingdings</vt:lpstr>
      <vt:lpstr>Custom Design</vt:lpstr>
      <vt:lpstr>Adobe ALL Software</vt:lpstr>
      <vt:lpstr>Getting Started in Video Design</vt:lpstr>
      <vt:lpstr>Digital Video</vt:lpstr>
      <vt:lpstr>Streaming Video</vt:lpstr>
      <vt:lpstr>Characteristics of Digital Video</vt:lpstr>
      <vt:lpstr>Characteristics of Digital Video</vt:lpstr>
      <vt:lpstr>Pre-Production</vt:lpstr>
      <vt:lpstr>Pre-Production</vt:lpstr>
      <vt:lpstr>Pre-Production</vt:lpstr>
      <vt:lpstr>STORYBOARD</vt:lpstr>
      <vt:lpstr>Pre-Production</vt:lpstr>
      <vt:lpstr>Pre-Production</vt:lpstr>
      <vt:lpstr>CHOOSE SOFTWARE</vt:lpstr>
      <vt:lpstr>Production</vt:lpstr>
      <vt:lpstr>Post-Production</vt:lpstr>
      <vt:lpstr>Post-Production</vt:lpstr>
      <vt:lpstr>Post-Production</vt:lpstr>
      <vt:lpstr>Broadcasting Systems</vt:lpstr>
      <vt:lpstr>Broadcasting Systems</vt:lpstr>
      <vt:lpstr>Common Video File Formats</vt:lpstr>
      <vt:lpstr>Common Video File Formats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###.##  #% Objective Wording</dc:title>
  <dc:creator>Microsoft Office User</dc:creator>
  <cp:lastModifiedBy>Emily Scales _ Staff - WakefieldHS</cp:lastModifiedBy>
  <cp:revision>15</cp:revision>
  <dcterms:created xsi:type="dcterms:W3CDTF">2016-04-26T14:57:40Z</dcterms:created>
  <dcterms:modified xsi:type="dcterms:W3CDTF">2022-06-02T14:11:17Z</dcterms:modified>
</cp:coreProperties>
</file>