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1" r:id="rId3"/>
    <p:sldId id="288" r:id="rId4"/>
    <p:sldId id="320" r:id="rId5"/>
    <p:sldId id="321" r:id="rId6"/>
    <p:sldId id="282" r:id="rId7"/>
    <p:sldId id="294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28"/>
    <p:restoredTop sz="94679"/>
  </p:normalViewPr>
  <p:slideViewPr>
    <p:cSldViewPr snapToGrid="0" snapToObjects="1">
      <p:cViewPr varScale="1">
        <p:scale>
          <a:sx n="84" d="100"/>
          <a:sy n="84" d="100"/>
        </p:scale>
        <p:origin x="216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AEA65-BCBE-6C4C-BAD4-46265D8C0E62}"/>
              </a:ext>
            </a:extLst>
          </p:cNvPr>
          <p:cNvSpPr/>
          <p:nvPr/>
        </p:nvSpPr>
        <p:spPr>
          <a:xfrm>
            <a:off x="-1" y="0"/>
            <a:ext cx="12192000" cy="45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Background pattern&#10;&#10;Description automatically generated">
            <a:extLst>
              <a:ext uri="{FF2B5EF4-FFF2-40B4-BE49-F238E27FC236}">
                <a16:creationId xmlns:a16="http://schemas.microsoft.com/office/drawing/2014/main" id="{A3AE1D9D-3864-924D-AACD-13BD850D1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3849" y="-1251554"/>
            <a:ext cx="12719544" cy="7606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5167" y="4686230"/>
            <a:ext cx="8297414" cy="94112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2835" y="5627349"/>
            <a:ext cx="7600436" cy="870428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Objectives go here</a:t>
            </a: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6E337F0-EA19-F14E-A663-4151BAAB2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0" y="4840795"/>
            <a:ext cx="789178" cy="789178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AC61496-CE57-B44C-BE6E-1D21E6E7F6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9152" y="4895524"/>
            <a:ext cx="696980" cy="679721"/>
          </a:xfrm>
          <a:prstGeom prst="rect">
            <a:avLst/>
          </a:prstGeom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CF85304-FE7F-CE48-91CC-61C151209E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130" y="4852475"/>
            <a:ext cx="765819" cy="76581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11D24F1-566C-FB46-BB82-C18242498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241" y="6038268"/>
            <a:ext cx="696980" cy="6969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18C198-BD5D-A84E-8AFA-F0611A66DDC9}"/>
              </a:ext>
            </a:extLst>
          </p:cNvPr>
          <p:cNvSpPr txBox="1"/>
          <p:nvPr/>
        </p:nvSpPr>
        <p:spPr>
          <a:xfrm>
            <a:off x="8706364" y="5627349"/>
            <a:ext cx="3161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ADOBE VISUAL DESIGN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Abode Classes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Wake County Public Schools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9501D6-A844-0C45-A481-0E7BC66AB9A7}"/>
              </a:ext>
            </a:extLst>
          </p:cNvPr>
          <p:cNvCxnSpPr/>
          <p:nvPr/>
        </p:nvCxnSpPr>
        <p:spPr>
          <a:xfrm>
            <a:off x="8501890" y="4686230"/>
            <a:ext cx="0" cy="189649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5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AC9A9F-814F-864B-BD4A-66866F03B6E9}"/>
              </a:ext>
            </a:extLst>
          </p:cNvPr>
          <p:cNvSpPr/>
          <p:nvPr/>
        </p:nvSpPr>
        <p:spPr>
          <a:xfrm>
            <a:off x="0" y="483326"/>
            <a:ext cx="12239897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2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37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808A9B-A55A-7E43-8B3C-3B1108EF2FB9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7030FE-E605-2B4E-97BB-62BACDB580DC}"/>
              </a:ext>
            </a:extLst>
          </p:cNvPr>
          <p:cNvSpPr/>
          <p:nvPr/>
        </p:nvSpPr>
        <p:spPr>
          <a:xfrm>
            <a:off x="0" y="0"/>
            <a:ext cx="501716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038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26C2D5-C6AC-A141-BFA0-BC2D91489A10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C3309B-AEF2-DD4D-A099-C0091A004653}"/>
              </a:ext>
            </a:extLst>
          </p:cNvPr>
          <p:cNvSpPr/>
          <p:nvPr/>
        </p:nvSpPr>
        <p:spPr>
          <a:xfrm>
            <a:off x="0" y="0"/>
            <a:ext cx="500513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6497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07E76C-0848-D545-B884-57918E8D6558}"/>
              </a:ext>
            </a:extLst>
          </p:cNvPr>
          <p:cNvSpPr/>
          <p:nvPr/>
        </p:nvSpPr>
        <p:spPr>
          <a:xfrm>
            <a:off x="0" y="483326"/>
            <a:ext cx="12239897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3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5B3296-D5BB-7F48-BB06-8EEB6DB40A08}"/>
              </a:ext>
            </a:extLst>
          </p:cNvPr>
          <p:cNvSpPr/>
          <p:nvPr/>
        </p:nvSpPr>
        <p:spPr>
          <a:xfrm>
            <a:off x="8724900" y="0"/>
            <a:ext cx="34671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4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5125285-9336-C74D-996C-8661D10CD5EF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1B3B31-69FE-C848-907F-308C1D76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48BE-3375-CE4E-9EB4-4087E6A422EE}" type="datetimeFigureOut">
              <a:rPr lang="en-US" smtClean="0"/>
              <a:t>4/22/22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2CE951-8F2A-AC42-8009-E6E1847187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71987" y="875210"/>
            <a:ext cx="7245396" cy="4976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3032A-8F49-5E4D-85B6-0073B390F37A}"/>
              </a:ext>
            </a:extLst>
          </p:cNvPr>
          <p:cNvSpPr/>
          <p:nvPr/>
        </p:nvSpPr>
        <p:spPr>
          <a:xfrm>
            <a:off x="0" y="0"/>
            <a:ext cx="440218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1CA696-8851-3C44-AB32-0815E3BB3C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201738"/>
            <a:ext cx="2936875" cy="42068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150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 1">
  <p:cSld name="Title + Bullet Points 1">
    <p:bg>
      <p:bgPr>
        <a:solidFill>
          <a:schemeClr val="dk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>
            <a:spLocks noGrp="1"/>
          </p:cNvSpPr>
          <p:nvPr>
            <p:ph type="body" idx="1"/>
          </p:nvPr>
        </p:nvSpPr>
        <p:spPr>
          <a:xfrm>
            <a:off x="946367" y="2044367"/>
            <a:ext cx="5796800" cy="38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867">
                <a:solidFill>
                  <a:schemeClr val="dk2"/>
                </a:solidFill>
              </a:defRPr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935467" y="816900"/>
            <a:ext cx="5796800" cy="12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4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0907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7968000" y="1926800"/>
            <a:ext cx="3297200" cy="30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None/>
              <a:defRPr sz="2400" b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4589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6988233" y="874148"/>
            <a:ext cx="3748000" cy="9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988233" y="3385833"/>
            <a:ext cx="4301600" cy="25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35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AEA65-BCBE-6C4C-BAD4-46265D8C0E62}"/>
              </a:ext>
            </a:extLst>
          </p:cNvPr>
          <p:cNvSpPr/>
          <p:nvPr/>
        </p:nvSpPr>
        <p:spPr>
          <a:xfrm>
            <a:off x="-1" y="0"/>
            <a:ext cx="12192000" cy="45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312AC932-6F2F-D443-A196-EF8595575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926" y="4891586"/>
            <a:ext cx="709932" cy="692184"/>
          </a:xfrm>
          <a:prstGeom prst="rect">
            <a:avLst/>
          </a:prstGeom>
        </p:spPr>
      </p:pic>
      <p:pic>
        <p:nvPicPr>
          <p:cNvPr id="5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8C42F36A-AE05-824D-B5EE-D3F074774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5783" y="4876849"/>
            <a:ext cx="715616" cy="698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5167" y="4686229"/>
            <a:ext cx="8297414" cy="1258265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860" y="6012757"/>
            <a:ext cx="8297411" cy="485020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Objectives go here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11D24F1-566C-FB46-BB82-C18242498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41" y="6038268"/>
            <a:ext cx="696980" cy="6969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18C198-BD5D-A84E-8AFA-F0611A66DDC9}"/>
              </a:ext>
            </a:extLst>
          </p:cNvPr>
          <p:cNvSpPr txBox="1"/>
          <p:nvPr/>
        </p:nvSpPr>
        <p:spPr>
          <a:xfrm>
            <a:off x="8706364" y="5627349"/>
            <a:ext cx="3161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ADOBE VIDEO DESIGN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Abode Classes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Wake County Public Schools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9501D6-A844-0C45-A481-0E7BC66AB9A7}"/>
              </a:ext>
            </a:extLst>
          </p:cNvPr>
          <p:cNvCxnSpPr/>
          <p:nvPr/>
        </p:nvCxnSpPr>
        <p:spPr>
          <a:xfrm>
            <a:off x="8501890" y="4686230"/>
            <a:ext cx="0" cy="189649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" name="Picture 16" descr="Background pattern&#10;&#10;Description automatically generated">
            <a:extLst>
              <a:ext uri="{FF2B5EF4-FFF2-40B4-BE49-F238E27FC236}">
                <a16:creationId xmlns:a16="http://schemas.microsoft.com/office/drawing/2014/main" id="{D575F91A-97EE-9648-A307-A44ED22DF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849" y="-1251554"/>
            <a:ext cx="12719544" cy="76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6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898BC6C-FB4B-E64C-A072-F8E6FA087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783" y="4876849"/>
            <a:ext cx="716304" cy="6983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3BAEA65-BCBE-6C4C-BAD4-46265D8C0E62}"/>
              </a:ext>
            </a:extLst>
          </p:cNvPr>
          <p:cNvSpPr/>
          <p:nvPr/>
        </p:nvSpPr>
        <p:spPr>
          <a:xfrm>
            <a:off x="-1" y="0"/>
            <a:ext cx="12192000" cy="45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5167" y="4686229"/>
            <a:ext cx="8297414" cy="1258265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860" y="6012757"/>
            <a:ext cx="8297411" cy="485020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Objectives go here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11D24F1-566C-FB46-BB82-C18242498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41" y="6038268"/>
            <a:ext cx="696980" cy="6969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18C198-BD5D-A84E-8AFA-F0611A66DDC9}"/>
              </a:ext>
            </a:extLst>
          </p:cNvPr>
          <p:cNvSpPr txBox="1"/>
          <p:nvPr/>
        </p:nvSpPr>
        <p:spPr>
          <a:xfrm>
            <a:off x="8706364" y="5627349"/>
            <a:ext cx="3161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ADOBE DIGITAL DESIGN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Abode Classes</a:t>
            </a:r>
          </a:p>
          <a:p>
            <a:r>
              <a:rPr lang="en-US" sz="2000" b="0" i="0" dirty="0"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Wake County Public Schools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9501D6-A844-0C45-A481-0E7BC66AB9A7}"/>
              </a:ext>
            </a:extLst>
          </p:cNvPr>
          <p:cNvCxnSpPr/>
          <p:nvPr/>
        </p:nvCxnSpPr>
        <p:spPr>
          <a:xfrm>
            <a:off x="8501890" y="4686230"/>
            <a:ext cx="0" cy="1896492"/>
          </a:xfrm>
          <a:prstGeom prst="line">
            <a:avLst/>
          </a:prstGeom>
          <a:ln w="28575">
            <a:solidFill>
              <a:srgbClr val="7E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836CCDA8-A5E5-074F-A2E6-65E4E21C8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3849" y="-1251554"/>
            <a:ext cx="12719544" cy="76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6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B2936E-BF36-C848-996E-70ABFF5352D0}"/>
              </a:ext>
            </a:extLst>
          </p:cNvPr>
          <p:cNvSpPr/>
          <p:nvPr/>
        </p:nvSpPr>
        <p:spPr>
          <a:xfrm>
            <a:off x="0" y="483326"/>
            <a:ext cx="12239897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615F-C010-EA42-9461-48DD4555D9C1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6D59B-1D04-0B46-89FC-82C0BDD65993}"/>
              </a:ext>
            </a:extLst>
          </p:cNvPr>
          <p:cNvSpPr/>
          <p:nvPr/>
        </p:nvSpPr>
        <p:spPr>
          <a:xfrm>
            <a:off x="-47897" y="2764294"/>
            <a:ext cx="12239897" cy="28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05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BC58EF-7F29-914A-9982-3D36C1840E3A}"/>
              </a:ext>
            </a:extLst>
          </p:cNvPr>
          <p:cNvSpPr/>
          <p:nvPr/>
        </p:nvSpPr>
        <p:spPr>
          <a:xfrm>
            <a:off x="0" y="483326"/>
            <a:ext cx="12239897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6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5CF33BD-66C4-0649-B0A9-DB7203EFBF51}"/>
              </a:ext>
            </a:extLst>
          </p:cNvPr>
          <p:cNvSpPr/>
          <p:nvPr/>
        </p:nvSpPr>
        <p:spPr>
          <a:xfrm>
            <a:off x="0" y="483326"/>
            <a:ext cx="12239897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70456-D027-3A48-88F3-8EEF9E991F0C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D54E39-64F4-F747-B5FB-641330DFD1A9}"/>
              </a:ext>
            </a:extLst>
          </p:cNvPr>
          <p:cNvSpPr/>
          <p:nvPr/>
        </p:nvSpPr>
        <p:spPr>
          <a:xfrm>
            <a:off x="2103120" y="0"/>
            <a:ext cx="7178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5F0A2-1F08-F944-A189-97E4B7BD94D6}"/>
              </a:ext>
            </a:extLst>
          </p:cNvPr>
          <p:cNvSpPr txBox="1"/>
          <p:nvPr/>
        </p:nvSpPr>
        <p:spPr>
          <a:xfrm>
            <a:off x="2910840" y="901337"/>
            <a:ext cx="569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4800" b="0" i="0" dirty="0">
                <a:solidFill>
                  <a:schemeClr val="tx1"/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QUESTIONS TO ASK BEFORE YOU BEGIN:</a:t>
            </a:r>
            <a:endParaRPr lang="en-US" sz="4800" b="0" i="0" dirty="0">
              <a:solidFill>
                <a:schemeClr val="tx1"/>
              </a:solidFill>
              <a:latin typeface="Futura Condensed Medium" panose="020B0602020204020303" pitchFamily="34" charset="-79"/>
              <a:cs typeface="Futura Condensed Medium" panose="020B0602020204020303" pitchFamily="34" charset="-79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1DB233-5E0C-8045-AF8F-BD976C5DE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5309" y="2678113"/>
            <a:ext cx="6300591" cy="333057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9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s to Cons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70456-D027-3A48-88F3-8EEF9E991F0C}"/>
              </a:ext>
            </a:extLst>
          </p:cNvPr>
          <p:cNvSpPr/>
          <p:nvPr/>
        </p:nvSpPr>
        <p:spPr>
          <a:xfrm>
            <a:off x="204537" y="216568"/>
            <a:ext cx="11682663" cy="6412832"/>
          </a:xfrm>
          <a:prstGeom prst="rect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D54E39-64F4-F747-B5FB-641330DFD1A9}"/>
              </a:ext>
            </a:extLst>
          </p:cNvPr>
          <p:cNvSpPr/>
          <p:nvPr/>
        </p:nvSpPr>
        <p:spPr>
          <a:xfrm>
            <a:off x="2103120" y="0"/>
            <a:ext cx="7178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05F0A2-1F08-F944-A189-97E4B7BD94D6}"/>
              </a:ext>
            </a:extLst>
          </p:cNvPr>
          <p:cNvSpPr txBox="1"/>
          <p:nvPr/>
        </p:nvSpPr>
        <p:spPr>
          <a:xfrm>
            <a:off x="3174998" y="901337"/>
            <a:ext cx="5435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4800" b="0" i="0" dirty="0">
                <a:solidFill>
                  <a:schemeClr val="tx1"/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rPr>
              <a:t>QUESTIONS TO CONSOIDER:</a:t>
            </a:r>
            <a:endParaRPr lang="en-US" sz="4800" b="0" i="0" dirty="0">
              <a:solidFill>
                <a:schemeClr val="tx1"/>
              </a:solidFill>
              <a:latin typeface="Futura Condensed Medium" panose="020B0602020204020303" pitchFamily="34" charset="-79"/>
              <a:cs typeface="Futura Condensed Medium" panose="020B0602020204020303" pitchFamily="34" charset="-79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1DB233-5E0C-8045-AF8F-BD976C5DE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2888" y="2678113"/>
            <a:ext cx="6350696" cy="333057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48BE-3375-CE4E-9EB4-4087E6A422EE}" type="datetimeFigureOut">
              <a:rPr lang="en-US" smtClean="0"/>
              <a:t>4/22/22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62A6-57ED-5443-B140-5F1CAE4D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4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utura Condensed Medium" panose="020B0602020204020303" pitchFamily="34" charset="-79"/>
          <a:ea typeface="+mj-ea"/>
          <a:cs typeface="Futura Condensed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i="0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63FD-3CC8-6348-8BF3-141F09399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Adobe Visual Design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2A0F7-C6D9-2A4A-A22C-E739B442DD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Objective: 5.00</a:t>
            </a:r>
          </a:p>
          <a:p>
            <a:r>
              <a:rPr lang="en-US" sz="2200" b="0" dirty="0"/>
              <a:t>Apply publishing principles for digital media.</a:t>
            </a:r>
          </a:p>
        </p:txBody>
      </p:sp>
    </p:spTree>
    <p:extLst>
      <p:ext uri="{BB962C8B-B14F-4D97-AF65-F5344CB8AC3E}">
        <p14:creationId xmlns:p14="http://schemas.microsoft.com/office/powerpoint/2010/main" val="21979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39A8-19E8-D64C-85BE-C9460D2C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DE51-821F-2D44-A6A3-4A192020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Proof Copies</a:t>
            </a:r>
          </a:p>
          <a:p>
            <a:pPr lvl="1"/>
            <a:r>
              <a:rPr lang="en-US" dirty="0"/>
              <a:t>A preliminary version of a finished printed piece.</a:t>
            </a:r>
          </a:p>
          <a:p>
            <a:r>
              <a:rPr lang="en-US" dirty="0"/>
              <a:t>Print settings</a:t>
            </a:r>
          </a:p>
          <a:p>
            <a:pPr lvl="1"/>
            <a:r>
              <a:rPr lang="en-US" dirty="0"/>
              <a:t>Different print settings in InDesign such as pages, quality, and colors.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3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5E20-5640-5D48-A36D-4A1D5BC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228E7-D977-8B43-9C7D-62801947C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settings</a:t>
            </a:r>
          </a:p>
          <a:p>
            <a:pPr lvl="1"/>
            <a:r>
              <a:rPr lang="en-US" dirty="0"/>
              <a:t>Different print settings in InDesign such as pages, quality, and colors.</a:t>
            </a:r>
          </a:p>
          <a:p>
            <a:r>
              <a:rPr lang="en-US" dirty="0"/>
              <a:t>Printing Pages</a:t>
            </a:r>
          </a:p>
          <a:p>
            <a:pPr lvl="1"/>
            <a:r>
              <a:rPr lang="en-US" dirty="0"/>
              <a:t>Printing individual pages.</a:t>
            </a:r>
          </a:p>
          <a:p>
            <a:r>
              <a:rPr lang="en-US" dirty="0"/>
              <a:t>Printing Spreads</a:t>
            </a:r>
          </a:p>
          <a:p>
            <a:pPr lvl="1"/>
            <a:r>
              <a:rPr lang="en-US" dirty="0"/>
              <a:t>Printing pages side by side and or double sided papers as if printing a 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5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97C0E-2541-BC45-BD87-C67EB92D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311AD-049E-0740-838E-0FB0F524A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  <a:p>
            <a:pPr lvl="1"/>
            <a:r>
              <a:rPr lang="en-US" dirty="0"/>
              <a:t>A file containing all of the images, fonts, videos, animations, and links used in an InDesign document. Allows the .INDD file to be opened or printed on a different computer without errors.</a:t>
            </a:r>
          </a:p>
          <a:p>
            <a:r>
              <a:rPr lang="en-US" dirty="0"/>
              <a:t>Packaging Projects</a:t>
            </a:r>
          </a:p>
          <a:p>
            <a:pPr lvl="1"/>
            <a:r>
              <a:rPr lang="en-US" dirty="0"/>
              <a:t>The process of creating a package using InDesign.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29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5088-6CF4-D349-85B5-1E8B9AD2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5091-09D1-2340-B74A-6DF54248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Font Management</a:t>
            </a:r>
          </a:p>
          <a:p>
            <a:pPr lvl="1"/>
            <a:r>
              <a:rPr lang="en-US" dirty="0"/>
              <a:t>Making sure appropriate fonts are used and that any non default fonts are embedded correctly or contained within the package.</a:t>
            </a:r>
          </a:p>
          <a:p>
            <a:r>
              <a:rPr lang="en-US" dirty="0"/>
              <a:t>Image Management</a:t>
            </a:r>
          </a:p>
          <a:p>
            <a:pPr lvl="1"/>
            <a:r>
              <a:rPr lang="en-US" dirty="0"/>
              <a:t>Making sure all image permissions are obtained and are properly embedded or contained within a package.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5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AB97C5-08E9-7245-8ED0-45617C39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5.01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71E47-0B5B-2A43-8B45-764011EC2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Prepare documents for publishing to web, print, and other digital devices.</a:t>
            </a:r>
          </a:p>
        </p:txBody>
      </p:sp>
    </p:spTree>
    <p:extLst>
      <p:ext uri="{BB962C8B-B14F-4D97-AF65-F5344CB8AC3E}">
        <p14:creationId xmlns:p14="http://schemas.microsoft.com/office/powerpoint/2010/main" val="119475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05CD-C687-1E44-88C5-E28F41C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Publishing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25C66-1CCA-CB4E-9EDD-9EF7B67B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Checking for Errors &amp; Project Specifications</a:t>
            </a:r>
          </a:p>
          <a:p>
            <a:pPr lvl="1"/>
            <a:r>
              <a:rPr lang="en-US" dirty="0"/>
              <a:t>Using tools within InDesign to check for errors, including spelling, in a document.</a:t>
            </a:r>
          </a:p>
          <a:p>
            <a:r>
              <a:rPr lang="en-US" dirty="0"/>
              <a:t>Preflight Panel</a:t>
            </a:r>
          </a:p>
          <a:p>
            <a:pPr lvl="1"/>
            <a:r>
              <a:rPr lang="en-US" dirty="0"/>
              <a:t>A panel in InDesign that checks the document for errors such as overset text and items outside of the margins.</a:t>
            </a:r>
          </a:p>
          <a:p>
            <a:r>
              <a:rPr lang="en-US" dirty="0"/>
              <a:t>Resolving Preflight Panel Errors</a:t>
            </a:r>
          </a:p>
          <a:p>
            <a:pPr lvl="1"/>
            <a:r>
              <a:rPr lang="en-US" dirty="0"/>
              <a:t>Using the Preflight Panel move to and resolve errors prior to exporting a document. The Preflight Panel lists the errors and how to fix them.</a:t>
            </a:r>
          </a:p>
        </p:txBody>
      </p:sp>
    </p:spTree>
    <p:extLst>
      <p:ext uri="{BB962C8B-B14F-4D97-AF65-F5344CB8AC3E}">
        <p14:creationId xmlns:p14="http://schemas.microsoft.com/office/powerpoint/2010/main" val="246108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7B16-F100-A948-AEFF-ED019C8B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Publishing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CA31-EF22-2F49-B8E1-C47CBC8D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 space</a:t>
            </a:r>
          </a:p>
          <a:p>
            <a:pPr lvl="1"/>
            <a:r>
              <a:rPr lang="en-US" dirty="0"/>
              <a:t>Using the correct color space for a document such as RGB for screens or CMYK for printing.</a:t>
            </a:r>
          </a:p>
          <a:p>
            <a:r>
              <a:rPr lang="en-US" dirty="0"/>
              <a:t>Bleed</a:t>
            </a:r>
          </a:p>
          <a:p>
            <a:pPr lvl="1"/>
            <a:r>
              <a:rPr lang="en-US" dirty="0"/>
              <a:t>An area just outside the bounds of the page that is used for printing errors.</a:t>
            </a:r>
          </a:p>
          <a:p>
            <a:r>
              <a:rPr lang="en-US" dirty="0"/>
              <a:t>Resolution</a:t>
            </a:r>
          </a:p>
          <a:p>
            <a:pPr lvl="1"/>
            <a:r>
              <a:rPr lang="en-US" dirty="0"/>
              <a:t>How many pixels per inch in a document. Higher resolution leads to better image and document quality.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99C5-B193-0241-A040-EF9FF29E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Publishing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0E060-826E-4941-A8C8-EFD303A70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Size</a:t>
            </a:r>
          </a:p>
          <a:p>
            <a:pPr lvl="1"/>
            <a:r>
              <a:rPr lang="en-US" dirty="0"/>
              <a:t>The size of a document in InDesign, usually measured in Width by Height.</a:t>
            </a:r>
          </a:p>
          <a:p>
            <a:r>
              <a:rPr lang="en-US" dirty="0"/>
              <a:t>Preview Separations in InDesign</a:t>
            </a:r>
          </a:p>
          <a:p>
            <a:pPr lvl="1"/>
            <a:r>
              <a:rPr lang="en-US" dirty="0"/>
              <a:t>Seeing how different colors will print or export from an InDesign document.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2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AB97C5-08E9-7245-8ED0-45617C39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5.02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71E47-0B5B-2A43-8B45-764011EC2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Export or save documents to various file formats using Adobe InDesign.</a:t>
            </a:r>
          </a:p>
        </p:txBody>
      </p:sp>
    </p:spTree>
    <p:extLst>
      <p:ext uri="{BB962C8B-B14F-4D97-AF65-F5344CB8AC3E}">
        <p14:creationId xmlns:p14="http://schemas.microsoft.com/office/powerpoint/2010/main" val="167897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BE19-3658-E649-8815-7A7D45DF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and Saving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9C4F-A629-EF4F-BDF2-38690564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 .INDD Files</a:t>
            </a:r>
          </a:p>
          <a:p>
            <a:pPr lvl="1"/>
            <a:r>
              <a:rPr lang="en-US" dirty="0"/>
              <a:t>Saving files as the native InDesign file so they can be edited after closing the program. Saves work, layers, pages, etc. etc., as editable items.</a:t>
            </a:r>
          </a:p>
          <a:p>
            <a:r>
              <a:rPr lang="en-US" dirty="0"/>
              <a:t>Saving for previous version compatibility</a:t>
            </a:r>
          </a:p>
          <a:p>
            <a:pPr lvl="1"/>
            <a:r>
              <a:rPr lang="en-US" dirty="0"/>
              <a:t>Making sure to save an .INDD file so it can be opened on older versions of InDesign.</a:t>
            </a:r>
          </a:p>
        </p:txBody>
      </p:sp>
    </p:spTree>
    <p:extLst>
      <p:ext uri="{BB962C8B-B14F-4D97-AF65-F5344CB8AC3E}">
        <p14:creationId xmlns:p14="http://schemas.microsoft.com/office/powerpoint/2010/main" val="183786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9FEE-E823-A243-A617-ADAF1857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and Saving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EAC5-C7A0-CE47-B0AE-968EBD862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Types for Print &amp; Screen</a:t>
            </a:r>
          </a:p>
          <a:p>
            <a:pPr lvl="1"/>
            <a:r>
              <a:rPr lang="en-US" dirty="0"/>
              <a:t>Exporting files as the correct type based on the final usage. JPEG, PNG, or Interactive PDF for the screen, or TIFF, or print PDF for printing.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5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3570-1C80-964C-BA2A-D02BA50B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and Saving in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75D9-707F-484C-B18E-7A76F1F8F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3652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PDF</a:t>
            </a:r>
          </a:p>
          <a:p>
            <a:pPr lvl="1"/>
            <a:r>
              <a:rPr lang="en-US" dirty="0"/>
              <a:t>A commonly used file format that can be editable but also retains formatting. Can be for printing or interactive with hyperlinks and editable fields.</a:t>
            </a:r>
          </a:p>
          <a:p>
            <a:r>
              <a:rPr lang="en-US" dirty="0"/>
              <a:t>EPUB</a:t>
            </a:r>
          </a:p>
          <a:p>
            <a:pPr lvl="1"/>
            <a:r>
              <a:rPr lang="en-US" dirty="0"/>
              <a:t>An e-book file format used by multiple readers. Can contain interactive content.</a:t>
            </a:r>
          </a:p>
          <a:p>
            <a:r>
              <a:rPr lang="en-US" dirty="0"/>
              <a:t>HTML</a:t>
            </a:r>
          </a:p>
          <a:p>
            <a:pPr lvl="1"/>
            <a:r>
              <a:rPr lang="en-US" dirty="0"/>
              <a:t>Hypertext Markup Language. One of the basic coding languages of websites and the internet. Can contain links to other sites or pages.</a:t>
            </a:r>
          </a:p>
          <a:p>
            <a:endParaRPr lang="en-US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5A415FB-A189-DC06-E515-6838E0D86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961" y="3242387"/>
            <a:ext cx="1311802" cy="1495454"/>
          </a:xfrm>
          <a:prstGeom prst="rect">
            <a:avLst/>
          </a:prstGeom>
        </p:spPr>
      </p:pic>
      <p:pic>
        <p:nvPicPr>
          <p:cNvPr id="7" name="Picture 6" descr="Text, icon&#10;&#10;Description automatically generated">
            <a:extLst>
              <a:ext uri="{FF2B5EF4-FFF2-40B4-BE49-F238E27FC236}">
                <a16:creationId xmlns:a16="http://schemas.microsoft.com/office/drawing/2014/main" id="{CD2A2A79-6257-3B65-7DD5-92A73B200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2961" y="1610587"/>
            <a:ext cx="1257300" cy="12573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74F66FC-0E5A-5F79-2B33-9780CAFD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2961" y="4997420"/>
            <a:ext cx="1495455" cy="14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98525"/>
      </p:ext>
    </p:extLst>
  </p:cSld>
  <p:clrMapOvr>
    <a:masterClrMapping/>
  </p:clrMapOvr>
</p:sld>
</file>

<file path=ppt/theme/theme1.xml><?xml version="1.0" encoding="utf-8"?>
<a:theme xmlns:a="http://schemas.openxmlformats.org/drawingml/2006/main" name="Adobe ALL Software">
  <a:themeElements>
    <a:clrScheme name="Adobe InDesign 1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FE3366"/>
      </a:accent1>
      <a:accent2>
        <a:srgbClr val="43021D"/>
      </a:accent2>
      <a:accent3>
        <a:srgbClr val="941651"/>
      </a:accent3>
      <a:accent4>
        <a:srgbClr val="942092"/>
      </a:accent4>
      <a:accent5>
        <a:srgbClr val="919191"/>
      </a:accent5>
      <a:accent6>
        <a:srgbClr val="797979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be ALL Software" id="{A6A79DE6-CF61-034E-90DF-0599E91B3D30}" vid="{749D4803-29C9-ED40-ADF2-7D7C44C435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Adobe ALL Software</Template>
  <TotalTime>374</TotalTime>
  <Words>580</Words>
  <Application>Microsoft Macintosh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Futura Condensed Medium</vt:lpstr>
      <vt:lpstr>Raleway</vt:lpstr>
      <vt:lpstr>Adobe ALL Software</vt:lpstr>
      <vt:lpstr>Adobe Visual Design II</vt:lpstr>
      <vt:lpstr>Objective 5.01 </vt:lpstr>
      <vt:lpstr>Preparing for Publishing in ID</vt:lpstr>
      <vt:lpstr>Preparing for Publishing in ID</vt:lpstr>
      <vt:lpstr>Preparing for Publishing in ID</vt:lpstr>
      <vt:lpstr>Objective 5.02 </vt:lpstr>
      <vt:lpstr>Exporting and Saving in ID</vt:lpstr>
      <vt:lpstr>Exporting and Saving in ID</vt:lpstr>
      <vt:lpstr>Exporting and Saving in ID</vt:lpstr>
      <vt:lpstr>Printing in ID</vt:lpstr>
      <vt:lpstr>Printing in ID</vt:lpstr>
      <vt:lpstr>Packaging in ID</vt:lpstr>
      <vt:lpstr>Packaging in 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Visual Design</dc:title>
  <dc:creator>Emily Scales _ Staff - WakefieldHS</dc:creator>
  <cp:lastModifiedBy>Emily Scales _ Staff - WakefieldHS</cp:lastModifiedBy>
  <cp:revision>15</cp:revision>
  <dcterms:created xsi:type="dcterms:W3CDTF">2022-01-05T18:16:31Z</dcterms:created>
  <dcterms:modified xsi:type="dcterms:W3CDTF">2022-04-22T18:21:24Z</dcterms:modified>
</cp:coreProperties>
</file>