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2" r:id="rId3"/>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cf2d09040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f2d09040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cf2d09040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c84b48e0d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cc84b48e0d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cc84b48e0d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cc84b48e0d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cc84b48e0d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cc84b48e0d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Heinz superbowl commercial with 4 quadrants</a:t>
            </a:r>
            <a:endParaRPr/>
          </a:p>
        </p:txBody>
      </p:sp>
      <p:sp>
        <p:nvSpPr>
          <p:cNvPr id="224" name="Google Shape;22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ade50b1563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ade50b1563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ade50b1563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ade50b156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ade50b1563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ade50b1563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ade50b1563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ade50b1563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ade50b1563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cf2d090409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cf2d090409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cf2d090409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f1634c591f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f1634c591f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f1634c591f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93" name="Google Shape;9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9" name="Google Shape;9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2" name="Shape 102"/>
        <p:cNvGrpSpPr/>
        <p:nvPr/>
      </p:nvGrpSpPr>
      <p:grpSpPr>
        <a:xfrm>
          <a:off x="0" y="0"/>
          <a:ext cx="0" cy="0"/>
          <a:chOff x="0" y="0"/>
          <a:chExt cx="0" cy="0"/>
        </a:xfrm>
      </p:grpSpPr>
      <p:sp>
        <p:nvSpPr>
          <p:cNvPr id="103" name="Google Shape;103;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05" name="Google Shape;105;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06" name="Google Shape;106;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youtube.com/watch?v=Ufp8weYYDE8" TargetMode="Externa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14.jpg"/><Relationship Id="rId5" Type="http://schemas.openxmlformats.org/officeDocument/2006/relationships/image" Target="../media/image27.jpg"/><Relationship Id="rId6" Type="http://schemas.openxmlformats.org/officeDocument/2006/relationships/image" Target="../media/image26.jpg"/><Relationship Id="rId7"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d2JooUMsDdA" TargetMode="Externa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youtube.com/watch?v=9lVVFVO67Ek" TargetMode="Externa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youtube.com/watch?v=Cfiml4iyG7o" TargetMode="Externa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www.youtube.com/watch?v=zLRB8cHLcWE" TargetMode="Externa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17"/>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descr="For decades, film and TV productions have used green and blue screens to place actors into new environments. Now, LED walls are revolutionizing this process by projecting 3D environments in real time behind actors to provide the illusion of being in a physical location. These methods were put to the test on Disney’s &quot;The Mandalorian,&quot; of which over half was filmed indoors on a virtual set. This process of combining traditional cinematography techniques with advanced world-building technology effectively eliminates the need for a green screen.&#10;&#10;MORE MOVIES INSIDER:&#10;How Fake Burn Wounds Are Made For Movies &amp; TV | Movies Insider&#10;https://youtu.be/pgGwLWnrWuU&#10;What 7 Creature Performers Looked Like Behind The Scenes | Movies Insider&#10;https://youtu.be/AfjAB1R7J6o&#10;How Netflix's 'Extraction' Filmed A 12-Minute Fight Scene To Look Like One Take | Movies Insider&#10;https://youtu.be/gwn0J2OVDG4&#10;&#10;------------------------------------------------------&#10;&#10;#Mandalorian #MoviesInsider #Insider&#10;&#10;Insider is great journalism about what passionate people actually want to know. That’s everything from news to food, celebrity to science, politics to sports and all the rest. It’s smart. It’s fearless. It’s fun. We push the boundaries of digital storytelling. Our mission is to inform and inspire. &#10;&#10;Subscribe to our channel and visit us at: https://www.insider.com&#10;Insider on Facebook: https://www.facebook.com/insider/&#10;Insider on Instagram: https://www.instagram.com/insider/&#10;Insider on Twitter: https://twitter.com/thisisinsider&#10;Insider on Snapchat: https://www.snapchat.com/discover/Insider/4020934530&#10;Insider on Amazon Prime: https://www.amazon.com/v/thisisinsider&#10;Insider on TikTok: https://www.tiktok.com/@insider&#10;Insider on Dailymotion: https://www.dailymotion.com/INSIDER&#10;&#10;Why 'The Mandalorian' Uses Virtual Sets Over Green Screen | Movies Insider" id="116" name="Google Shape;116;p17" title="Why 'The Mandalorian' Uses Virtual Sets Over Green Screen | Movies Insider">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26"/>
          <p:cNvSpPr/>
          <p:nvPr/>
        </p:nvSpPr>
        <p:spPr>
          <a:xfrm>
            <a:off x="484096" y="470925"/>
            <a:ext cx="4381009" cy="5892104"/>
          </a:xfrm>
          <a:custGeom>
            <a:rect b="b" l="l" r="r" t="t"/>
            <a:pathLst>
              <a:path extrusionOk="0" h="5892104" w="4381009">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4" name="Google Shape;184;p26"/>
          <p:cNvSpPr txBox="1"/>
          <p:nvPr>
            <p:ph type="title"/>
          </p:nvPr>
        </p:nvSpPr>
        <p:spPr>
          <a:xfrm>
            <a:off x="863029" y="1012004"/>
            <a:ext cx="3416158" cy="47954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4400"/>
              <a:buFont typeface="Calibri"/>
              <a:buNone/>
            </a:pPr>
            <a:r>
              <a:rPr lang="en-US">
                <a:solidFill>
                  <a:srgbClr val="FFFFFF"/>
                </a:solidFill>
              </a:rPr>
              <a:t>QUESTIONS TO DISCUSS</a:t>
            </a:r>
            <a:endParaRPr/>
          </a:p>
        </p:txBody>
      </p:sp>
      <p:grpSp>
        <p:nvGrpSpPr>
          <p:cNvPr id="185" name="Google Shape;185;p26"/>
          <p:cNvGrpSpPr/>
          <p:nvPr/>
        </p:nvGrpSpPr>
        <p:grpSpPr>
          <a:xfrm>
            <a:off x="5218075" y="1085638"/>
            <a:ext cx="6513603" cy="4795321"/>
            <a:chOff x="0" y="599357"/>
            <a:chExt cx="6513603" cy="3098553"/>
          </a:xfrm>
        </p:grpSpPr>
        <p:sp>
          <p:nvSpPr>
            <p:cNvPr id="186" name="Google Shape;186;p26"/>
            <p:cNvSpPr/>
            <p:nvPr/>
          </p:nvSpPr>
          <p:spPr>
            <a:xfrm>
              <a:off x="0" y="599357"/>
              <a:ext cx="6513603" cy="1510396"/>
            </a:xfrm>
            <a:prstGeom prst="roundRect">
              <a:avLst>
                <a:gd fmla="val 16667" name="adj"/>
              </a:avLst>
            </a:prstGeom>
            <a:solidFill>
              <a:srgbClr val="B7481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6"/>
            <p:cNvSpPr txBox="1"/>
            <p:nvPr/>
          </p:nvSpPr>
          <p:spPr>
            <a:xfrm>
              <a:off x="73731" y="673088"/>
              <a:ext cx="6366141" cy="1362934"/>
            </a:xfrm>
            <a:prstGeom prst="rect">
              <a:avLst/>
            </a:prstGeom>
            <a:noFill/>
            <a:ln>
              <a:noFill/>
            </a:ln>
          </p:spPr>
          <p:txBody>
            <a:bodyPr anchorCtr="0" anchor="ctr" bIns="102850" lIns="102850" spcFirstLastPara="1" rIns="102850" wrap="square" tIns="102850">
              <a:noAutofit/>
            </a:bodyPr>
            <a:lstStyle/>
            <a:p>
              <a:pPr indent="0" lvl="0" marL="0" marR="0" rtl="0" algn="l">
                <a:lnSpc>
                  <a:spcPct val="90000"/>
                </a:lnSpc>
                <a:spcBef>
                  <a:spcPts val="0"/>
                </a:spcBef>
                <a:spcAft>
                  <a:spcPts val="0"/>
                </a:spcAft>
                <a:buClr>
                  <a:schemeClr val="lt1"/>
                </a:buClr>
                <a:buSzPts val="2700"/>
                <a:buFont typeface="Calibri"/>
                <a:buNone/>
              </a:pPr>
              <a:r>
                <a:rPr b="0" i="0" lang="en-US" sz="2700" u="none" cap="none" strike="noStrike">
                  <a:solidFill>
                    <a:schemeClr val="lt1"/>
                  </a:solidFill>
                  <a:latin typeface="Calibri"/>
                  <a:ea typeface="Calibri"/>
                  <a:cs typeface="Calibri"/>
                  <a:sym typeface="Calibri"/>
                </a:rPr>
                <a:t>How do you think green screen technology has changed the way films are made? </a:t>
              </a:r>
              <a:endParaRPr b="0" i="0" sz="1400" u="none" cap="none" strike="noStrike">
                <a:solidFill>
                  <a:srgbClr val="000000"/>
                </a:solidFill>
                <a:latin typeface="Arial"/>
                <a:ea typeface="Arial"/>
                <a:cs typeface="Arial"/>
                <a:sym typeface="Arial"/>
              </a:endParaRPr>
            </a:p>
          </p:txBody>
        </p:sp>
        <p:sp>
          <p:nvSpPr>
            <p:cNvPr id="188" name="Google Shape;188;p26"/>
            <p:cNvSpPr/>
            <p:nvPr/>
          </p:nvSpPr>
          <p:spPr>
            <a:xfrm>
              <a:off x="0" y="2187514"/>
              <a:ext cx="6513603" cy="1510396"/>
            </a:xfrm>
            <a:prstGeom prst="roundRect">
              <a:avLst>
                <a:gd fmla="val 16667" name="adj"/>
              </a:avLst>
            </a:prstGeom>
            <a:solidFill>
              <a:srgbClr val="D76D1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6"/>
            <p:cNvSpPr txBox="1"/>
            <p:nvPr/>
          </p:nvSpPr>
          <p:spPr>
            <a:xfrm>
              <a:off x="73731" y="2261245"/>
              <a:ext cx="6366141" cy="1362934"/>
            </a:xfrm>
            <a:prstGeom prst="rect">
              <a:avLst/>
            </a:prstGeom>
            <a:noFill/>
            <a:ln>
              <a:noFill/>
            </a:ln>
          </p:spPr>
          <p:txBody>
            <a:bodyPr anchorCtr="0" anchor="ctr" bIns="102850" lIns="102850" spcFirstLastPara="1" rIns="102850" wrap="square" tIns="102850">
              <a:noAutofit/>
            </a:bodyPr>
            <a:lstStyle/>
            <a:p>
              <a:pPr indent="0" lvl="0" marL="0" marR="0" rtl="0" algn="l">
                <a:lnSpc>
                  <a:spcPct val="90000"/>
                </a:lnSpc>
                <a:spcBef>
                  <a:spcPts val="0"/>
                </a:spcBef>
                <a:spcAft>
                  <a:spcPts val="0"/>
                </a:spcAft>
                <a:buClr>
                  <a:schemeClr val="lt1"/>
                </a:buClr>
                <a:buSzPts val="2700"/>
                <a:buFont typeface="Calibri"/>
                <a:buNone/>
              </a:pPr>
              <a:r>
                <a:rPr b="0" i="0" lang="en-US" sz="2700" u="none" cap="none" strike="noStrike">
                  <a:solidFill>
                    <a:schemeClr val="lt1"/>
                  </a:solidFill>
                  <a:latin typeface="Calibri"/>
                  <a:ea typeface="Calibri"/>
                  <a:cs typeface="Calibri"/>
                  <a:sym typeface="Calibri"/>
                </a:rPr>
                <a:t>Do you think it’s cheaper to film on location or to add the location after filming via green screen?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7"/>
          <p:cNvPicPr preferRelativeResize="0"/>
          <p:nvPr/>
        </p:nvPicPr>
        <p:blipFill>
          <a:blip r:embed="rId3">
            <a:alphaModFix/>
          </a:blip>
          <a:stretch>
            <a:fillRect/>
          </a:stretch>
        </p:blipFill>
        <p:spPr>
          <a:xfrm>
            <a:off x="0" y="0"/>
            <a:ext cx="2826550" cy="4239825"/>
          </a:xfrm>
          <a:prstGeom prst="rect">
            <a:avLst/>
          </a:prstGeom>
          <a:noFill/>
          <a:ln>
            <a:noFill/>
          </a:ln>
        </p:spPr>
      </p:pic>
      <p:pic>
        <p:nvPicPr>
          <p:cNvPr id="196" name="Google Shape;196;p27"/>
          <p:cNvPicPr preferRelativeResize="0"/>
          <p:nvPr/>
        </p:nvPicPr>
        <p:blipFill rotWithShape="1">
          <a:blip r:embed="rId4">
            <a:alphaModFix/>
          </a:blip>
          <a:srcRect b="0" l="0" r="0" t="13073"/>
          <a:stretch/>
        </p:blipFill>
        <p:spPr>
          <a:xfrm>
            <a:off x="2826550" y="2"/>
            <a:ext cx="3169075" cy="4132100"/>
          </a:xfrm>
          <a:prstGeom prst="rect">
            <a:avLst/>
          </a:prstGeom>
          <a:noFill/>
          <a:ln>
            <a:noFill/>
          </a:ln>
        </p:spPr>
      </p:pic>
      <p:pic>
        <p:nvPicPr>
          <p:cNvPr id="197" name="Google Shape;197;p27"/>
          <p:cNvPicPr preferRelativeResize="0"/>
          <p:nvPr/>
        </p:nvPicPr>
        <p:blipFill rotWithShape="1">
          <a:blip r:embed="rId5">
            <a:alphaModFix/>
          </a:blip>
          <a:srcRect b="0" l="0" r="0" t="23786"/>
          <a:stretch/>
        </p:blipFill>
        <p:spPr>
          <a:xfrm>
            <a:off x="5995625" y="0"/>
            <a:ext cx="6196375" cy="3389524"/>
          </a:xfrm>
          <a:prstGeom prst="rect">
            <a:avLst/>
          </a:prstGeom>
          <a:noFill/>
          <a:ln>
            <a:noFill/>
          </a:ln>
        </p:spPr>
      </p:pic>
      <p:pic>
        <p:nvPicPr>
          <p:cNvPr id="198" name="Google Shape;198;p27"/>
          <p:cNvPicPr preferRelativeResize="0"/>
          <p:nvPr/>
        </p:nvPicPr>
        <p:blipFill rotWithShape="1">
          <a:blip r:embed="rId6">
            <a:alphaModFix/>
          </a:blip>
          <a:srcRect b="18811" l="0" r="0" t="0"/>
          <a:stretch/>
        </p:blipFill>
        <p:spPr>
          <a:xfrm>
            <a:off x="332175" y="3727850"/>
            <a:ext cx="5140325" cy="3130150"/>
          </a:xfrm>
          <a:prstGeom prst="rect">
            <a:avLst/>
          </a:prstGeom>
          <a:noFill/>
          <a:ln>
            <a:noFill/>
          </a:ln>
        </p:spPr>
      </p:pic>
      <p:pic>
        <p:nvPicPr>
          <p:cNvPr id="199" name="Google Shape;199;p27"/>
          <p:cNvPicPr preferRelativeResize="0"/>
          <p:nvPr/>
        </p:nvPicPr>
        <p:blipFill rotWithShape="1">
          <a:blip r:embed="rId7">
            <a:alphaModFix/>
          </a:blip>
          <a:srcRect b="0" l="0" r="0" t="8290"/>
          <a:stretch/>
        </p:blipFill>
        <p:spPr>
          <a:xfrm>
            <a:off x="5995625" y="3069425"/>
            <a:ext cx="6196374" cy="3788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28"/>
          <p:cNvSpPr/>
          <p:nvPr/>
        </p:nvSpPr>
        <p:spPr>
          <a:xfrm>
            <a:off x="336883" y="321176"/>
            <a:ext cx="7174247" cy="5896743"/>
          </a:xfrm>
          <a:prstGeom prst="rect">
            <a:avLst/>
          </a:prstGeom>
          <a:solidFill>
            <a:schemeClr val="dk1">
              <a:alpha val="14509"/>
            </a:schemeClr>
          </a:solidFill>
          <a:ln cap="sq" cmpd="thinThick" w="127000">
            <a:solidFill>
              <a:schemeClr val="dk1">
                <a:alpha val="941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28"/>
          <p:cNvSpPr txBox="1"/>
          <p:nvPr>
            <p:ph type="title"/>
          </p:nvPr>
        </p:nvSpPr>
        <p:spPr>
          <a:xfrm>
            <a:off x="821516" y="640263"/>
            <a:ext cx="6204984" cy="134497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LAYERING VIDEO</a:t>
            </a:r>
            <a:endParaRPr/>
          </a:p>
        </p:txBody>
      </p:sp>
      <p:sp>
        <p:nvSpPr>
          <p:cNvPr id="206" name="Google Shape;206;p28"/>
          <p:cNvSpPr txBox="1"/>
          <p:nvPr>
            <p:ph idx="1" type="body"/>
          </p:nvPr>
        </p:nvSpPr>
        <p:spPr>
          <a:xfrm>
            <a:off x="821525" y="2121757"/>
            <a:ext cx="6204900" cy="14919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lang="en-US" sz="3200"/>
              <a:t>By scaling video clips and layering multiple clips you can create the </a:t>
            </a:r>
            <a:r>
              <a:rPr b="1" lang="en-US" sz="3200"/>
              <a:t>“Brady Bunch” effect</a:t>
            </a:r>
            <a:r>
              <a:rPr lang="en-US" sz="3200"/>
              <a:t>.</a:t>
            </a:r>
            <a:endParaRPr/>
          </a:p>
        </p:txBody>
      </p:sp>
      <p:pic>
        <p:nvPicPr>
          <p:cNvPr id="207" name="Google Shape;207;p28"/>
          <p:cNvPicPr preferRelativeResize="0"/>
          <p:nvPr/>
        </p:nvPicPr>
        <p:blipFill rotWithShape="1">
          <a:blip r:embed="rId3">
            <a:alphaModFix/>
          </a:blip>
          <a:srcRect b="24600" l="0" r="4" t="0"/>
          <a:stretch/>
        </p:blipFill>
        <p:spPr>
          <a:xfrm>
            <a:off x="7829553" y="306909"/>
            <a:ext cx="4042409" cy="2286000"/>
          </a:xfrm>
          <a:prstGeom prst="rect">
            <a:avLst/>
          </a:prstGeom>
          <a:noFill/>
          <a:ln>
            <a:noFill/>
          </a:ln>
        </p:spPr>
      </p:pic>
      <p:pic>
        <p:nvPicPr>
          <p:cNvPr descr="A person sitting in a room&#10;&#10;Description automatically generated" id="208" name="Google Shape;208;p28"/>
          <p:cNvPicPr preferRelativeResize="0"/>
          <p:nvPr/>
        </p:nvPicPr>
        <p:blipFill rotWithShape="1">
          <a:blip r:embed="rId4">
            <a:alphaModFix/>
          </a:blip>
          <a:srcRect b="3" l="2644" r="7897" t="0"/>
          <a:stretch/>
        </p:blipFill>
        <p:spPr>
          <a:xfrm>
            <a:off x="7829549" y="2828925"/>
            <a:ext cx="4042410" cy="3388994"/>
          </a:xfrm>
          <a:prstGeom prst="rect">
            <a:avLst/>
          </a:prstGeom>
          <a:noFill/>
          <a:ln>
            <a:noFill/>
          </a:ln>
        </p:spPr>
      </p:pic>
      <p:sp>
        <p:nvSpPr>
          <p:cNvPr id="209" name="Google Shape;209;p28"/>
          <p:cNvSpPr txBox="1"/>
          <p:nvPr/>
        </p:nvSpPr>
        <p:spPr>
          <a:xfrm>
            <a:off x="821525" y="3613650"/>
            <a:ext cx="6204900" cy="2401200"/>
          </a:xfrm>
          <a:prstGeom prst="rect">
            <a:avLst/>
          </a:prstGeom>
          <a:noFill/>
          <a:ln>
            <a:noFill/>
          </a:ln>
        </p:spPr>
        <p:txBody>
          <a:bodyPr anchorCtr="0" anchor="t" bIns="91425" lIns="91425" spcFirstLastPara="1" rIns="91425" wrap="square" tIns="91425">
            <a:spAutoFit/>
          </a:bodyPr>
          <a:lstStyle/>
          <a:p>
            <a:pPr indent="-228600" lvl="0" marL="228600" rtl="0" algn="l">
              <a:lnSpc>
                <a:spcPct val="90000"/>
              </a:lnSpc>
              <a:spcBef>
                <a:spcPts val="1000"/>
              </a:spcBef>
              <a:spcAft>
                <a:spcPts val="0"/>
              </a:spcAft>
              <a:buClr>
                <a:schemeClr val="dk1"/>
              </a:buClr>
              <a:buSzPts val="3200"/>
              <a:buChar char="•"/>
            </a:pPr>
            <a:r>
              <a:rPr lang="en-US" sz="3200">
                <a:solidFill>
                  <a:schemeClr val="dk1"/>
                </a:solidFill>
                <a:latin typeface="Calibri"/>
                <a:ea typeface="Calibri"/>
                <a:cs typeface="Calibri"/>
                <a:sym typeface="Calibri"/>
              </a:rPr>
              <a:t>You can place one video clip in a small frame over a background video clip that covers the entire screen. This effect is called a </a:t>
            </a:r>
            <a:r>
              <a:rPr b="1" lang="en-US" sz="3200">
                <a:solidFill>
                  <a:schemeClr val="dk1"/>
                </a:solidFill>
                <a:latin typeface="Calibri"/>
                <a:ea typeface="Calibri"/>
                <a:cs typeface="Calibri"/>
                <a:sym typeface="Calibri"/>
              </a:rPr>
              <a:t>picture-in-picture overlay</a:t>
            </a:r>
            <a:r>
              <a:rPr lang="en-US" sz="3200">
                <a:solidFill>
                  <a:schemeClr val="dk1"/>
                </a:solidFill>
                <a:latin typeface="Calibri"/>
                <a:ea typeface="Calibri"/>
                <a:cs typeface="Calibri"/>
                <a:sym typeface="Calibri"/>
              </a:rPr>
              <a:t>.</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4" name="Shape 214"/>
        <p:cNvGrpSpPr/>
        <p:nvPr/>
      </p:nvGrpSpPr>
      <p:grpSpPr>
        <a:xfrm>
          <a:off x="0" y="0"/>
          <a:ext cx="0" cy="0"/>
          <a:chOff x="0" y="0"/>
          <a:chExt cx="0" cy="0"/>
        </a:xfrm>
      </p:grpSpPr>
      <p:pic>
        <p:nvPicPr>
          <p:cNvPr descr="No copyright infringement intended. All rights go towards The Brady Bunch creator Sherwood Schwartz." id="215" name="Google Shape;215;p29" title="The Brady Bunch Theme Song Intro">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pic>
        <p:nvPicPr>
          <p:cNvPr descr="A screen shot of a computer&#10;&#10;Description automatically generated" id="220" name="Google Shape;220;p30"/>
          <p:cNvPicPr preferRelativeResize="0"/>
          <p:nvPr>
            <p:ph idx="1" type="body"/>
          </p:nvPr>
        </p:nvPicPr>
        <p:blipFill rotWithShape="1">
          <a:blip r:embed="rId3">
            <a:alphaModFix/>
          </a:blip>
          <a:srcRect b="13897" l="0" r="-1" t="0"/>
          <a:stretch/>
        </p:blipFill>
        <p:spPr>
          <a:xfrm>
            <a:off x="321733" y="321733"/>
            <a:ext cx="11548534" cy="62145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5" name="Shape 225"/>
        <p:cNvGrpSpPr/>
        <p:nvPr/>
      </p:nvGrpSpPr>
      <p:grpSpPr>
        <a:xfrm>
          <a:off x="0" y="0"/>
          <a:ext cx="0" cy="0"/>
          <a:chOff x="0" y="0"/>
          <a:chExt cx="0" cy="0"/>
        </a:xfrm>
      </p:grpSpPr>
      <p:pic>
        <p:nvPicPr>
          <p:cNvPr descr="Heinz, &quot;Find The Goodness (Four at Once)&quot;&#10;&#10;Blair Warren (Art Direction, 2014)&#10;Wieden + Kennedy&#10;New York, NY&#10;&#10;The VCU Brandcenter is a two-year, full-time master's program focused on developing the best creative problem-solvers in the world of brands. The program saw a record number of alumni ads in the 2020 Super Bowl: 26 alums contributed to 18 different spots, representing global brands like McDonald's, Facebook, Bud Light, and more. Read more here: http://bit.ly/BCSuperBowlWatch&#10;&#10;Learn more about the Brandcenter: http://www.brandcenter.vcu.edu &#10;&#10;Follow the Brandcenter on other social media platforms:&#10; • Facebook (http://www.facebook.com/VCUBrandcenter)&#10; • Twitter (http://www.twitter.com/VCU_Brandcenter)&#10; • Instagram (http://www.instagram.com/vcu_brandcenter/)&#10; • LinkedIn (http://www.linkedin.com/school/1095073/admin/)" id="226" name="Google Shape;226;p31" title="Heinz: Find The Goodness (Four at Once) - 2020 Super Bowl Commercial">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2"/>
          <p:cNvSpPr txBox="1"/>
          <p:nvPr>
            <p:ph type="title"/>
          </p:nvPr>
        </p:nvSpPr>
        <p:spPr>
          <a:xfrm>
            <a:off x="612325" y="365125"/>
            <a:ext cx="11254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200"/>
              <a:t>TV show Orphan Black, has 1 actress that plays multiple characters. The use of layering is seen throughout the whole show. </a:t>
            </a:r>
            <a:endParaRPr sz="3200"/>
          </a:p>
        </p:txBody>
      </p:sp>
      <p:pic>
        <p:nvPicPr>
          <p:cNvPr id="233" name="Google Shape;233;p32"/>
          <p:cNvPicPr preferRelativeResize="0"/>
          <p:nvPr/>
        </p:nvPicPr>
        <p:blipFill>
          <a:blip r:embed="rId3">
            <a:alphaModFix/>
          </a:blip>
          <a:stretch>
            <a:fillRect/>
          </a:stretch>
        </p:blipFill>
        <p:spPr>
          <a:xfrm>
            <a:off x="1100364" y="1690825"/>
            <a:ext cx="9991274" cy="5167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33"/>
          <p:cNvSpPr txBox="1"/>
          <p:nvPr>
            <p:ph idx="1" type="body"/>
          </p:nvPr>
        </p:nvSpPr>
        <p:spPr>
          <a:xfrm>
            <a:off x="838200" y="1825625"/>
            <a:ext cx="5181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41" name="Google Shape;241;p33"/>
          <p:cNvSpPr txBox="1"/>
          <p:nvPr>
            <p:ph idx="2" type="body"/>
          </p:nvPr>
        </p:nvSpPr>
        <p:spPr>
          <a:xfrm>
            <a:off x="6172200" y="1825625"/>
            <a:ext cx="5181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242" name="Google Shape;242;p33"/>
          <p:cNvPicPr preferRelativeResize="0"/>
          <p:nvPr/>
        </p:nvPicPr>
        <p:blipFill>
          <a:blip r:embed="rId3">
            <a:alphaModFix/>
          </a:blip>
          <a:stretch>
            <a:fillRect/>
          </a:stretch>
        </p:blipFill>
        <p:spPr>
          <a:xfrm>
            <a:off x="21771" y="0"/>
            <a:ext cx="12148460" cy="6858002"/>
          </a:xfrm>
          <a:prstGeom prst="rect">
            <a:avLst/>
          </a:prstGeom>
          <a:noFill/>
          <a:ln>
            <a:noFill/>
          </a:ln>
        </p:spPr>
      </p:pic>
      <p:sp>
        <p:nvSpPr>
          <p:cNvPr id="243" name="Google Shape;243;p33"/>
          <p:cNvSpPr txBox="1"/>
          <p:nvPr/>
        </p:nvSpPr>
        <p:spPr>
          <a:xfrm>
            <a:off x="220450" y="218150"/>
            <a:ext cx="4102500" cy="113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highlight>
                  <a:srgbClr val="FFFFFF"/>
                </a:highlight>
                <a:latin typeface="Calibri"/>
                <a:ea typeface="Calibri"/>
                <a:cs typeface="Calibri"/>
                <a:sym typeface="Calibri"/>
              </a:rPr>
              <a:t>All the same actress. None of them are touching so that they can layer and then cut out or MASK each character into the scene. </a:t>
            </a:r>
            <a:endParaRPr sz="2000">
              <a:highlight>
                <a:srgbClr val="FFFFFF"/>
              </a:highlight>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sp>
        <p:nvSpPr>
          <p:cNvPr id="248" name="Google Shape;248;p34"/>
          <p:cNvSpPr/>
          <p:nvPr/>
        </p:nvSpPr>
        <p:spPr>
          <a:xfrm>
            <a:off x="336884" y="321177"/>
            <a:ext cx="4332307" cy="6179552"/>
          </a:xfrm>
          <a:prstGeom prst="rect">
            <a:avLst/>
          </a:prstGeom>
          <a:solidFill>
            <a:srgbClr val="404040">
              <a:alpha val="89411"/>
            </a:srgbClr>
          </a:solidFill>
          <a:ln cap="sq" cmpd="thinThick" w="127000">
            <a:solidFill>
              <a:srgbClr val="595959">
                <a:alpha val="8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p34"/>
          <p:cNvSpPr txBox="1"/>
          <p:nvPr>
            <p:ph type="title"/>
          </p:nvPr>
        </p:nvSpPr>
        <p:spPr>
          <a:xfrm>
            <a:off x="674237" y="914400"/>
            <a:ext cx="3657600" cy="288757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lang="en-US" sz="4800">
                <a:solidFill>
                  <a:srgbClr val="FFFFFF"/>
                </a:solidFill>
                <a:latin typeface="Calibri"/>
                <a:ea typeface="Calibri"/>
                <a:cs typeface="Calibri"/>
                <a:sym typeface="Calibri"/>
              </a:rPr>
              <a:t>MASKING</a:t>
            </a:r>
            <a:endParaRPr/>
          </a:p>
        </p:txBody>
      </p:sp>
      <p:sp>
        <p:nvSpPr>
          <p:cNvPr id="250" name="Google Shape;250;p34"/>
          <p:cNvSpPr txBox="1"/>
          <p:nvPr>
            <p:ph idx="1" type="body"/>
          </p:nvPr>
        </p:nvSpPr>
        <p:spPr>
          <a:xfrm>
            <a:off x="674237" y="4170501"/>
            <a:ext cx="3657600" cy="152559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2800"/>
              <a:buNone/>
            </a:pPr>
            <a:r>
              <a:rPr lang="en-US">
                <a:solidFill>
                  <a:srgbClr val="FFFFFF"/>
                </a:solidFill>
                <a:latin typeface="Calibri"/>
                <a:ea typeface="Calibri"/>
                <a:cs typeface="Calibri"/>
                <a:sym typeface="Calibri"/>
              </a:rPr>
              <a:t>Similar to masking in graphics and animation; showing or hiding specific area(s) of a video clip.</a:t>
            </a:r>
            <a:endParaRPr/>
          </a:p>
        </p:txBody>
      </p:sp>
      <p:cxnSp>
        <p:nvCxnSpPr>
          <p:cNvPr id="251" name="Google Shape;251;p34"/>
          <p:cNvCxnSpPr/>
          <p:nvPr/>
        </p:nvCxnSpPr>
        <p:spPr>
          <a:xfrm>
            <a:off x="1191126" y="3910267"/>
            <a:ext cx="2586790" cy="0"/>
          </a:xfrm>
          <a:prstGeom prst="straightConnector1">
            <a:avLst/>
          </a:prstGeom>
          <a:noFill/>
          <a:ln cap="flat" cmpd="sng" w="22225">
            <a:solidFill>
              <a:srgbClr val="D9D9D9"/>
            </a:solidFill>
            <a:prstDash val="solid"/>
            <a:miter lim="800000"/>
            <a:headEnd len="sm" w="sm" type="none"/>
            <a:tailEnd len="sm" w="sm" type="none"/>
          </a:ln>
        </p:spPr>
      </p:cxnSp>
      <p:sp>
        <p:nvSpPr>
          <p:cNvPr id="252" name="Google Shape;252;p34"/>
          <p:cNvSpPr txBox="1"/>
          <p:nvPr/>
        </p:nvSpPr>
        <p:spPr>
          <a:xfrm>
            <a:off x="904275" y="628175"/>
            <a:ext cx="3331500" cy="969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rgbClr val="FFFFFF"/>
                </a:solidFill>
                <a:latin typeface="Calibri"/>
                <a:ea typeface="Calibri"/>
                <a:cs typeface="Calibri"/>
                <a:sym typeface="Calibri"/>
              </a:rPr>
              <a:t>*Think back to when we did the masking of the text behind an object in the donut titles</a:t>
            </a:r>
            <a:endParaRPr b="1" sz="1700">
              <a:solidFill>
                <a:srgbClr val="FFFFFF"/>
              </a:solidFill>
              <a:latin typeface="Calibri"/>
              <a:ea typeface="Calibri"/>
              <a:cs typeface="Calibri"/>
              <a:sym typeface="Calibri"/>
            </a:endParaRPr>
          </a:p>
        </p:txBody>
      </p:sp>
      <p:pic>
        <p:nvPicPr>
          <p:cNvPr id="253" name="Google Shape;253;p34"/>
          <p:cNvPicPr preferRelativeResize="0"/>
          <p:nvPr/>
        </p:nvPicPr>
        <p:blipFill>
          <a:blip r:embed="rId3">
            <a:alphaModFix/>
          </a:blip>
          <a:stretch>
            <a:fillRect/>
          </a:stretch>
        </p:blipFill>
        <p:spPr>
          <a:xfrm>
            <a:off x="4804791" y="1127325"/>
            <a:ext cx="7218008" cy="40395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erson standing on a beach&#10;&#10;Description automatically generated" id="258" name="Google Shape;258;p35"/>
          <p:cNvPicPr preferRelativeResize="0"/>
          <p:nvPr>
            <p:ph idx="1" type="body"/>
          </p:nvPr>
        </p:nvPicPr>
        <p:blipFill rotWithShape="1">
          <a:blip r:embed="rId3">
            <a:alphaModFix/>
          </a:blip>
          <a:srcRect b="0" l="0" r="0" t="0"/>
          <a:stretch/>
        </p:blipFill>
        <p:spPr>
          <a:xfrm>
            <a:off x="0" y="0"/>
            <a:ext cx="12375338"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21" name="Shape 121"/>
        <p:cNvGrpSpPr/>
        <p:nvPr/>
      </p:nvGrpSpPr>
      <p:grpSpPr>
        <a:xfrm>
          <a:off x="0" y="0"/>
          <a:ext cx="0" cy="0"/>
          <a:chOff x="0" y="0"/>
          <a:chExt cx="0" cy="0"/>
        </a:xfrm>
      </p:grpSpPr>
      <p:sp>
        <p:nvSpPr>
          <p:cNvPr id="122" name="Google Shape;122;p18"/>
          <p:cNvSpPr txBox="1"/>
          <p:nvPr>
            <p:ph type="ctrTitle"/>
          </p:nvPr>
        </p:nvSpPr>
        <p:spPr>
          <a:xfrm>
            <a:off x="6746628" y="1783959"/>
            <a:ext cx="4645250" cy="28891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7200"/>
              <a:buFont typeface="Calibri"/>
              <a:buNone/>
            </a:pPr>
            <a:r>
              <a:rPr lang="en-US" sz="7200" u="sng"/>
              <a:t>Effects</a:t>
            </a:r>
            <a:endParaRPr/>
          </a:p>
        </p:txBody>
      </p:sp>
      <p:sp>
        <p:nvSpPr>
          <p:cNvPr id="123" name="Google Shape;123;p18"/>
          <p:cNvSpPr txBox="1"/>
          <p:nvPr>
            <p:ph idx="1" type="subTitle"/>
          </p:nvPr>
        </p:nvSpPr>
        <p:spPr>
          <a:xfrm>
            <a:off x="6746627" y="4750893"/>
            <a:ext cx="4645250" cy="11478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US" sz="2800"/>
              <a:t>Objective 4.08</a:t>
            </a:r>
            <a:endParaRPr/>
          </a:p>
          <a:p>
            <a:pPr indent="0" lvl="0" marL="0" rtl="0" algn="l">
              <a:lnSpc>
                <a:spcPct val="90000"/>
              </a:lnSpc>
              <a:spcBef>
                <a:spcPts val="1000"/>
              </a:spcBef>
              <a:spcAft>
                <a:spcPts val="0"/>
              </a:spcAft>
              <a:buClr>
                <a:schemeClr val="lt1"/>
              </a:buClr>
              <a:buSzPts val="2800"/>
              <a:buNone/>
            </a:pPr>
            <a:r>
              <a:rPr b="1" lang="en-US" sz="2800"/>
              <a:t>Add and manage effects in a video sequence</a:t>
            </a:r>
            <a:endParaRPr/>
          </a:p>
          <a:p>
            <a:pPr indent="0" lvl="0" marL="0" rtl="0" algn="l">
              <a:lnSpc>
                <a:spcPct val="90000"/>
              </a:lnSpc>
              <a:spcBef>
                <a:spcPts val="1000"/>
              </a:spcBef>
              <a:spcAft>
                <a:spcPts val="0"/>
              </a:spcAft>
              <a:buClr>
                <a:schemeClr val="lt1"/>
              </a:buClr>
              <a:buSzPts val="2800"/>
              <a:buNone/>
            </a:pPr>
            <a:r>
              <a:t/>
            </a:r>
            <a:endParaRPr sz="2800"/>
          </a:p>
        </p:txBody>
      </p:sp>
      <p:sp>
        <p:nvSpPr>
          <p:cNvPr id="124" name="Google Shape;124;p18"/>
          <p:cNvSpPr/>
          <p:nvPr/>
        </p:nvSpPr>
        <p:spPr>
          <a:xfrm flipH="1">
            <a:off x="0" y="0"/>
            <a:ext cx="6172782" cy="6858000"/>
          </a:xfrm>
          <a:custGeom>
            <a:rect b="b" l="l" r="r" t="t"/>
            <a:pathLst>
              <a:path extrusionOk="0" h="6858000" w="6172782">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5" name="Google Shape;125;p18"/>
          <p:cNvPicPr preferRelativeResize="0"/>
          <p:nvPr/>
        </p:nvPicPr>
        <p:blipFill rotWithShape="1">
          <a:blip r:embed="rId3">
            <a:alphaModFix/>
          </a:blip>
          <a:srcRect b="0" l="27287" r="24619" t="0"/>
          <a:stretch/>
        </p:blipFill>
        <p:spPr>
          <a:xfrm>
            <a:off x="20" y="10"/>
            <a:ext cx="6024134" cy="6857990"/>
          </a:xfrm>
          <a:custGeom>
            <a:rect b="b" l="l" r="r" t="t"/>
            <a:pathLst>
              <a:path extrusionOk="0" h="6858000" w="6024154">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36"/>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266" name="Google Shape;266;p36" title="Spice Girls">
            <a:hlinkClick r:id="rId3"/>
          </p:cNvPr>
          <p:cNvPicPr preferRelativeResize="0"/>
          <p:nvPr/>
        </p:nvPicPr>
        <p:blipFill>
          <a:blip r:embed="rId4">
            <a:alphaModFix/>
          </a:blip>
          <a:stretch>
            <a:fillRect/>
          </a:stretch>
        </p:blipFill>
        <p:spPr>
          <a:xfrm>
            <a:off x="4280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C1C"/>
        </a:solidFill>
      </p:bgPr>
    </p:bg>
    <p:spTree>
      <p:nvGrpSpPr>
        <p:cNvPr id="270" name="Shape 270"/>
        <p:cNvGrpSpPr/>
        <p:nvPr/>
      </p:nvGrpSpPr>
      <p:grpSpPr>
        <a:xfrm>
          <a:off x="0" y="0"/>
          <a:ext cx="0" cy="0"/>
          <a:chOff x="0" y="0"/>
          <a:chExt cx="0" cy="0"/>
        </a:xfrm>
      </p:grpSpPr>
      <p:pic>
        <p:nvPicPr>
          <p:cNvPr id="271" name="Google Shape;271;p37"/>
          <p:cNvPicPr preferRelativeResize="0"/>
          <p:nvPr>
            <p:ph idx="1" type="body"/>
          </p:nvPr>
        </p:nvPicPr>
        <p:blipFill rotWithShape="1">
          <a:blip r:embed="rId3">
            <a:alphaModFix/>
          </a:blip>
          <a:srcRect b="0" l="0" r="0" t="0"/>
          <a:stretch/>
        </p:blipFill>
        <p:spPr>
          <a:xfrm>
            <a:off x="1349979" y="0"/>
            <a:ext cx="9492042"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38"/>
          <p:cNvPicPr preferRelativeResize="0"/>
          <p:nvPr/>
        </p:nvPicPr>
        <p:blipFill rotWithShape="1">
          <a:blip r:embed="rId3">
            <a:alphaModFix/>
          </a:blip>
          <a:srcRect b="0" l="0" r="0" t="3670"/>
          <a:stretch/>
        </p:blipFill>
        <p:spPr>
          <a:xfrm>
            <a:off x="0" y="0"/>
            <a:ext cx="12192000" cy="5500250"/>
          </a:xfrm>
          <a:prstGeom prst="rect">
            <a:avLst/>
          </a:prstGeom>
          <a:noFill/>
          <a:ln>
            <a:noFill/>
          </a:ln>
        </p:spPr>
      </p:pic>
      <p:sp>
        <p:nvSpPr>
          <p:cNvPr id="278" name="Google Shape;278;p38"/>
          <p:cNvSpPr txBox="1"/>
          <p:nvPr/>
        </p:nvSpPr>
        <p:spPr>
          <a:xfrm>
            <a:off x="280750" y="189750"/>
            <a:ext cx="115224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alibri"/>
                <a:ea typeface="Calibri"/>
                <a:cs typeface="Calibri"/>
                <a:sym typeface="Calibri"/>
              </a:rPr>
              <a:t>Using the Track Matte Key effect in Premiere allows you to bring video inside Text. This is a certification task you will have to complete. </a:t>
            </a:r>
            <a:endParaRPr sz="2200">
              <a:latin typeface="Calibri"/>
              <a:ea typeface="Calibri"/>
              <a:cs typeface="Calibri"/>
              <a:sym typeface="Calibri"/>
            </a:endParaRPr>
          </a:p>
          <a:p>
            <a:pPr indent="0" lvl="0" marL="0" rtl="0" algn="l">
              <a:spcBef>
                <a:spcPts val="0"/>
              </a:spcBef>
              <a:spcAft>
                <a:spcPts val="0"/>
              </a:spcAft>
              <a:buNone/>
            </a:pPr>
            <a:r>
              <a:rPr lang="en-US" sz="2200">
                <a:latin typeface="Calibri"/>
                <a:ea typeface="Calibri"/>
                <a:cs typeface="Calibri"/>
                <a:sym typeface="Calibri"/>
              </a:rPr>
              <a:t>You place the text on the top track, the video to show through on the bottom track and place the track matte key on video clip. You then need to go to Effect Controls and tell the effect to register the Text Track so then you video pops through the Text. </a:t>
            </a:r>
            <a:endParaRPr sz="2200">
              <a:latin typeface="Calibri"/>
              <a:ea typeface="Calibri"/>
              <a:cs typeface="Calibri"/>
              <a:sym typeface="Calibri"/>
            </a:endParaRPr>
          </a:p>
        </p:txBody>
      </p:sp>
      <p:pic>
        <p:nvPicPr>
          <p:cNvPr id="279" name="Google Shape;279;p38"/>
          <p:cNvPicPr preferRelativeResize="0"/>
          <p:nvPr/>
        </p:nvPicPr>
        <p:blipFill>
          <a:blip r:embed="rId4">
            <a:alphaModFix/>
          </a:blip>
          <a:stretch>
            <a:fillRect/>
          </a:stretch>
        </p:blipFill>
        <p:spPr>
          <a:xfrm>
            <a:off x="76000" y="3457563"/>
            <a:ext cx="5010150" cy="3400425"/>
          </a:xfrm>
          <a:prstGeom prst="rect">
            <a:avLst/>
          </a:prstGeom>
          <a:noFill/>
          <a:ln>
            <a:noFill/>
          </a:ln>
        </p:spPr>
      </p:pic>
      <p:pic>
        <p:nvPicPr>
          <p:cNvPr id="280" name="Google Shape;280;p38"/>
          <p:cNvPicPr preferRelativeResize="0"/>
          <p:nvPr/>
        </p:nvPicPr>
        <p:blipFill rotWithShape="1">
          <a:blip r:embed="rId5">
            <a:alphaModFix/>
          </a:blip>
          <a:srcRect b="18340" l="46819" r="0" t="0"/>
          <a:stretch/>
        </p:blipFill>
        <p:spPr>
          <a:xfrm>
            <a:off x="6569425" y="3412500"/>
            <a:ext cx="5622575" cy="3445500"/>
          </a:xfrm>
          <a:prstGeom prst="rect">
            <a:avLst/>
          </a:prstGeom>
          <a:noFill/>
          <a:ln>
            <a:noFill/>
          </a:ln>
        </p:spPr>
      </p:pic>
      <p:sp>
        <p:nvSpPr>
          <p:cNvPr id="281" name="Google Shape;281;p38"/>
          <p:cNvSpPr/>
          <p:nvPr/>
        </p:nvSpPr>
        <p:spPr>
          <a:xfrm>
            <a:off x="8974075" y="5768475"/>
            <a:ext cx="1530900" cy="4842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8"/>
          <p:cNvSpPr/>
          <p:nvPr/>
        </p:nvSpPr>
        <p:spPr>
          <a:xfrm>
            <a:off x="6814450" y="5844675"/>
            <a:ext cx="1530900" cy="4842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39"/>
          <p:cNvSpPr/>
          <p:nvPr/>
        </p:nvSpPr>
        <p:spPr>
          <a:xfrm>
            <a:off x="484096" y="470925"/>
            <a:ext cx="4381009" cy="5892104"/>
          </a:xfrm>
          <a:custGeom>
            <a:rect b="b" l="l" r="r" t="t"/>
            <a:pathLst>
              <a:path extrusionOk="0" h="5892104" w="4381009">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8" name="Google Shape;288;p39"/>
          <p:cNvSpPr txBox="1"/>
          <p:nvPr>
            <p:ph type="title"/>
          </p:nvPr>
        </p:nvSpPr>
        <p:spPr>
          <a:xfrm>
            <a:off x="863029" y="1012004"/>
            <a:ext cx="3416158" cy="47954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4400"/>
              <a:buFont typeface="Calibri"/>
              <a:buNone/>
            </a:pPr>
            <a:r>
              <a:rPr lang="en-US">
                <a:solidFill>
                  <a:srgbClr val="FFFFFF"/>
                </a:solidFill>
              </a:rPr>
              <a:t>QUESTIONS TO DISCUSS</a:t>
            </a:r>
            <a:endParaRPr/>
          </a:p>
        </p:txBody>
      </p:sp>
      <p:grpSp>
        <p:nvGrpSpPr>
          <p:cNvPr id="289" name="Google Shape;289;p39"/>
          <p:cNvGrpSpPr/>
          <p:nvPr/>
        </p:nvGrpSpPr>
        <p:grpSpPr>
          <a:xfrm>
            <a:off x="5194300" y="487225"/>
            <a:ext cx="6513603" cy="5852822"/>
            <a:chOff x="0" y="16301"/>
            <a:chExt cx="6513603" cy="5852822"/>
          </a:xfrm>
        </p:grpSpPr>
        <p:sp>
          <p:nvSpPr>
            <p:cNvPr id="290" name="Google Shape;290;p39"/>
            <p:cNvSpPr/>
            <p:nvPr/>
          </p:nvSpPr>
          <p:spPr>
            <a:xfrm>
              <a:off x="0" y="16301"/>
              <a:ext cx="6513603" cy="2852971"/>
            </a:xfrm>
            <a:prstGeom prst="roundRect">
              <a:avLst>
                <a:gd fmla="val 16667" name="adj"/>
              </a:avLst>
            </a:prstGeom>
            <a:solidFill>
              <a:srgbClr val="B7481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9"/>
            <p:cNvSpPr txBox="1"/>
            <p:nvPr/>
          </p:nvSpPr>
          <p:spPr>
            <a:xfrm>
              <a:off x="139271" y="155572"/>
              <a:ext cx="6235061" cy="2574429"/>
            </a:xfrm>
            <a:prstGeom prst="rect">
              <a:avLst/>
            </a:prstGeom>
            <a:noFill/>
            <a:ln>
              <a:noFill/>
            </a:ln>
          </p:spPr>
          <p:txBody>
            <a:bodyPr anchorCtr="0" anchor="ctr" bIns="194300" lIns="194300" spcFirstLastPara="1" rIns="194300" wrap="square" tIns="194300">
              <a:noAutofit/>
            </a:bodyPr>
            <a:lstStyle/>
            <a:p>
              <a:pPr indent="0" lvl="0" marL="0" marR="0" rtl="0" algn="l">
                <a:lnSpc>
                  <a:spcPct val="90000"/>
                </a:lnSpc>
                <a:spcBef>
                  <a:spcPts val="0"/>
                </a:spcBef>
                <a:spcAft>
                  <a:spcPts val="0"/>
                </a:spcAft>
                <a:buClr>
                  <a:schemeClr val="lt1"/>
                </a:buClr>
                <a:buSzPts val="5100"/>
                <a:buFont typeface="Calibri"/>
                <a:buNone/>
              </a:pPr>
              <a:r>
                <a:rPr b="0" i="0" lang="en-US" sz="5100" u="none" cap="none" strike="noStrike">
                  <a:solidFill>
                    <a:schemeClr val="lt1"/>
                  </a:solidFill>
                  <a:latin typeface="Calibri"/>
                  <a:ea typeface="Calibri"/>
                  <a:cs typeface="Calibri"/>
                  <a:sym typeface="Calibri"/>
                </a:rPr>
                <a:t>How do video effects enhance the video?</a:t>
              </a:r>
              <a:endParaRPr b="0" i="0" sz="1400" u="none" cap="none" strike="noStrike">
                <a:solidFill>
                  <a:srgbClr val="000000"/>
                </a:solidFill>
                <a:latin typeface="Arial"/>
                <a:ea typeface="Arial"/>
                <a:cs typeface="Arial"/>
                <a:sym typeface="Arial"/>
              </a:endParaRPr>
            </a:p>
          </p:txBody>
        </p:sp>
        <p:sp>
          <p:nvSpPr>
            <p:cNvPr id="292" name="Google Shape;292;p39"/>
            <p:cNvSpPr/>
            <p:nvPr/>
          </p:nvSpPr>
          <p:spPr>
            <a:xfrm>
              <a:off x="0" y="3016152"/>
              <a:ext cx="6513603" cy="2852971"/>
            </a:xfrm>
            <a:prstGeom prst="roundRect">
              <a:avLst>
                <a:gd fmla="val 16667" name="adj"/>
              </a:avLst>
            </a:prstGeom>
            <a:solidFill>
              <a:srgbClr val="F39B1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39"/>
            <p:cNvSpPr txBox="1"/>
            <p:nvPr/>
          </p:nvSpPr>
          <p:spPr>
            <a:xfrm>
              <a:off x="139271" y="3155423"/>
              <a:ext cx="6235061" cy="2574429"/>
            </a:xfrm>
            <a:prstGeom prst="rect">
              <a:avLst/>
            </a:prstGeom>
            <a:noFill/>
            <a:ln>
              <a:noFill/>
            </a:ln>
          </p:spPr>
          <p:txBody>
            <a:bodyPr anchorCtr="0" anchor="ctr" bIns="194300" lIns="194300" spcFirstLastPara="1" rIns="194300" wrap="square" tIns="194300">
              <a:noAutofit/>
            </a:bodyPr>
            <a:lstStyle/>
            <a:p>
              <a:pPr indent="0" lvl="0" marL="0" marR="0" rtl="0" algn="l">
                <a:lnSpc>
                  <a:spcPct val="90000"/>
                </a:lnSpc>
                <a:spcBef>
                  <a:spcPts val="0"/>
                </a:spcBef>
                <a:spcAft>
                  <a:spcPts val="0"/>
                </a:spcAft>
                <a:buClr>
                  <a:schemeClr val="lt1"/>
                </a:buClr>
                <a:buSzPts val="5100"/>
                <a:buFont typeface="Calibri"/>
                <a:buNone/>
              </a:pPr>
              <a:r>
                <a:rPr b="0" i="0" lang="en-US" sz="5100" u="none" cap="none" strike="noStrike">
                  <a:solidFill>
                    <a:schemeClr val="lt1"/>
                  </a:solidFill>
                  <a:latin typeface="Calibri"/>
                  <a:ea typeface="Calibri"/>
                  <a:cs typeface="Calibri"/>
                  <a:sym typeface="Calibri"/>
                </a:rPr>
                <a:t>Where do the video effects live in Premiere?</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40"/>
          <p:cNvSpPr txBox="1"/>
          <p:nvPr>
            <p:ph type="title"/>
          </p:nvPr>
        </p:nvSpPr>
        <p:spPr>
          <a:xfrm>
            <a:off x="481013" y="3752849"/>
            <a:ext cx="3290887" cy="24526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300"/>
              <a:buFont typeface="Calibri"/>
              <a:buNone/>
            </a:pPr>
            <a:r>
              <a:rPr lang="en-US" sz="3300"/>
              <a:t>Not an effect but you should know – </a:t>
            </a:r>
            <a:br>
              <a:rPr lang="en-US" sz="3300"/>
            </a:br>
            <a:r>
              <a:rPr b="1" lang="en-US" sz="3300" u="sng"/>
              <a:t>Nested Sequences</a:t>
            </a:r>
            <a:endParaRPr/>
          </a:p>
        </p:txBody>
      </p:sp>
      <p:pic>
        <p:nvPicPr>
          <p:cNvPr descr="A screenshot of a video game&#10;&#10;Description automatically generated" id="299" name="Google Shape;299;p40"/>
          <p:cNvPicPr preferRelativeResize="0"/>
          <p:nvPr/>
        </p:nvPicPr>
        <p:blipFill rotWithShape="1">
          <a:blip r:embed="rId3">
            <a:alphaModFix/>
          </a:blip>
          <a:srcRect b="10092" l="647" r="1024" t="18339"/>
          <a:stretch/>
        </p:blipFill>
        <p:spPr>
          <a:xfrm>
            <a:off x="20" y="1"/>
            <a:ext cx="12191980" cy="3971182"/>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300" name="Google Shape;300;p40"/>
          <p:cNvSpPr txBox="1"/>
          <p:nvPr>
            <p:ph idx="1" type="body"/>
          </p:nvPr>
        </p:nvSpPr>
        <p:spPr>
          <a:xfrm>
            <a:off x="4394804" y="4074398"/>
            <a:ext cx="7485413" cy="2452687"/>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b="1" lang="en-US"/>
              <a:t>Nesting clips in Premiere Pro allows you to use an entire sequence as a clip. </a:t>
            </a:r>
            <a:endParaRPr/>
          </a:p>
          <a:p>
            <a:pPr indent="-228600" lvl="0" marL="228600" rtl="0" algn="l">
              <a:lnSpc>
                <a:spcPct val="90000"/>
              </a:lnSpc>
              <a:spcBef>
                <a:spcPts val="1000"/>
              </a:spcBef>
              <a:spcAft>
                <a:spcPts val="0"/>
              </a:spcAft>
              <a:buClr>
                <a:schemeClr val="dk1"/>
              </a:buClr>
              <a:buSzPts val="2800"/>
              <a:buChar char="•"/>
            </a:pPr>
            <a:r>
              <a:rPr b="1" lang="en-US"/>
              <a:t>When used correctly, nesting clips is a great way to save time and cut down on complexity in your video editing.</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 name="Shape 304"/>
        <p:cNvGrpSpPr/>
        <p:nvPr/>
      </p:nvGrpSpPr>
      <p:grpSpPr>
        <a:xfrm>
          <a:off x="0" y="0"/>
          <a:ext cx="0" cy="0"/>
          <a:chOff x="0" y="0"/>
          <a:chExt cx="0" cy="0"/>
        </a:xfrm>
      </p:grpSpPr>
      <p:pic>
        <p:nvPicPr>
          <p:cNvPr descr="A screenshot of a cell phone&#10;&#10;Description automatically generated" id="305" name="Google Shape;305;p41"/>
          <p:cNvPicPr preferRelativeResize="0"/>
          <p:nvPr>
            <p:ph idx="1" type="body"/>
          </p:nvPr>
        </p:nvPicPr>
        <p:blipFill rotWithShape="1">
          <a:blip r:embed="rId3">
            <a:alphaModFix/>
          </a:blip>
          <a:srcRect b="0" l="0" r="0" t="1316"/>
          <a:stretch/>
        </p:blipFill>
        <p:spPr>
          <a:xfrm>
            <a:off x="20" y="10"/>
            <a:ext cx="12191980" cy="6857990"/>
          </a:xfrm>
          <a:prstGeom prst="rect">
            <a:avLst/>
          </a:prstGeom>
          <a:noFill/>
          <a:ln>
            <a:noFill/>
          </a:ln>
        </p:spPr>
      </p:pic>
      <p:sp>
        <p:nvSpPr>
          <p:cNvPr id="306" name="Google Shape;306;p41"/>
          <p:cNvSpPr txBox="1"/>
          <p:nvPr/>
        </p:nvSpPr>
        <p:spPr>
          <a:xfrm>
            <a:off x="80200" y="213900"/>
            <a:ext cx="5213700" cy="18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highlight>
                  <a:srgbClr val="FFFFFF"/>
                </a:highlight>
                <a:latin typeface="Calibri"/>
                <a:ea typeface="Calibri"/>
                <a:cs typeface="Calibri"/>
                <a:sym typeface="Calibri"/>
              </a:rPr>
              <a:t>You would select all your clips and then right clip and select Nest</a:t>
            </a:r>
            <a:endParaRPr sz="2800">
              <a:highlight>
                <a:srgbClr val="FFFFFF"/>
              </a:highlight>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19"/>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p19"/>
          <p:cNvSpPr/>
          <p:nvPr/>
        </p:nvSpPr>
        <p:spPr>
          <a:xfrm>
            <a:off x="1" y="0"/>
            <a:ext cx="4167271"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2" name="Google Shape;132;p19"/>
          <p:cNvSpPr txBox="1"/>
          <p:nvPr>
            <p:ph type="title"/>
          </p:nvPr>
        </p:nvSpPr>
        <p:spPr>
          <a:xfrm>
            <a:off x="686834" y="1153572"/>
            <a:ext cx="3200400" cy="44611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4400"/>
              <a:buFont typeface="Calibri"/>
              <a:buNone/>
            </a:pPr>
            <a:r>
              <a:rPr lang="en-US">
                <a:solidFill>
                  <a:srgbClr val="FFFFFF"/>
                </a:solidFill>
              </a:rPr>
              <a:t>VIDEO EFFECTS</a:t>
            </a:r>
            <a:endParaRPr/>
          </a:p>
        </p:txBody>
      </p:sp>
      <p:sp>
        <p:nvSpPr>
          <p:cNvPr id="133" name="Google Shape;133;p19"/>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 name="Google Shape;134;p19"/>
          <p:cNvSpPr txBox="1"/>
          <p:nvPr>
            <p:ph idx="1" type="body"/>
          </p:nvPr>
        </p:nvSpPr>
        <p:spPr>
          <a:xfrm>
            <a:off x="4447308" y="591344"/>
            <a:ext cx="6906491" cy="5585619"/>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lang="en-US" sz="3200"/>
              <a:t>There are a variety of effects that can be applied to video.  </a:t>
            </a:r>
            <a:endParaRPr/>
          </a:p>
          <a:p>
            <a:pPr indent="-228600" lvl="0" marL="228600" rtl="0" algn="l">
              <a:lnSpc>
                <a:spcPct val="90000"/>
              </a:lnSpc>
              <a:spcBef>
                <a:spcPts val="1000"/>
              </a:spcBef>
              <a:spcAft>
                <a:spcPts val="0"/>
              </a:spcAft>
              <a:buClr>
                <a:schemeClr val="dk1"/>
              </a:buClr>
              <a:buSzPts val="3200"/>
              <a:buChar char="•"/>
            </a:pPr>
            <a:r>
              <a:rPr lang="en-US" sz="3200"/>
              <a:t>Many can be used with anchor points (key frames) to animate the effects.</a:t>
            </a:r>
            <a:endParaRPr/>
          </a:p>
          <a:p>
            <a:pPr indent="-228600" lvl="0" marL="228600" rtl="0" algn="l">
              <a:lnSpc>
                <a:spcPct val="90000"/>
              </a:lnSpc>
              <a:spcBef>
                <a:spcPts val="1000"/>
              </a:spcBef>
              <a:spcAft>
                <a:spcPts val="0"/>
              </a:spcAft>
              <a:buClr>
                <a:schemeClr val="dk1"/>
              </a:buClr>
              <a:buSzPts val="3200"/>
              <a:buChar char="•"/>
            </a:pPr>
            <a:r>
              <a:rPr lang="en-US" sz="3200"/>
              <a:t>Effects are available in the Video Effects bin of the Effects panel.</a:t>
            </a:r>
            <a:endParaRPr/>
          </a:p>
          <a:p>
            <a:pPr indent="-228600" lvl="0" marL="228600" rtl="0" algn="l">
              <a:lnSpc>
                <a:spcPct val="90000"/>
              </a:lnSpc>
              <a:spcBef>
                <a:spcPts val="1000"/>
              </a:spcBef>
              <a:spcAft>
                <a:spcPts val="0"/>
              </a:spcAft>
              <a:buClr>
                <a:schemeClr val="dk1"/>
              </a:buClr>
              <a:buSzPts val="3200"/>
              <a:buChar char="•"/>
            </a:pPr>
            <a:r>
              <a:rPr lang="en-US" sz="3200"/>
              <a:t>The presets bin contains presets for popular effects. You can save time by using a preset made for a specific purpose.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pic>
        <p:nvPicPr>
          <p:cNvPr id="139" name="Google Shape;139;p20"/>
          <p:cNvPicPr preferRelativeResize="0"/>
          <p:nvPr/>
        </p:nvPicPr>
        <p:blipFill rotWithShape="1">
          <a:blip r:embed="rId3">
            <a:alphaModFix/>
          </a:blip>
          <a:srcRect b="0" l="0" r="0" t="0"/>
          <a:stretch/>
        </p:blipFill>
        <p:spPr>
          <a:xfrm>
            <a:off x="530470" y="10"/>
            <a:ext cx="11131058" cy="4666928"/>
          </a:xfrm>
          <a:prstGeom prst="rect">
            <a:avLst/>
          </a:prstGeom>
          <a:noFill/>
          <a:ln>
            <a:noFill/>
          </a:ln>
        </p:spPr>
      </p:pic>
      <p:pic>
        <p:nvPicPr>
          <p:cNvPr id="140" name="Google Shape;140;p20"/>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41" name="Google Shape;141;p20"/>
          <p:cNvSpPr/>
          <p:nvPr/>
        </p:nvSpPr>
        <p:spPr>
          <a:xfrm>
            <a:off x="1456267" y="4388303"/>
            <a:ext cx="824089" cy="702986"/>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p20"/>
          <p:cNvSpPr txBox="1"/>
          <p:nvPr>
            <p:ph type="title"/>
          </p:nvPr>
        </p:nvSpPr>
        <p:spPr>
          <a:xfrm>
            <a:off x="804998" y="4551037"/>
            <a:ext cx="5021782" cy="15099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4000"/>
              <a:buFont typeface="Calibri"/>
              <a:buNone/>
            </a:pPr>
            <a:r>
              <a:rPr lang="en-US" sz="4000">
                <a:solidFill>
                  <a:srgbClr val="000000"/>
                </a:solidFill>
              </a:rPr>
              <a:t>VIDEO EFFECTS</a:t>
            </a:r>
            <a:endParaRPr/>
          </a:p>
        </p:txBody>
      </p:sp>
      <p:sp>
        <p:nvSpPr>
          <p:cNvPr id="143" name="Google Shape;143;p20"/>
          <p:cNvSpPr txBox="1"/>
          <p:nvPr>
            <p:ph idx="1" type="body"/>
          </p:nvPr>
        </p:nvSpPr>
        <p:spPr>
          <a:xfrm>
            <a:off x="4253948" y="4218432"/>
            <a:ext cx="7938051" cy="231933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2800"/>
              <a:buNone/>
            </a:pPr>
            <a:r>
              <a:rPr lang="en-US">
                <a:solidFill>
                  <a:srgbClr val="000000"/>
                </a:solidFill>
              </a:rPr>
              <a:t>Main effect groups include:</a:t>
            </a:r>
            <a:endParaRPr/>
          </a:p>
          <a:p>
            <a:pPr indent="-228600" lvl="1" marL="685800" rtl="0" algn="l">
              <a:lnSpc>
                <a:spcPct val="90000"/>
              </a:lnSpc>
              <a:spcBef>
                <a:spcPts val="500"/>
              </a:spcBef>
              <a:spcAft>
                <a:spcPts val="0"/>
              </a:spcAft>
              <a:buClr>
                <a:srgbClr val="000000"/>
              </a:buClr>
              <a:buSzPts val="2800"/>
              <a:buChar char="•"/>
            </a:pPr>
            <a:r>
              <a:rPr lang="en-US" sz="2800">
                <a:solidFill>
                  <a:srgbClr val="000000"/>
                </a:solidFill>
              </a:rPr>
              <a:t>Blur and Sharpen Effects</a:t>
            </a:r>
            <a:endParaRPr/>
          </a:p>
          <a:p>
            <a:pPr indent="-228600" lvl="1" marL="685800" rtl="0" algn="l">
              <a:lnSpc>
                <a:spcPct val="90000"/>
              </a:lnSpc>
              <a:spcBef>
                <a:spcPts val="500"/>
              </a:spcBef>
              <a:spcAft>
                <a:spcPts val="0"/>
              </a:spcAft>
              <a:buClr>
                <a:srgbClr val="000000"/>
              </a:buClr>
              <a:buSzPts val="2800"/>
              <a:buChar char="•"/>
            </a:pPr>
            <a:r>
              <a:rPr lang="en-US" sz="2800">
                <a:solidFill>
                  <a:srgbClr val="000000"/>
                </a:solidFill>
              </a:rPr>
              <a:t>Color Correction</a:t>
            </a:r>
            <a:endParaRPr/>
          </a:p>
          <a:p>
            <a:pPr indent="-228600" lvl="1" marL="685800" rtl="0" algn="l">
              <a:lnSpc>
                <a:spcPct val="90000"/>
              </a:lnSpc>
              <a:spcBef>
                <a:spcPts val="500"/>
              </a:spcBef>
              <a:spcAft>
                <a:spcPts val="0"/>
              </a:spcAft>
              <a:buClr>
                <a:srgbClr val="000000"/>
              </a:buClr>
              <a:buSzPts val="2800"/>
              <a:buChar char="•"/>
            </a:pPr>
            <a:r>
              <a:rPr lang="en-US" sz="2800">
                <a:solidFill>
                  <a:srgbClr val="000000"/>
                </a:solidFill>
              </a:rPr>
              <a:t>Distort Effects</a:t>
            </a:r>
            <a:endParaRPr/>
          </a:p>
          <a:p>
            <a:pPr indent="-228600" lvl="1" marL="685800" rtl="0" algn="l">
              <a:lnSpc>
                <a:spcPct val="90000"/>
              </a:lnSpc>
              <a:spcBef>
                <a:spcPts val="500"/>
              </a:spcBef>
              <a:spcAft>
                <a:spcPts val="0"/>
              </a:spcAft>
              <a:buClr>
                <a:srgbClr val="000000"/>
              </a:buClr>
              <a:buSzPts val="2800"/>
              <a:buChar char="•"/>
            </a:pPr>
            <a:r>
              <a:rPr lang="en-US" sz="2800">
                <a:solidFill>
                  <a:srgbClr val="000000"/>
                </a:solidFill>
              </a:rPr>
              <a:t>Image Control Effects.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pic>
        <p:nvPicPr>
          <p:cNvPr descr="compositing.jpg" id="148" name="Google Shape;148;p21"/>
          <p:cNvPicPr preferRelativeResize="0"/>
          <p:nvPr/>
        </p:nvPicPr>
        <p:blipFill rotWithShape="1">
          <a:blip r:embed="rId3">
            <a:alphaModFix/>
          </a:blip>
          <a:srcRect b="0" l="444" r="0" t="0"/>
          <a:stretch/>
        </p:blipFill>
        <p:spPr>
          <a:xfrm>
            <a:off x="0" y="0"/>
            <a:ext cx="12191980" cy="6857990"/>
          </a:xfrm>
          <a:prstGeom prst="rect">
            <a:avLst/>
          </a:prstGeom>
          <a:noFill/>
          <a:ln>
            <a:noFill/>
          </a:ln>
        </p:spPr>
      </p:pic>
      <p:sp>
        <p:nvSpPr>
          <p:cNvPr id="149" name="Google Shape;149;p21"/>
          <p:cNvSpPr/>
          <p:nvPr/>
        </p:nvSpPr>
        <p:spPr>
          <a:xfrm>
            <a:off x="7488621" y="2277613"/>
            <a:ext cx="4703379" cy="4580387"/>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411"/>
            </a:scheme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150" name="Google Shape;150;p21"/>
          <p:cNvSpPr txBox="1"/>
          <p:nvPr>
            <p:ph type="title"/>
          </p:nvPr>
        </p:nvSpPr>
        <p:spPr>
          <a:xfrm>
            <a:off x="8025231" y="2277622"/>
            <a:ext cx="3852000" cy="1834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en-US" sz="4000"/>
              <a:t>COMPOSITING</a:t>
            </a:r>
            <a:endParaRPr/>
          </a:p>
        </p:txBody>
      </p:sp>
      <p:sp>
        <p:nvSpPr>
          <p:cNvPr id="151" name="Google Shape;151;p21"/>
          <p:cNvSpPr txBox="1"/>
          <p:nvPr>
            <p:ph idx="1" type="body"/>
          </p:nvPr>
        </p:nvSpPr>
        <p:spPr>
          <a:xfrm>
            <a:off x="7782910" y="4712980"/>
            <a:ext cx="4330200" cy="683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lang="en-US"/>
              <a:t>means taking two or more elements and blending them into a seamless shot</a:t>
            </a:r>
            <a:endParaRPr/>
          </a:p>
        </p:txBody>
      </p:sp>
      <p:cxnSp>
        <p:nvCxnSpPr>
          <p:cNvPr id="152" name="Google Shape;152;p21"/>
          <p:cNvCxnSpPr/>
          <p:nvPr/>
        </p:nvCxnSpPr>
        <p:spPr>
          <a:xfrm>
            <a:off x="9480331" y="4285593"/>
            <a:ext cx="935400" cy="0"/>
          </a:xfrm>
          <a:prstGeom prst="straightConnector1">
            <a:avLst/>
          </a:prstGeom>
          <a:noFill/>
          <a:ln cap="sq" cmpd="sng" w="25400">
            <a:solidFill>
              <a:srgbClr val="262626"/>
            </a:solidFill>
            <a:prstDash val="solid"/>
            <a:bevel/>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6" name="Shape 156"/>
        <p:cNvGrpSpPr/>
        <p:nvPr/>
      </p:nvGrpSpPr>
      <p:grpSpPr>
        <a:xfrm>
          <a:off x="0" y="0"/>
          <a:ext cx="0" cy="0"/>
          <a:chOff x="0" y="0"/>
          <a:chExt cx="0" cy="0"/>
        </a:xfrm>
      </p:grpSpPr>
      <p:sp>
        <p:nvSpPr>
          <p:cNvPr id="157" name="Google Shape;157;p22"/>
          <p:cNvSpPr txBox="1"/>
          <p:nvPr>
            <p:ph type="title"/>
          </p:nvPr>
        </p:nvSpPr>
        <p:spPr>
          <a:xfrm>
            <a:off x="5069940" y="365124"/>
            <a:ext cx="6172200" cy="1828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Font typeface="Calibri"/>
              <a:buNone/>
            </a:pPr>
            <a:r>
              <a:rPr lang="en-US"/>
              <a:t>CHROMA KEYING / </a:t>
            </a:r>
            <a:br>
              <a:rPr lang="en-US"/>
            </a:br>
            <a:r>
              <a:rPr lang="en-US"/>
              <a:t>ULTRA KEY</a:t>
            </a:r>
            <a:endParaRPr/>
          </a:p>
        </p:txBody>
      </p:sp>
      <p:sp>
        <p:nvSpPr>
          <p:cNvPr id="158" name="Google Shape;158;p22"/>
          <p:cNvSpPr txBox="1"/>
          <p:nvPr>
            <p:ph idx="1" type="body"/>
          </p:nvPr>
        </p:nvSpPr>
        <p:spPr>
          <a:xfrm>
            <a:off x="5069939" y="2322576"/>
            <a:ext cx="6686631" cy="385876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3200"/>
              <a:buChar char="•"/>
            </a:pPr>
            <a:r>
              <a:rPr lang="en-US" sz="3200"/>
              <a:t>Recording a video clip in front of a solid color background, then using a video editor to replace the background with another one.</a:t>
            </a:r>
            <a:endParaRPr/>
          </a:p>
          <a:p>
            <a:pPr indent="-228600" lvl="0" marL="228600" rtl="0" algn="l">
              <a:lnSpc>
                <a:spcPct val="90000"/>
              </a:lnSpc>
              <a:spcBef>
                <a:spcPts val="1000"/>
              </a:spcBef>
              <a:spcAft>
                <a:spcPts val="0"/>
              </a:spcAft>
              <a:buClr>
                <a:schemeClr val="lt1"/>
              </a:buClr>
              <a:buSzPts val="3200"/>
              <a:buChar char="•"/>
            </a:pPr>
            <a:r>
              <a:rPr lang="en-US" sz="3200"/>
              <a:t>Any color could be removed - but Green or Blue are the most common because they don’t naturally occur in nature at that vibrancy</a:t>
            </a:r>
            <a:endParaRPr/>
          </a:p>
        </p:txBody>
      </p:sp>
      <p:pic>
        <p:nvPicPr>
          <p:cNvPr id="159" name="Google Shape;159;p22"/>
          <p:cNvPicPr preferRelativeResize="0"/>
          <p:nvPr/>
        </p:nvPicPr>
        <p:blipFill rotWithShape="1">
          <a:blip r:embed="rId3">
            <a:alphaModFix/>
          </a:blip>
          <a:srcRect b="0" l="9104" r="6778" t="0"/>
          <a:stretch/>
        </p:blipFill>
        <p:spPr>
          <a:xfrm>
            <a:off x="20" y="10"/>
            <a:ext cx="4639713" cy="68579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p23"/>
          <p:cNvPicPr preferRelativeResize="0"/>
          <p:nvPr/>
        </p:nvPicPr>
        <p:blipFill rotWithShape="1">
          <a:blip r:embed="rId3">
            <a:alphaModFix/>
          </a:blip>
          <a:srcRect b="0" l="6725" r="9792" t="0"/>
          <a:stretch/>
        </p:blipFill>
        <p:spPr>
          <a:xfrm>
            <a:off x="1" y="0"/>
            <a:ext cx="12191980" cy="6858000"/>
          </a:xfrm>
          <a:prstGeom prst="rect">
            <a:avLst/>
          </a:prstGeom>
          <a:noFill/>
          <a:ln>
            <a:noFill/>
          </a:ln>
        </p:spPr>
      </p:pic>
      <p:sp>
        <p:nvSpPr>
          <p:cNvPr id="165" name="Google Shape;165;p23"/>
          <p:cNvSpPr txBox="1"/>
          <p:nvPr>
            <p:ph idx="1" type="body"/>
          </p:nvPr>
        </p:nvSpPr>
        <p:spPr>
          <a:xfrm>
            <a:off x="3459892" y="3429000"/>
            <a:ext cx="8732088" cy="472627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lang="en-US">
                <a:solidFill>
                  <a:schemeClr val="dk1"/>
                </a:solidFill>
                <a:highlight>
                  <a:srgbClr val="FFFF00"/>
                </a:highlight>
              </a:rPr>
              <a:t>If you’ve ever watched a behind the scenes video for a blockbuster film – ex) a superhero or an action movie - you’ve probably seen a big studio stage with a bright green or blue background up on the walls. </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24"/>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descr="Make your videos more cinematic! Cinematic Sound Effects Library! &#10;Use code &quot;YOUTUBE25&quot; for 25% off!&#10;Buy it now - https://vfxgu.ru/product/sound-guru&#10;&#10;&quot;Sound Guru Pack&quot; is a cinematic sound collection, it Includes 400 sounds for your movie. All in wav format and royalty free.&#10;&#10;&#10;#AvengersEndgame #Avengers #marvel&#10;FOLLOW US ON: &#10;&#10;Instagram - https://www.instagram.com/VFX.GURU/&#10;Facebook - https://www.facebook.com/vfxgeek/&#10;WebSite-  https://www.VFXGU.RU" id="173" name="Google Shape;173;p24" title="Avengers: Endgame (2019) - Making the Final Battle!">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pic>
        <p:nvPicPr>
          <p:cNvPr descr="A picture containing water, small, young, riding&#10;&#10;Description automatically generated" id="178" name="Google Shape;178;p25"/>
          <p:cNvPicPr preferRelativeResize="0"/>
          <p:nvPr>
            <p:ph idx="1" type="body"/>
          </p:nvPr>
        </p:nvPicPr>
        <p:blipFill rotWithShape="1">
          <a:blip r:embed="rId3">
            <a:alphaModFix/>
          </a:blip>
          <a:srcRect b="0" l="0" r="0" t="0"/>
          <a:stretch/>
        </p:blipFill>
        <p:spPr>
          <a:xfrm>
            <a:off x="20" y="10"/>
            <a:ext cx="12191980" cy="68579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