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0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969232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0369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115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5855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4371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3166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1930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9937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9772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1200150"/>
            <a:ext cx="9144000" cy="2743199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9" name="Shape 9"/>
          <p:cNvGrpSpPr/>
          <p:nvPr/>
        </p:nvGrpSpPr>
        <p:grpSpPr>
          <a:xfrm>
            <a:off x="0" y="-1078"/>
            <a:ext cx="1827407" cy="5144627"/>
            <a:chOff x="0" y="-1438"/>
            <a:chExt cx="798029" cy="6859503"/>
          </a:xfrm>
        </p:grpSpPr>
        <p:sp>
          <p:nvSpPr>
            <p:cNvPr id="10" name="Shape 10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2" name="Shape 12"/>
          <p:cNvGrpSpPr/>
          <p:nvPr/>
        </p:nvGrpSpPr>
        <p:grpSpPr>
          <a:xfrm flipH="1">
            <a:off x="7316591" y="0"/>
            <a:ext cx="1827407" cy="5144627"/>
            <a:chOff x="0" y="-1438"/>
            <a:chExt cx="798029" cy="6859503"/>
          </a:xfrm>
        </p:grpSpPr>
        <p:sp>
          <p:nvSpPr>
            <p:cNvPr id="13" name="Shape 13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1568184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772400" cy="658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19" name="Shape 19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20" name="Shape 20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23" name="Shape 2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5" name="Shape 25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30" name="Shape 30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31" name="Shape 31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3" name="Shape 33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34" name="Shape 34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6" name="Shape 36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43" name="Shape 4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5" name="Shape 45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46" name="Shape 4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8" name="Shape 48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52" name="Shape 52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53" name="Shape 5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5" name="Shape 55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56" name="Shape 5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8" name="Shape 58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1800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62" name="Shape 62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63" name="Shape 6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5" name="Shape 65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66" name="Shape 6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8" name="Shape 68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buFont typeface="Trebuchet MS"/>
              <a:defRPr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685800" y="316460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Adobe Illustrator </a:t>
            </a:r>
            <a:r>
              <a:rPr lang="en" dirty="0" smtClean="0"/>
              <a:t>Basics</a:t>
            </a:r>
            <a:endParaRPr lang="en" dirty="0"/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0" y="1796550"/>
            <a:ext cx="3048000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Intro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Adobe Illustrator: 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Drawing Program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Vector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Great for logos, icons, </a:t>
            </a:r>
            <a:br>
              <a:rPr lang="en"/>
            </a:br>
            <a:r>
              <a:rPr lang="en"/>
              <a:t>posters, etc.</a:t>
            </a:r>
          </a:p>
          <a:p>
            <a: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5675" y="205975"/>
            <a:ext cx="3931349" cy="2069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72825" y="1925524"/>
            <a:ext cx="1913975" cy="2881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05950" y="2275100"/>
            <a:ext cx="1666875" cy="161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768350" y="3193362"/>
            <a:ext cx="1752649" cy="1752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581400" y="2879425"/>
            <a:ext cx="1752650" cy="1712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Starting Tools (Hot Keys)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Tools: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Direct Selection Tool (V)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Selection Tool (A)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Rectangle Tool (M)</a:t>
            </a:r>
          </a:p>
          <a:p>
            <a:pPr marL="1371600" lvl="2" indent="-381000" rtl="0">
              <a:spcBef>
                <a:spcPts val="0"/>
              </a:spcBef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en"/>
              <a:t>Rounded Rectangle</a:t>
            </a:r>
          </a:p>
          <a:p>
            <a:pPr marL="1371600" lvl="2" indent="-381000" rtl="0">
              <a:spcBef>
                <a:spcPts val="0"/>
              </a:spcBef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en"/>
              <a:t>Ellipse</a:t>
            </a:r>
          </a:p>
          <a:p>
            <a:pPr marL="1371600" lvl="2" indent="-381000" rtl="0">
              <a:spcBef>
                <a:spcPts val="0"/>
              </a:spcBef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en"/>
              <a:t>Polygon</a:t>
            </a:r>
          </a:p>
          <a:p>
            <a:pPr marL="1371600" lvl="2" indent="-381000" rtl="0">
              <a:spcBef>
                <a:spcPts val="0"/>
              </a:spcBef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en"/>
              <a:t>Star	</a:t>
            </a:r>
          </a:p>
          <a:p>
            <a:pPr marL="1371600" lvl="2" indent="-381000" rtl="0">
              <a:spcBef>
                <a:spcPts val="0"/>
              </a:spcBef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en"/>
              <a:t>Flare</a:t>
            </a:r>
          </a:p>
        </p:txBody>
      </p:sp>
      <p:pic>
        <p:nvPicPr>
          <p:cNvPr id="89" name="Shape 89"/>
          <p:cNvPicPr preferRelativeResize="0"/>
          <p:nvPr/>
        </p:nvPicPr>
        <p:blipFill rotWithShape="1">
          <a:blip r:embed="rId3">
            <a:alphaModFix/>
          </a:blip>
          <a:srcRect r="48464"/>
          <a:stretch/>
        </p:blipFill>
        <p:spPr>
          <a:xfrm>
            <a:off x="6434512" y="2194175"/>
            <a:ext cx="981774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 rotWithShape="1">
          <a:blip r:embed="rId3">
            <a:alphaModFix/>
          </a:blip>
          <a:srcRect l="50460"/>
          <a:stretch/>
        </p:blipFill>
        <p:spPr>
          <a:xfrm>
            <a:off x="6453550" y="1200137"/>
            <a:ext cx="943700" cy="857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1" name="Shape 91"/>
          <p:cNvCxnSpPr/>
          <p:nvPr/>
        </p:nvCxnSpPr>
        <p:spPr>
          <a:xfrm>
            <a:off x="4079625" y="2382725"/>
            <a:ext cx="2136599" cy="18450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92" name="Shape 92"/>
          <p:cNvCxnSpPr/>
          <p:nvPr/>
        </p:nvCxnSpPr>
        <p:spPr>
          <a:xfrm rot="10800000" flipH="1">
            <a:off x="5011625" y="1635424"/>
            <a:ext cx="1301400" cy="40440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93" name="Shape 93"/>
          <p:cNvCxnSpPr/>
          <p:nvPr/>
        </p:nvCxnSpPr>
        <p:spPr>
          <a:xfrm>
            <a:off x="4378575" y="2769575"/>
            <a:ext cx="1837500" cy="932099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lg" len="lg"/>
            <a:tailEnd type="triangle" w="lg" len="lg"/>
          </a:ln>
        </p:spPr>
      </p:cxnSp>
      <p:pic>
        <p:nvPicPr>
          <p:cNvPr id="94" name="Shape 94"/>
          <p:cNvPicPr preferRelativeResize="0"/>
          <p:nvPr/>
        </p:nvPicPr>
        <p:blipFill rotWithShape="1">
          <a:blip r:embed="rId4">
            <a:alphaModFix/>
          </a:blip>
          <a:srcRect l="10272" t="51612" r="42280" b="17464"/>
          <a:stretch/>
        </p:blipFill>
        <p:spPr>
          <a:xfrm>
            <a:off x="6434525" y="3402625"/>
            <a:ext cx="2259600" cy="1178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Color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Fill Color (X) and Stroke Color (X)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(X) Toggles between each other.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Swatches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Drag Specific Colors to </a:t>
            </a:r>
            <a:br>
              <a:rPr lang="en"/>
            </a:br>
            <a:r>
              <a:rPr lang="en"/>
              <a:t>Swatches to Save 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350" y="3510100"/>
            <a:ext cx="2785025" cy="126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17350" y="2305775"/>
            <a:ext cx="3612974" cy="12043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3" name="Shape 103"/>
          <p:cNvCxnSpPr/>
          <p:nvPr/>
        </p:nvCxnSpPr>
        <p:spPr>
          <a:xfrm rot="10800000">
            <a:off x="6598750" y="2007324"/>
            <a:ext cx="338699" cy="3888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4" name="Shape 104"/>
          <p:cNvCxnSpPr/>
          <p:nvPr/>
        </p:nvCxnSpPr>
        <p:spPr>
          <a:xfrm rot="10800000">
            <a:off x="1141500" y="3086175"/>
            <a:ext cx="25199" cy="46409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Layers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Layers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“Folders” that contain your work.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Organization = EXTREMELY IMPORTANT!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Layers and Sub-layers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03575" y="3117425"/>
            <a:ext cx="2057400" cy="149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Layers Chart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lphaUcPeriod"/>
            </a:pPr>
            <a:r>
              <a:rPr lang="en" sz="2400"/>
              <a:t>Toggles Visibility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lphaUcPeriod"/>
            </a:pPr>
            <a:r>
              <a:rPr lang="en" sz="2400"/>
              <a:t>Toggles Locked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lphaUcPeriod"/>
            </a:pPr>
            <a:r>
              <a:rPr lang="en" sz="2400"/>
              <a:t>The Color Represented 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 sz="2400"/>
              <a:t>for that Layer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lphaUcPeriod" startAt="4"/>
            </a:pPr>
            <a:r>
              <a:rPr lang="en" sz="2400"/>
              <a:t>Layers Drop Down 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lphaUcPeriod" startAt="4"/>
            </a:pPr>
            <a:r>
              <a:rPr lang="en" sz="2400"/>
              <a:t>Click to select all in that 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 sz="2400"/>
              <a:t>specific Layer</a:t>
            </a:r>
          </a:p>
          <a:p>
            <a:pPr marL="457200" lvl="0" indent="-38100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lphaUcPeriod" startAt="6"/>
            </a:pPr>
            <a:r>
              <a:rPr lang="en" sz="2400"/>
              <a:t>More Options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33500" y="1257300"/>
            <a:ext cx="3710399" cy="3339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Layers Chart (Cont.)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lphaUcPeriod" startAt="7"/>
            </a:pPr>
            <a:r>
              <a:rPr lang="en" sz="2400"/>
              <a:t>Search For Layer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lphaUcPeriod" startAt="7"/>
            </a:pPr>
            <a:r>
              <a:rPr lang="en" sz="2400"/>
              <a:t>Make/Release Clipping 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sz="2400"/>
              <a:t>Mask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romanUcPeriod"/>
            </a:pPr>
            <a:r>
              <a:rPr lang="en" sz="2400"/>
              <a:t>Create New Sub-Layer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lphaUcPeriod" startAt="10"/>
            </a:pPr>
            <a:r>
              <a:rPr lang="en" sz="2400"/>
              <a:t>Create New Layer</a:t>
            </a:r>
          </a:p>
          <a:p>
            <a:pPr marL="457200" lvl="0" indent="-38100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lphaUcPeriod" startAt="10"/>
            </a:pPr>
            <a:r>
              <a:rPr lang="en" sz="2400"/>
              <a:t>Delete Selection</a:t>
            </a:r>
          </a:p>
        </p:txBody>
      </p:sp>
      <p:pic>
        <p:nvPicPr>
          <p:cNvPr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33500" y="1257300"/>
            <a:ext cx="3710399" cy="3339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Pen Tool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400"/>
              <a:t>Pen tool (P)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click and drag. </a:t>
            </a:r>
            <a:br>
              <a:rPr lang="en"/>
            </a:br>
            <a:r>
              <a:rPr lang="en"/>
              <a:t>CLICK and drag. </a:t>
            </a:r>
            <a:br>
              <a:rPr lang="en"/>
            </a:br>
            <a:r>
              <a:rPr lang="en"/>
              <a:t>CLICK AND drag. </a:t>
            </a:r>
            <a:br>
              <a:rPr lang="en"/>
            </a:br>
            <a:r>
              <a:rPr lang="en"/>
              <a:t>CLICK AND DRAG!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Handles</a:t>
            </a:r>
          </a:p>
          <a:p>
            <a:pPr marL="914400" lvl="1" indent="-3810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Practice makes perfect… </a:t>
            </a:r>
            <a:br>
              <a:rPr lang="en"/>
            </a:br>
            <a:r>
              <a:rPr lang="en"/>
              <a:t>A LOT OF PRACTICE!</a:t>
            </a:r>
          </a:p>
        </p:txBody>
      </p:sp>
      <p:pic>
        <p:nvPicPr>
          <p:cNvPr id="138" name="Shape 138"/>
          <p:cNvPicPr preferRelativeResize="0"/>
          <p:nvPr/>
        </p:nvPicPr>
        <p:blipFill rotWithShape="1">
          <a:blip r:embed="rId3">
            <a:alphaModFix/>
          </a:blip>
          <a:srcRect b="25942"/>
          <a:stretch/>
        </p:blipFill>
        <p:spPr>
          <a:xfrm>
            <a:off x="3868600" y="813100"/>
            <a:ext cx="5015274" cy="1253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/>
          <p:cNvPicPr preferRelativeResize="0"/>
          <p:nvPr/>
        </p:nvPicPr>
        <p:blipFill rotWithShape="1">
          <a:blip r:embed="rId4">
            <a:alphaModFix/>
          </a:blip>
          <a:srcRect l="17076" r="20532"/>
          <a:stretch/>
        </p:blipFill>
        <p:spPr>
          <a:xfrm>
            <a:off x="5187450" y="2393225"/>
            <a:ext cx="3077300" cy="1969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potlight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(16:9)</PresentationFormat>
  <Paragraphs>47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Courier New</vt:lpstr>
      <vt:lpstr>Trebuchet MS</vt:lpstr>
      <vt:lpstr>Wingdings</vt:lpstr>
      <vt:lpstr>spotlight</vt:lpstr>
      <vt:lpstr>Adobe Illustrator Basics</vt:lpstr>
      <vt:lpstr>Intro</vt:lpstr>
      <vt:lpstr>Starting Tools (Hot Keys)</vt:lpstr>
      <vt:lpstr>Color</vt:lpstr>
      <vt:lpstr>Layers</vt:lpstr>
      <vt:lpstr>Layers Chart</vt:lpstr>
      <vt:lpstr>Layers Chart (Cont.)</vt:lpstr>
      <vt:lpstr>Pen Tool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Adobe Illustrator Review</dc:title>
  <dc:creator>Daniel Robert Glauber</dc:creator>
  <cp:lastModifiedBy>Daniel Smith</cp:lastModifiedBy>
  <cp:revision>3</cp:revision>
  <dcterms:modified xsi:type="dcterms:W3CDTF">2015-09-22T12:55:36Z</dcterms:modified>
</cp:coreProperties>
</file>