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99" r:id="rId5"/>
    <p:sldId id="259" r:id="rId6"/>
    <p:sldId id="260" r:id="rId7"/>
    <p:sldId id="261" r:id="rId8"/>
    <p:sldId id="298" r:id="rId9"/>
    <p:sldId id="262" r:id="rId10"/>
    <p:sldId id="297" r:id="rId11"/>
    <p:sldId id="263" r:id="rId12"/>
    <p:sldId id="264" r:id="rId13"/>
    <p:sldId id="265" r:id="rId14"/>
    <p:sldId id="266" r:id="rId15"/>
    <p:sldId id="267" r:id="rId16"/>
    <p:sldId id="268" r:id="rId17"/>
    <p:sldId id="290" r:id="rId18"/>
    <p:sldId id="269" r:id="rId19"/>
    <p:sldId id="270" r:id="rId20"/>
    <p:sldId id="271" r:id="rId21"/>
    <p:sldId id="300" r:id="rId22"/>
    <p:sldId id="292" r:id="rId23"/>
    <p:sldId id="296" r:id="rId24"/>
    <p:sldId id="293" r:id="rId25"/>
    <p:sldId id="294" r:id="rId26"/>
    <p:sldId id="295" r:id="rId27"/>
    <p:sldId id="291" r:id="rId28"/>
    <p:sldId id="272" r:id="rId29"/>
    <p:sldId id="289" r:id="rId30"/>
    <p:sldId id="273" r:id="rId31"/>
    <p:sldId id="274" r:id="rId32"/>
    <p:sldId id="275" r:id="rId33"/>
    <p:sldId id="276" r:id="rId34"/>
    <p:sldId id="277" r:id="rId35"/>
    <p:sldId id="278" r:id="rId36"/>
    <p:sldId id="280" r:id="rId37"/>
    <p:sldId id="281" r:id="rId38"/>
    <p:sldId id="282" r:id="rId39"/>
    <p:sldId id="283" r:id="rId40"/>
    <p:sldId id="284" r:id="rId41"/>
    <p:sldId id="285" r:id="rId42"/>
    <p:sldId id="28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Garamond" panose="02020404030301010803"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cpg9JGc2uO4+H9DdCpoDOi65H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35"/>
    <p:restoredTop sz="94716"/>
  </p:normalViewPr>
  <p:slideViewPr>
    <p:cSldViewPr snapToGrid="0" snapToObjects="1">
      <p:cViewPr varScale="1">
        <p:scale>
          <a:sx n="58" d="100"/>
          <a:sy n="58" d="100"/>
        </p:scale>
        <p:origin x="224" y="1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82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copyright law, a derivative work is an expressive creation that includes major copyrightable elements of an original, previously created first work. The derivative work becomes a second, separate work independent in form from the first</a:t>
            </a:r>
            <a:endParaRPr/>
          </a:p>
        </p:txBody>
      </p:sp>
      <p:sp>
        <p:nvSpPr>
          <p:cNvPr id="293" name="Google Shape;2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 nutshell </a:t>
            </a:r>
            <a:r>
              <a:rPr lang="en-US" b="1"/>
              <a:t>Royalty Free Music or Royalty Free Video</a:t>
            </a:r>
            <a:r>
              <a:rPr lang="en-US"/>
              <a:t> refers to a type of </a:t>
            </a:r>
            <a:r>
              <a:rPr lang="en-US" b="1"/>
              <a:t>music or video</a:t>
            </a:r>
            <a:r>
              <a:rPr lang="en-US"/>
              <a:t> licensing that allows the purchaser to pay for the </a:t>
            </a:r>
            <a:r>
              <a:rPr lang="en-US" b="1"/>
              <a:t>music or video</a:t>
            </a:r>
            <a:r>
              <a:rPr lang="en-US"/>
              <a:t> license only once and to use the </a:t>
            </a:r>
            <a:r>
              <a:rPr lang="en-US" b="1"/>
              <a:t>music or video</a:t>
            </a:r>
            <a:r>
              <a:rPr lang="en-US"/>
              <a:t> for as long as desired</a:t>
            </a:r>
            <a:endParaRPr/>
          </a:p>
        </p:txBody>
      </p:sp>
      <p:sp>
        <p:nvSpPr>
          <p:cNvPr id="324" name="Google Shape;32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Sometimes when using Free Royalty Free sites, they have certain requirements that you must follow to use their content instead of paying them. One example is giving them some form of credit in your video, whether it is their name over that video clip or in the end credits.</a:t>
            </a:r>
            <a:endParaRPr/>
          </a:p>
        </p:txBody>
      </p:sp>
      <p:sp>
        <p:nvSpPr>
          <p:cNvPr id="331" name="Google Shape;33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924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75163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35"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8" name="Google Shape;18;p35"/>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0" name="Google Shape;20;p35"/>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5"/>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5"/>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35"/>
          <p:cNvCxnSpPr/>
          <p:nvPr/>
        </p:nvCxnSpPr>
        <p:spPr>
          <a:xfrm>
            <a:off x="2692399" y="3522131"/>
            <a:ext cx="681566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4" name="Google Shape;84;p44"/>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5" name="Google Shape;85;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5"/>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1" name="Google Shape;91;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45"/>
          <p:cNvCxnSpPr/>
          <p:nvPr/>
        </p:nvCxnSpPr>
        <p:spPr>
          <a:xfrm>
            <a:off x="1396169" y="4140199"/>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6"/>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98" name="Google Shape;98;p46"/>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9" name="Google Shape;99;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4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3" name="Google Shape;103;p46"/>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4" name="Google Shape;104;p46"/>
          <p:cNvCxnSpPr/>
          <p:nvPr/>
        </p:nvCxnSpPr>
        <p:spPr>
          <a:xfrm>
            <a:off x="1396169" y="4140199"/>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47"/>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7"/>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8" name="Google Shape;108;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48"/>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4" name="Google Shape;114;p48"/>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5" name="Google Shape;115;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48"/>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19" name="Google Shape;119;p48"/>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0" name="Google Shape;120;p48"/>
          <p:cNvCxnSpPr/>
          <p:nvPr/>
        </p:nvCxnSpPr>
        <p:spPr>
          <a:xfrm>
            <a:off x="1396169" y="3429000"/>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1"/>
        <p:cNvGrpSpPr/>
        <p:nvPr/>
      </p:nvGrpSpPr>
      <p:grpSpPr>
        <a:xfrm>
          <a:off x="0" y="0"/>
          <a:ext cx="0" cy="0"/>
          <a:chOff x="0" y="0"/>
          <a:chExt cx="0" cy="0"/>
        </a:xfrm>
      </p:grpSpPr>
      <p:sp>
        <p:nvSpPr>
          <p:cNvPr id="122" name="Google Shape;122;p49"/>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9"/>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4" name="Google Shape;124;p49"/>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5" name="Google Shape;125;p4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28" name="Google Shape;128;p49"/>
          <p:cNvCxnSpPr/>
          <p:nvPr/>
        </p:nvCxnSpPr>
        <p:spPr>
          <a:xfrm>
            <a:off x="1396169" y="3429000"/>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5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0"/>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2" name="Google Shape;132;p5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5" name="Google Shape;135;p50"/>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51"/>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1"/>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9" name="Google Shape;139;p5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2" name="Google Shape;142;p51"/>
          <p:cNvCxnSpPr/>
          <p:nvPr/>
        </p:nvCxnSpPr>
        <p:spPr>
          <a:xfrm>
            <a:off x="8863890" y="990600"/>
            <a:ext cx="0" cy="487680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cxnSp>
        <p:nvCxnSpPr>
          <p:cNvPr id="25" name="Google Shape;25;p36"/>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
        <p:nvSpPr>
          <p:cNvPr id="26" name="Google Shape;26;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8" name="Google Shape;28;p3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9" name="Google Shape;29;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5" name="Google Shape;35;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37"/>
          <p:cNvCxnSpPr/>
          <p:nvPr/>
        </p:nvCxnSpPr>
        <p:spPr>
          <a:xfrm>
            <a:off x="2012723" y="3710585"/>
            <a:ext cx="8163380"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42" name="Google Shape;42;p38"/>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43" name="Google Shape;43;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cxnSp>
        <p:nvCxnSpPr>
          <p:cNvPr id="47" name="Google Shape;47;p39"/>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
        <p:nvSpPr>
          <p:cNvPr id="48" name="Google Shape;48;p3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6" name="Google Shape;56;p40"/>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7" name="Google Shape;57;p40"/>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8" name="Google Shape;58;p40"/>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9" name="Google Shape;59;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40"/>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41"/>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43"/>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3"/>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6" name="Google Shape;76;p43"/>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7" name="Google Shape;77;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0" name="Google Shape;80;p43"/>
          <p:cNvCxnSpPr/>
          <p:nvPr/>
        </p:nvCxnSpPr>
        <p:spPr>
          <a:xfrm>
            <a:off x="1396169" y="2912533"/>
            <a:ext cx="35144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34" descr="HD-PanelContent-GrommetsCombined.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1" name="Google Shape;11;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3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BlhJUJ9DC4A?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fzbSt0QG7mY?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a:t>Copyright</a:t>
            </a:r>
            <a:endParaRPr/>
          </a:p>
        </p:txBody>
      </p:sp>
      <p:pic>
        <p:nvPicPr>
          <p:cNvPr id="148" name="Google Shape;148;p1"/>
          <p:cNvPicPr preferRelativeResize="0"/>
          <p:nvPr/>
        </p:nvPicPr>
        <p:blipFill rotWithShape="1">
          <a:blip r:embed="rId3">
            <a:alphaModFix/>
          </a:blip>
          <a:srcRect/>
          <a:stretch/>
        </p:blipFill>
        <p:spPr>
          <a:xfrm>
            <a:off x="3660217" y="3681047"/>
            <a:ext cx="4880029" cy="15005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WHAT ARE COPYRIGHT RULES?</a:t>
            </a:r>
            <a:endParaRPr/>
          </a:p>
        </p:txBody>
      </p:sp>
      <p:sp>
        <p:nvSpPr>
          <p:cNvPr id="199" name="Google Shape;199;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553"/>
              <a:buChar char="•"/>
            </a:pPr>
            <a:r>
              <a:rPr lang="en-US" dirty="0"/>
              <a:t>You generally cannot copy, manipulate, reuse in a “derivative work,”* or distribute a copyrighted work without permission from the copyright holder, who might charge a fee.</a:t>
            </a:r>
            <a:endParaRPr sz="2800" dirty="0"/>
          </a:p>
          <a:p>
            <a:pPr marL="285750" lvl="0" indent="-285750" algn="l" rtl="0">
              <a:lnSpc>
                <a:spcPct val="80000"/>
              </a:lnSpc>
              <a:spcBef>
                <a:spcPts val="1044"/>
              </a:spcBef>
              <a:spcAft>
                <a:spcPts val="0"/>
              </a:spcAft>
              <a:buSzPts val="2553"/>
              <a:buChar char="•"/>
            </a:pPr>
            <a:r>
              <a:rPr lang="en-US" dirty="0"/>
              <a:t>Copyright for “works for hire” (aka “intellectual property”) generally belongs to the employer or contractor that commissioned it, not to the creator.</a:t>
            </a:r>
            <a:endParaRPr sz="2800" dirty="0"/>
          </a:p>
          <a:p>
            <a:pPr marL="285750" lvl="0" indent="-285750" algn="l" rtl="0">
              <a:lnSpc>
                <a:spcPct val="80000"/>
              </a:lnSpc>
              <a:spcBef>
                <a:spcPts val="1044"/>
              </a:spcBef>
              <a:spcAft>
                <a:spcPts val="0"/>
              </a:spcAft>
              <a:buSzPts val="2553"/>
              <a:buChar char="•"/>
            </a:pPr>
            <a:r>
              <a:rPr lang="en-US" dirty="0"/>
              <a:t>Copyright lasts, in most cases, from the date the work was created, through the creator’s lifetime, plus 70 years after the creator’s death.</a:t>
            </a:r>
            <a:endParaRPr sz="2800" dirty="0"/>
          </a:p>
        </p:txBody>
      </p:sp>
    </p:spTree>
    <p:extLst>
      <p:ext uri="{BB962C8B-B14F-4D97-AF65-F5344CB8AC3E}">
        <p14:creationId xmlns:p14="http://schemas.microsoft.com/office/powerpoint/2010/main" val="351507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WHAT ARE COPYRIGHT RULES?</a:t>
            </a:r>
            <a:endParaRPr/>
          </a:p>
        </p:txBody>
      </p:sp>
      <p:sp>
        <p:nvSpPr>
          <p:cNvPr id="200" name="Google Shape;200;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553"/>
              <a:buChar char="•"/>
            </a:pPr>
            <a:r>
              <a:rPr lang="en-US" sz="3200" dirty="0"/>
              <a:t>*Derivative work is a new, original product that includes aspects of a preexisting, already copyrighted work. Also known as a "new version," derivative works can include musical arrangements, motion pictures, art reproductions, sound recordings or translations. They can also include dramatizations and fictionalizations, such as a movie based on a play.</a:t>
            </a:r>
            <a:endParaRPr sz="3600" dirty="0"/>
          </a:p>
          <a:p>
            <a:pPr marL="285750" lvl="0" indent="-123634" algn="l" rtl="0">
              <a:lnSpc>
                <a:spcPct val="80000"/>
              </a:lnSpc>
              <a:spcBef>
                <a:spcPts val="1044"/>
              </a:spcBef>
              <a:spcAft>
                <a:spcPts val="0"/>
              </a:spcAft>
              <a:buSzPts val="2553"/>
              <a:buNone/>
            </a:pPr>
            <a:endParaRPr sz="222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WHY ARE COPYRIGHT RULES IMPORTANT?</a:t>
            </a:r>
            <a:endParaRPr sz="3959"/>
          </a:p>
        </p:txBody>
      </p:sp>
      <p:pic>
        <p:nvPicPr>
          <p:cNvPr id="206" name="Google Shape;206;p9"/>
          <p:cNvPicPr preferRelativeResize="0">
            <a:picLocks noGrp="1"/>
          </p:cNvPicPr>
          <p:nvPr>
            <p:ph type="body" idx="1"/>
          </p:nvPr>
        </p:nvPicPr>
        <p:blipFill rotWithShape="1">
          <a:blip r:embed="rId3">
            <a:alphaModFix/>
          </a:blip>
          <a:srcRect/>
          <a:stretch/>
        </p:blipFill>
        <p:spPr>
          <a:xfrm>
            <a:off x="1479199" y="2560511"/>
            <a:ext cx="2950032" cy="3309937"/>
          </a:xfrm>
          <a:prstGeom prst="rect">
            <a:avLst/>
          </a:prstGeom>
          <a:noFill/>
          <a:ln>
            <a:noFill/>
          </a:ln>
        </p:spPr>
      </p:pic>
      <p:sp>
        <p:nvSpPr>
          <p:cNvPr id="207" name="Google Shape;207;p9"/>
          <p:cNvSpPr txBox="1">
            <a:spLocks noGrp="1"/>
          </p:cNvSpPr>
          <p:nvPr>
            <p:ph type="body" idx="2"/>
          </p:nvPr>
        </p:nvSpPr>
        <p:spPr>
          <a:xfrm>
            <a:off x="5134708" y="2560320"/>
            <a:ext cx="5764940" cy="3310128"/>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Char char="•"/>
            </a:pPr>
            <a:r>
              <a:rPr lang="en-US" sz="2800"/>
              <a:t>It is illegal to use copyrighted works without permission of the copyright owner.</a:t>
            </a:r>
            <a:endParaRPr/>
          </a:p>
          <a:p>
            <a:pPr marL="285750" lvl="0" indent="-285750" algn="l" rtl="0">
              <a:spcBef>
                <a:spcPts val="1160"/>
              </a:spcBef>
              <a:spcAft>
                <a:spcPts val="0"/>
              </a:spcAft>
              <a:buSzPts val="3220"/>
              <a:buChar char="•"/>
            </a:pPr>
            <a:r>
              <a:rPr lang="en-US" sz="2800"/>
              <a:t>Although there are exceptions, it is safe to assume that most works, including images found online, are copyrighted.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WHAT ARE THE EXCEPTIONS TO THE RULES?</a:t>
            </a:r>
            <a:endParaRPr sz="3959"/>
          </a:p>
        </p:txBody>
      </p:sp>
      <p:sp>
        <p:nvSpPr>
          <p:cNvPr id="214" name="Google Shape;214;p10"/>
          <p:cNvSpPr txBox="1">
            <a:spLocks noGrp="1"/>
          </p:cNvSpPr>
          <p:nvPr>
            <p:ph type="body" idx="1"/>
          </p:nvPr>
        </p:nvSpPr>
        <p:spPr>
          <a:xfrm>
            <a:off x="890954" y="2485292"/>
            <a:ext cx="10480431" cy="3390576"/>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979"/>
              <a:buChar char="•"/>
            </a:pPr>
            <a:r>
              <a:rPr lang="en-US" sz="2590" dirty="0"/>
              <a:t>Use of works under the “doctrine of fair use” does not require permission, but “fair use” is hard to determine.</a:t>
            </a:r>
            <a:endParaRPr dirty="0"/>
          </a:p>
          <a:p>
            <a:pPr marL="285750" lvl="0" indent="-285750" algn="l" rtl="0">
              <a:lnSpc>
                <a:spcPct val="80000"/>
              </a:lnSpc>
              <a:spcBef>
                <a:spcPts val="1118"/>
              </a:spcBef>
              <a:spcAft>
                <a:spcPts val="0"/>
              </a:spcAft>
              <a:buSzPts val="2979"/>
              <a:buChar char="•"/>
            </a:pPr>
            <a:r>
              <a:rPr lang="en-US" sz="2590" dirty="0"/>
              <a:t>Works whose copyrights have expired are in the “public domain”; you can use them freely and without permission.</a:t>
            </a:r>
            <a:endParaRPr dirty="0"/>
          </a:p>
          <a:p>
            <a:pPr marL="285750" lvl="0" indent="-285750" algn="l" rtl="0">
              <a:lnSpc>
                <a:spcPct val="80000"/>
              </a:lnSpc>
              <a:spcBef>
                <a:spcPts val="1118"/>
              </a:spcBef>
              <a:spcAft>
                <a:spcPts val="0"/>
              </a:spcAft>
              <a:buSzPts val="2979"/>
              <a:buChar char="•"/>
            </a:pPr>
            <a:r>
              <a:rPr lang="en-US" sz="2590" dirty="0"/>
              <a:t>“Works by the U.S. government are not eligible for U.S. copyright protection.” —</a:t>
            </a:r>
            <a:r>
              <a:rPr lang="en-US" sz="2590" i="1" dirty="0"/>
              <a:t>U.S. Copyright Office</a:t>
            </a:r>
            <a:endParaRPr sz="2590" dirty="0"/>
          </a:p>
          <a:p>
            <a:pPr marL="285750" lvl="0" indent="-285750" algn="l" rtl="0">
              <a:lnSpc>
                <a:spcPct val="80000"/>
              </a:lnSpc>
              <a:spcBef>
                <a:spcPts val="1118"/>
              </a:spcBef>
              <a:spcAft>
                <a:spcPts val="0"/>
              </a:spcAft>
              <a:buSzPts val="2979"/>
              <a:buChar char="•"/>
            </a:pPr>
            <a:r>
              <a:rPr lang="en-US" sz="2590" dirty="0"/>
              <a:t>Ideas, procedures, names and slogans, and familiar symbols or designs are not given copyright protection.</a:t>
            </a:r>
            <a:endParaRPr dirty="0"/>
          </a:p>
          <a:p>
            <a:pPr marL="285750" lvl="0" indent="-123634" algn="l" rtl="0">
              <a:lnSpc>
                <a:spcPct val="80000"/>
              </a:lnSpc>
              <a:spcBef>
                <a:spcPts val="1044"/>
              </a:spcBef>
              <a:spcAft>
                <a:spcPts val="0"/>
              </a:spcAft>
              <a:buSzPts val="2553"/>
              <a:buNone/>
            </a:pPr>
            <a:endParaRPr sz="222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THE DOCTRINE OF FAIR USE</a:t>
            </a:r>
            <a:endParaRPr/>
          </a:p>
        </p:txBody>
      </p:sp>
      <p:sp>
        <p:nvSpPr>
          <p:cNvPr id="220" name="Google Shape;220;p11"/>
          <p:cNvSpPr txBox="1">
            <a:spLocks noGrp="1"/>
          </p:cNvSpPr>
          <p:nvPr>
            <p:ph type="body" idx="1"/>
          </p:nvPr>
        </p:nvSpPr>
        <p:spPr>
          <a:xfrm>
            <a:off x="1298447" y="2560319"/>
            <a:ext cx="5618167" cy="3629465"/>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The “doctrine of fair use” is a complicated exception to the copyright law.</a:t>
            </a:r>
            <a:endParaRPr/>
          </a:p>
          <a:p>
            <a:pPr marL="285750" lvl="0" indent="-285750" algn="l" rtl="0">
              <a:spcBef>
                <a:spcPts val="1080"/>
              </a:spcBef>
              <a:spcAft>
                <a:spcPts val="0"/>
              </a:spcAft>
              <a:buSzPts val="2760"/>
              <a:buChar char="•"/>
            </a:pPr>
            <a:r>
              <a:rPr lang="en-US"/>
              <a:t>U.S. Copyright Law says: “Fair use of a copyrighted work… for purposes such as criticism, comment, news reporting, teaching, scholarship, or research, is not an infringement of copyright.”</a:t>
            </a:r>
            <a:endParaRPr/>
          </a:p>
          <a:p>
            <a:pPr marL="285750" lvl="0" indent="-110490" algn="l" rtl="0">
              <a:spcBef>
                <a:spcPts val="1080"/>
              </a:spcBef>
              <a:spcAft>
                <a:spcPts val="0"/>
              </a:spcAft>
              <a:buSzPts val="2760"/>
              <a:buNone/>
            </a:pPr>
            <a:endParaRPr/>
          </a:p>
        </p:txBody>
      </p:sp>
      <p:pic>
        <p:nvPicPr>
          <p:cNvPr id="221" name="Google Shape;221;p11"/>
          <p:cNvPicPr preferRelativeResize="0">
            <a:picLocks noGrp="1"/>
          </p:cNvPicPr>
          <p:nvPr>
            <p:ph type="body" idx="2"/>
          </p:nvPr>
        </p:nvPicPr>
        <p:blipFill rotWithShape="1">
          <a:blip r:embed="rId3">
            <a:alphaModFix/>
          </a:blip>
          <a:srcRect/>
          <a:stretch/>
        </p:blipFill>
        <p:spPr>
          <a:xfrm>
            <a:off x="6953250" y="2628106"/>
            <a:ext cx="3175000" cy="317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Fair Use Example</a:t>
            </a:r>
            <a:endParaRPr/>
          </a:p>
        </p:txBody>
      </p:sp>
      <p:sp>
        <p:nvSpPr>
          <p:cNvPr id="227" name="Google Shape;227;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3565"/>
              <a:buNone/>
            </a:pPr>
            <a:r>
              <a:rPr lang="en-US" sz="3100"/>
              <a:t>Student use of a copyrighted graphic or image for private learning probably is “fair use,” because the use is educational and does not affect the work’s commercial value.</a:t>
            </a:r>
            <a:endParaRPr/>
          </a:p>
          <a:p>
            <a:pPr marL="0" lvl="0" indent="0" algn="ctr" rtl="0">
              <a:lnSpc>
                <a:spcPct val="80000"/>
              </a:lnSpc>
              <a:spcBef>
                <a:spcPts val="1220"/>
              </a:spcBef>
              <a:spcAft>
                <a:spcPts val="0"/>
              </a:spcAft>
              <a:buSzPts val="3565"/>
              <a:buNone/>
            </a:pPr>
            <a:endParaRPr sz="3100"/>
          </a:p>
          <a:p>
            <a:pPr marL="0" lvl="0" indent="0" algn="ctr" rtl="0">
              <a:lnSpc>
                <a:spcPct val="80000"/>
              </a:lnSpc>
              <a:spcBef>
                <a:spcPts val="1220"/>
              </a:spcBef>
              <a:spcAft>
                <a:spcPts val="0"/>
              </a:spcAft>
              <a:buSzPts val="3565"/>
              <a:buNone/>
            </a:pPr>
            <a:r>
              <a:rPr lang="en-US" sz="3100"/>
              <a:t>For student use in a portfolio or the like </a:t>
            </a:r>
            <a:r>
              <a:rPr lang="en-US" sz="3100" i="1"/>
              <a:t>which would never be published or posted</a:t>
            </a:r>
            <a:r>
              <a:rPr lang="en-US" sz="3100"/>
              <a:t>, it is not necessary to receive permission.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Fair Use Example</a:t>
            </a:r>
            <a:endParaRPr/>
          </a:p>
        </p:txBody>
      </p:sp>
      <p:sp>
        <p:nvSpPr>
          <p:cNvPr id="233" name="Google Shape;233;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680"/>
              <a:buNone/>
            </a:pPr>
            <a:r>
              <a:rPr lang="en-US" sz="3200"/>
              <a:t>Use of a copyrighted graphic or image to promote a free public event probably is not “fair use.” An event is not among the uses listed as “fair use,” and public use could negatively affect the work’s commercial value.</a:t>
            </a:r>
            <a:endParaRPr/>
          </a:p>
          <a:p>
            <a:pPr marL="0" lvl="0" indent="0" algn="ctr" rtl="0">
              <a:spcBef>
                <a:spcPts val="1240"/>
              </a:spcBef>
              <a:spcAft>
                <a:spcPts val="0"/>
              </a:spcAft>
              <a:buSzPts val="3680"/>
              <a:buNone/>
            </a:pPr>
            <a:r>
              <a:rPr lang="en-US" sz="3200"/>
              <a:t>When in doubt, get permission!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42B0-D5EC-C841-9E7A-86BE2ECC6173}"/>
              </a:ext>
            </a:extLst>
          </p:cNvPr>
          <p:cNvSpPr>
            <a:spLocks noGrp="1"/>
          </p:cNvSpPr>
          <p:nvPr>
            <p:ph type="title"/>
          </p:nvPr>
        </p:nvSpPr>
        <p:spPr/>
        <p:txBody>
          <a:bodyPr/>
          <a:lstStyle/>
          <a:p>
            <a:r>
              <a:rPr lang="en-US" dirty="0"/>
              <a:t>Multimedia Fair Use Guidelines</a:t>
            </a:r>
          </a:p>
        </p:txBody>
      </p:sp>
      <p:graphicFrame>
        <p:nvGraphicFramePr>
          <p:cNvPr id="4" name="Table 3">
            <a:extLst>
              <a:ext uri="{FF2B5EF4-FFF2-40B4-BE49-F238E27FC236}">
                <a16:creationId xmlns:a16="http://schemas.microsoft.com/office/drawing/2014/main" id="{A728E1F7-E7D1-BC4C-8F29-42E0E06EB48D}"/>
              </a:ext>
            </a:extLst>
          </p:cNvPr>
          <p:cNvGraphicFramePr>
            <a:graphicFrameLocks noGrp="1"/>
          </p:cNvGraphicFramePr>
          <p:nvPr>
            <p:extLst>
              <p:ext uri="{D42A27DB-BD31-4B8C-83A1-F6EECF244321}">
                <p14:modId xmlns:p14="http://schemas.microsoft.com/office/powerpoint/2010/main" val="1765866244"/>
              </p:ext>
            </p:extLst>
          </p:nvPr>
        </p:nvGraphicFramePr>
        <p:xfrm>
          <a:off x="1295402" y="2462502"/>
          <a:ext cx="9601196" cy="3209428"/>
        </p:xfrm>
        <a:graphic>
          <a:graphicData uri="http://schemas.openxmlformats.org/drawingml/2006/table">
            <a:tbl>
              <a:tblPr bandRow="1">
                <a:tableStyleId>{5C22544A-7EE6-4342-B048-85BDC9FD1C3A}</a:tableStyleId>
              </a:tblPr>
              <a:tblGrid>
                <a:gridCol w="1523383">
                  <a:extLst>
                    <a:ext uri="{9D8B030D-6E8A-4147-A177-3AD203B41FA5}">
                      <a16:colId xmlns:a16="http://schemas.microsoft.com/office/drawing/2014/main" val="2747864342"/>
                    </a:ext>
                  </a:extLst>
                </a:gridCol>
                <a:gridCol w="8077813">
                  <a:extLst>
                    <a:ext uri="{9D8B030D-6E8A-4147-A177-3AD203B41FA5}">
                      <a16:colId xmlns:a16="http://schemas.microsoft.com/office/drawing/2014/main" val="1775600294"/>
                    </a:ext>
                  </a:extLst>
                </a:gridCol>
              </a:tblGrid>
              <a:tr h="534507">
                <a:tc>
                  <a:txBody>
                    <a:bodyPr/>
                    <a:lstStyle/>
                    <a:p>
                      <a:pPr marL="228600" marR="0">
                        <a:spcBef>
                          <a:spcPts val="0"/>
                        </a:spcBef>
                        <a:spcAft>
                          <a:spcPts val="0"/>
                        </a:spcAft>
                      </a:pPr>
                      <a:r>
                        <a:rPr lang="en-US" sz="1800" b="1">
                          <a:effectLst/>
                        </a:rPr>
                        <a:t>Medium</a:t>
                      </a:r>
                      <a:endParaRPr lang="en-US" sz="1800" b="1">
                        <a:effectLst/>
                        <a:latin typeface="Calibri" panose="020F0502020204030204" pitchFamily="34" charset="0"/>
                        <a:ea typeface="Calibri" panose="020F0502020204030204" pitchFamily="34" charset="0"/>
                      </a:endParaRPr>
                    </a:p>
                  </a:txBody>
                  <a:tcPr marL="50800" marR="50800" marT="50800" marB="50800"/>
                </a:tc>
                <a:tc>
                  <a:txBody>
                    <a:bodyPr/>
                    <a:lstStyle/>
                    <a:p>
                      <a:pPr marL="228600" marR="0">
                        <a:spcBef>
                          <a:spcPts val="0"/>
                        </a:spcBef>
                        <a:spcAft>
                          <a:spcPts val="0"/>
                        </a:spcAft>
                      </a:pPr>
                      <a:r>
                        <a:rPr lang="en-US" sz="1800" b="1" dirty="0">
                          <a:effectLst/>
                        </a:rPr>
                        <a:t>Limits</a:t>
                      </a:r>
                      <a:endParaRPr lang="en-US" sz="1800" b="1"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153464850"/>
                  </a:ext>
                </a:extLst>
              </a:tr>
              <a:tr h="534507">
                <a:tc>
                  <a:txBody>
                    <a:bodyPr/>
                    <a:lstStyle/>
                    <a:p>
                      <a:pPr marL="228600" marR="0">
                        <a:spcBef>
                          <a:spcPts val="0"/>
                        </a:spcBef>
                        <a:spcAft>
                          <a:spcPts val="0"/>
                        </a:spcAft>
                      </a:pPr>
                      <a:r>
                        <a:rPr lang="en-US" sz="1800" dirty="0">
                          <a:effectLst/>
                        </a:rPr>
                        <a:t>Video</a:t>
                      </a:r>
                      <a:endParaRPr lang="en-US" sz="1800" dirty="0">
                        <a:effectLst/>
                        <a:latin typeface="Calibri" panose="020F0502020204030204" pitchFamily="34" charset="0"/>
                        <a:ea typeface="Calibri" panose="020F0502020204030204" pitchFamily="34" charset="0"/>
                      </a:endParaRPr>
                    </a:p>
                  </a:txBody>
                  <a:tcPr marL="50800" marR="50800" marT="50800" marB="50800"/>
                </a:tc>
                <a:tc>
                  <a:txBody>
                    <a:bodyPr/>
                    <a:lstStyle/>
                    <a:p>
                      <a:pPr marL="228600" marR="0">
                        <a:spcBef>
                          <a:spcPts val="0"/>
                        </a:spcBef>
                        <a:spcAft>
                          <a:spcPts val="0"/>
                        </a:spcAft>
                      </a:pPr>
                      <a:r>
                        <a:rPr lang="en-US" sz="1800" dirty="0">
                          <a:effectLst/>
                        </a:rPr>
                        <a:t>Up to 10% or 3 minutes (whichever is less)</a:t>
                      </a:r>
                      <a:endParaRPr lang="en-US" sz="18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18978414"/>
                  </a:ext>
                </a:extLst>
              </a:tr>
              <a:tr h="534507">
                <a:tc>
                  <a:txBody>
                    <a:bodyPr/>
                    <a:lstStyle/>
                    <a:p>
                      <a:pPr marL="228600" marR="0">
                        <a:spcBef>
                          <a:spcPts val="0"/>
                        </a:spcBef>
                        <a:spcAft>
                          <a:spcPts val="0"/>
                        </a:spcAft>
                      </a:pPr>
                      <a:r>
                        <a:rPr lang="en-US" sz="1800">
                          <a:effectLst/>
                        </a:rPr>
                        <a:t>Audio</a:t>
                      </a:r>
                      <a:endParaRPr lang="en-US" sz="1800">
                        <a:effectLst/>
                        <a:latin typeface="Calibri" panose="020F0502020204030204" pitchFamily="34" charset="0"/>
                        <a:ea typeface="Calibri" panose="020F0502020204030204" pitchFamily="34" charset="0"/>
                      </a:endParaRPr>
                    </a:p>
                  </a:txBody>
                  <a:tcPr marL="50800" marR="50800" marT="50800" marB="50800"/>
                </a:tc>
                <a:tc>
                  <a:txBody>
                    <a:bodyPr/>
                    <a:lstStyle/>
                    <a:p>
                      <a:pPr marL="228600" marR="0">
                        <a:spcBef>
                          <a:spcPts val="0"/>
                        </a:spcBef>
                        <a:spcAft>
                          <a:spcPts val="0"/>
                        </a:spcAft>
                      </a:pPr>
                      <a:r>
                        <a:rPr lang="en-US" sz="1800" dirty="0">
                          <a:effectLst/>
                        </a:rPr>
                        <a:t>Up to 10% or 30 seconds (whichever is less)</a:t>
                      </a:r>
                      <a:endParaRPr lang="en-US" sz="18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203239519"/>
                  </a:ext>
                </a:extLst>
              </a:tr>
              <a:tr h="536893">
                <a:tc>
                  <a:txBody>
                    <a:bodyPr/>
                    <a:lstStyle/>
                    <a:p>
                      <a:pPr marL="228600" marR="0">
                        <a:spcBef>
                          <a:spcPts val="0"/>
                        </a:spcBef>
                        <a:spcAft>
                          <a:spcPts val="0"/>
                        </a:spcAft>
                      </a:pPr>
                      <a:r>
                        <a:rPr lang="en-US" sz="1800">
                          <a:effectLst/>
                        </a:rPr>
                        <a:t>Text</a:t>
                      </a:r>
                      <a:endParaRPr lang="en-US" sz="1800">
                        <a:effectLst/>
                        <a:latin typeface="Calibri" panose="020F0502020204030204" pitchFamily="34" charset="0"/>
                        <a:ea typeface="Calibri" panose="020F0502020204030204" pitchFamily="34" charset="0"/>
                      </a:endParaRPr>
                    </a:p>
                  </a:txBody>
                  <a:tcPr marL="50800" marR="50800" marT="50800" marB="50800"/>
                </a:tc>
                <a:tc>
                  <a:txBody>
                    <a:bodyPr/>
                    <a:lstStyle/>
                    <a:p>
                      <a:pPr marL="228600" marR="0">
                        <a:spcBef>
                          <a:spcPts val="0"/>
                        </a:spcBef>
                        <a:spcAft>
                          <a:spcPts val="0"/>
                        </a:spcAft>
                      </a:pPr>
                      <a:r>
                        <a:rPr lang="en-US" sz="1800">
                          <a:effectLst/>
                        </a:rPr>
                        <a:t>Up to 10% or 1000 words (whichever is less)</a:t>
                      </a:r>
                      <a:endParaRPr lang="en-US" sz="18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75425254"/>
                  </a:ext>
                </a:extLst>
              </a:tr>
              <a:tr h="534507">
                <a:tc>
                  <a:txBody>
                    <a:bodyPr/>
                    <a:lstStyle/>
                    <a:p>
                      <a:pPr marL="228600" marR="0">
                        <a:spcBef>
                          <a:spcPts val="0"/>
                        </a:spcBef>
                        <a:spcAft>
                          <a:spcPts val="0"/>
                        </a:spcAft>
                      </a:pPr>
                      <a:r>
                        <a:rPr lang="en-US" sz="1800">
                          <a:effectLst/>
                        </a:rPr>
                        <a:t>Poetry</a:t>
                      </a:r>
                      <a:endParaRPr lang="en-US" sz="1800">
                        <a:effectLst/>
                        <a:latin typeface="Calibri" panose="020F0502020204030204" pitchFamily="34" charset="0"/>
                        <a:ea typeface="Calibri" panose="020F0502020204030204" pitchFamily="34" charset="0"/>
                      </a:endParaRPr>
                    </a:p>
                  </a:txBody>
                  <a:tcPr marL="50800" marR="50800" marT="50800" marB="50800"/>
                </a:tc>
                <a:tc>
                  <a:txBody>
                    <a:bodyPr/>
                    <a:lstStyle/>
                    <a:p>
                      <a:pPr marL="228600" marR="0">
                        <a:spcBef>
                          <a:spcPts val="0"/>
                        </a:spcBef>
                        <a:spcAft>
                          <a:spcPts val="0"/>
                        </a:spcAft>
                      </a:pPr>
                      <a:r>
                        <a:rPr lang="en-US" sz="1800" dirty="0">
                          <a:effectLst/>
                        </a:rPr>
                        <a:t>Up to 250 words (or entire poem if work is less than 250 words)</a:t>
                      </a:r>
                      <a:endParaRPr lang="en-US" sz="18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911759001"/>
                  </a:ext>
                </a:extLst>
              </a:tr>
              <a:tr h="534507">
                <a:tc>
                  <a:txBody>
                    <a:bodyPr/>
                    <a:lstStyle/>
                    <a:p>
                      <a:pPr marL="228600" marR="0">
                        <a:spcBef>
                          <a:spcPts val="0"/>
                        </a:spcBef>
                        <a:spcAft>
                          <a:spcPts val="0"/>
                        </a:spcAft>
                      </a:pPr>
                      <a:r>
                        <a:rPr lang="en-US" sz="1800">
                          <a:effectLst/>
                        </a:rPr>
                        <a:t>Images</a:t>
                      </a:r>
                      <a:endParaRPr lang="en-US" sz="1800">
                        <a:effectLst/>
                        <a:latin typeface="Calibri" panose="020F0502020204030204" pitchFamily="34" charset="0"/>
                        <a:ea typeface="Calibri" panose="020F0502020204030204" pitchFamily="34" charset="0"/>
                      </a:endParaRPr>
                    </a:p>
                  </a:txBody>
                  <a:tcPr marL="50800" marR="50800" marT="50800" marB="50800"/>
                </a:tc>
                <a:tc>
                  <a:txBody>
                    <a:bodyPr/>
                    <a:lstStyle/>
                    <a:p>
                      <a:pPr marL="228600" marR="0">
                        <a:spcBef>
                          <a:spcPts val="0"/>
                        </a:spcBef>
                        <a:spcAft>
                          <a:spcPts val="0"/>
                        </a:spcAft>
                      </a:pPr>
                      <a:r>
                        <a:rPr lang="en-US" sz="1800" dirty="0">
                          <a:effectLst/>
                        </a:rPr>
                        <a:t>Up to 5 complete images from one artist or 15 from a single collected work</a:t>
                      </a:r>
                      <a:endParaRPr lang="en-US" sz="18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1391183"/>
                  </a:ext>
                </a:extLst>
              </a:tr>
            </a:tbl>
          </a:graphicData>
        </a:graphic>
      </p:graphicFrame>
    </p:spTree>
    <p:extLst>
      <p:ext uri="{BB962C8B-B14F-4D97-AF65-F5344CB8AC3E}">
        <p14:creationId xmlns:p14="http://schemas.microsoft.com/office/powerpoint/2010/main" val="88963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title"/>
          </p:nvPr>
        </p:nvSpPr>
        <p:spPr>
          <a:xfrm>
            <a:off x="961293" y="982132"/>
            <a:ext cx="10410092"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WHAT ABOUT GRAPHICS AND IMAGES FROM BLOGS AND WEBSITES?</a:t>
            </a:r>
            <a:endParaRPr/>
          </a:p>
        </p:txBody>
      </p:sp>
      <p:pic>
        <p:nvPicPr>
          <p:cNvPr id="239" name="Google Shape;239;p14"/>
          <p:cNvPicPr preferRelativeResize="0">
            <a:picLocks noGrp="1"/>
          </p:cNvPicPr>
          <p:nvPr>
            <p:ph type="body" idx="1"/>
          </p:nvPr>
        </p:nvPicPr>
        <p:blipFill rotWithShape="1">
          <a:blip r:embed="rId3">
            <a:alphaModFix/>
          </a:blip>
          <a:srcRect/>
          <a:stretch/>
        </p:blipFill>
        <p:spPr>
          <a:xfrm>
            <a:off x="2070100" y="3161506"/>
            <a:ext cx="3175000" cy="2108200"/>
          </a:xfrm>
          <a:prstGeom prst="rect">
            <a:avLst/>
          </a:prstGeom>
          <a:noFill/>
          <a:ln>
            <a:noFill/>
          </a:ln>
        </p:spPr>
      </p:pic>
      <p:sp>
        <p:nvSpPr>
          <p:cNvPr id="240" name="Google Shape;240;p14"/>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20"/>
              <a:buNone/>
            </a:pPr>
            <a:r>
              <a:rPr lang="en-US" sz="2800"/>
              <a:t>The Internet is notorious for the illegal use and reuse of graphics and images without permission. This practice is common among amateur and professional bloggers and on websites. Even though this practice is common, it is still illegal.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FINDING GRAPHICS AND IMAGES ON A BUDGET</a:t>
            </a:r>
            <a:endParaRPr/>
          </a:p>
        </p:txBody>
      </p:sp>
      <p:pic>
        <p:nvPicPr>
          <p:cNvPr id="246" name="Google Shape;246;p15"/>
          <p:cNvPicPr preferRelativeResize="0">
            <a:picLocks noGrp="1"/>
          </p:cNvPicPr>
          <p:nvPr>
            <p:ph type="body" idx="1"/>
          </p:nvPr>
        </p:nvPicPr>
        <p:blipFill rotWithShape="1">
          <a:blip r:embed="rId3">
            <a:alphaModFix/>
          </a:blip>
          <a:srcRect/>
          <a:stretch/>
        </p:blipFill>
        <p:spPr>
          <a:xfrm>
            <a:off x="1534842" y="2865224"/>
            <a:ext cx="3175000" cy="2120900"/>
          </a:xfrm>
          <a:prstGeom prst="rect">
            <a:avLst/>
          </a:prstGeom>
          <a:noFill/>
          <a:ln>
            <a:noFill/>
          </a:ln>
        </p:spPr>
      </p:pic>
      <p:sp>
        <p:nvSpPr>
          <p:cNvPr id="247" name="Google Shape;247;p15"/>
          <p:cNvSpPr txBox="1">
            <a:spLocks noGrp="1"/>
          </p:cNvSpPr>
          <p:nvPr>
            <p:ph type="body" idx="2"/>
          </p:nvPr>
        </p:nvSpPr>
        <p:spPr>
          <a:xfrm>
            <a:off x="5129561" y="2560320"/>
            <a:ext cx="5770087" cy="331012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dirty="0"/>
              <a:t>Not all online graphics and images are off limits. Some photographers or designers want to see their graphics and images distributed widely online—but they don’t want to give up their copyright.</a:t>
            </a:r>
            <a:endParaRPr dirty="0"/>
          </a:p>
          <a:p>
            <a:pPr marL="285750" lvl="0" indent="-285750" algn="l" rtl="0">
              <a:lnSpc>
                <a:spcPct val="90000"/>
              </a:lnSpc>
              <a:spcBef>
                <a:spcPts val="1080"/>
              </a:spcBef>
              <a:spcAft>
                <a:spcPts val="0"/>
              </a:spcAft>
              <a:buSzPts val="2760"/>
              <a:buChar char="•"/>
            </a:pPr>
            <a:r>
              <a:rPr lang="en-US" dirty="0"/>
              <a:t>There are legal alternatives when you need free or low-cost graphics and images for your client.</a:t>
            </a:r>
            <a:endParaRPr dirty="0"/>
          </a:p>
          <a:p>
            <a:pPr marL="285750" lvl="0" indent="-110490" algn="l" rtl="0">
              <a:lnSpc>
                <a:spcPct val="90000"/>
              </a:lnSpc>
              <a:spcBef>
                <a:spcPts val="1080"/>
              </a:spcBef>
              <a:spcAft>
                <a:spcPts val="0"/>
              </a:spcAft>
              <a:buSzPts val="276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WHAT IS COPYRIGHT?</a:t>
            </a:r>
            <a:endParaRPr/>
          </a:p>
        </p:txBody>
      </p:sp>
      <p:sp>
        <p:nvSpPr>
          <p:cNvPr id="155" name="Google Shape;155;p2"/>
          <p:cNvSpPr txBox="1">
            <a:spLocks noGrp="1"/>
          </p:cNvSpPr>
          <p:nvPr>
            <p:ph type="body" idx="1"/>
          </p:nvPr>
        </p:nvSpPr>
        <p:spPr>
          <a:xfrm>
            <a:off x="1031631" y="2560320"/>
            <a:ext cx="4985121" cy="3535680"/>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553"/>
              <a:buChar char="•"/>
            </a:pPr>
            <a:r>
              <a:rPr lang="en-US" sz="2220"/>
              <a:t>A copyright is the legal term that gives the creator of an original work exclusive rights to it. Any material that is copyrighted requires an end user to obtain permission from its copyright holder in order to use it. Without such permission, it is illegal to use that material.</a:t>
            </a:r>
            <a:endParaRPr/>
          </a:p>
          <a:p>
            <a:pPr marL="285750" lvl="0" indent="-285750" algn="l" rtl="0">
              <a:lnSpc>
                <a:spcPct val="80000"/>
              </a:lnSpc>
              <a:spcBef>
                <a:spcPts val="1044"/>
              </a:spcBef>
              <a:spcAft>
                <a:spcPts val="0"/>
              </a:spcAft>
              <a:buSzPts val="2553"/>
              <a:buChar char="•"/>
            </a:pPr>
            <a:r>
              <a:rPr lang="en-US" sz="2220"/>
              <a:t>Based on a copyright agreement the creator may give the “right to copy”—i.e., use of the material—to an end user.</a:t>
            </a:r>
            <a:endParaRPr/>
          </a:p>
        </p:txBody>
      </p:sp>
      <p:pic>
        <p:nvPicPr>
          <p:cNvPr id="156" name="Google Shape;156;p2"/>
          <p:cNvPicPr preferRelativeResize="0">
            <a:picLocks noGrp="1"/>
          </p:cNvPicPr>
          <p:nvPr>
            <p:ph type="body" idx="2"/>
          </p:nvPr>
        </p:nvPicPr>
        <p:blipFill rotWithShape="1">
          <a:blip r:embed="rId3">
            <a:alphaModFix/>
          </a:blip>
          <a:srcRect/>
          <a:stretch/>
        </p:blipFill>
        <p:spPr>
          <a:xfrm>
            <a:off x="6953250" y="3161506"/>
            <a:ext cx="3175000" cy="210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ROYALTY-FREE IMAGE BANKS</a:t>
            </a:r>
            <a:endParaRPr/>
          </a:p>
        </p:txBody>
      </p:sp>
      <p:sp>
        <p:nvSpPr>
          <p:cNvPr id="253" name="Google Shape;253;p16"/>
          <p:cNvSpPr txBox="1">
            <a:spLocks noGrp="1"/>
          </p:cNvSpPr>
          <p:nvPr>
            <p:ph type="body" idx="1"/>
          </p:nvPr>
        </p:nvSpPr>
        <p:spPr>
          <a:xfrm>
            <a:off x="867507" y="2560320"/>
            <a:ext cx="6693019" cy="3817034"/>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dirty="0"/>
              <a:t>Two alternative—and legal—sources for graphics, images, and other digital content are royalty-free stock photos (image banks) and Creative Commons.</a:t>
            </a:r>
            <a:endParaRPr dirty="0"/>
          </a:p>
          <a:p>
            <a:pPr marL="285750" lvl="0" indent="-285750" algn="l" rtl="0">
              <a:spcBef>
                <a:spcPts val="1080"/>
              </a:spcBef>
              <a:spcAft>
                <a:spcPts val="0"/>
              </a:spcAft>
              <a:buSzPts val="2760"/>
              <a:buChar char="•"/>
            </a:pPr>
            <a:r>
              <a:rPr lang="en-US" dirty="0"/>
              <a:t>Royalty-free images are available from a photo stock agency (image bank). Royalty free means you don’t have to pay a “royalty” fee for each use of the graphic or image.</a:t>
            </a:r>
            <a:endParaRPr dirty="0"/>
          </a:p>
        </p:txBody>
      </p:sp>
      <p:pic>
        <p:nvPicPr>
          <p:cNvPr id="254" name="Google Shape;254;p16"/>
          <p:cNvPicPr preferRelativeResize="0">
            <a:picLocks noGrp="1"/>
          </p:cNvPicPr>
          <p:nvPr>
            <p:ph type="body" idx="2"/>
          </p:nvPr>
        </p:nvPicPr>
        <p:blipFill rotWithShape="1">
          <a:blip r:embed="rId3">
            <a:alphaModFix/>
          </a:blip>
          <a:srcRect/>
          <a:stretch/>
        </p:blipFill>
        <p:spPr>
          <a:xfrm>
            <a:off x="7721598" y="2560320"/>
            <a:ext cx="3175000" cy="127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0922-1CFB-B045-9703-8C14A5CB8386}"/>
              </a:ext>
            </a:extLst>
          </p:cNvPr>
          <p:cNvSpPr>
            <a:spLocks noGrp="1"/>
          </p:cNvSpPr>
          <p:nvPr>
            <p:ph type="title"/>
          </p:nvPr>
        </p:nvSpPr>
        <p:spPr/>
        <p:txBody>
          <a:bodyPr/>
          <a:lstStyle/>
          <a:p>
            <a:r>
              <a:rPr lang="en-US" dirty="0"/>
              <a:t>Public Domain</a:t>
            </a:r>
          </a:p>
        </p:txBody>
      </p:sp>
      <p:sp>
        <p:nvSpPr>
          <p:cNvPr id="3" name="Text Placeholder 2">
            <a:extLst>
              <a:ext uri="{FF2B5EF4-FFF2-40B4-BE49-F238E27FC236}">
                <a16:creationId xmlns:a16="http://schemas.microsoft.com/office/drawing/2014/main" id="{FEF38DC9-1838-1744-86BA-E354AC713E45}"/>
              </a:ext>
            </a:extLst>
          </p:cNvPr>
          <p:cNvSpPr>
            <a:spLocks noGrp="1"/>
          </p:cNvSpPr>
          <p:nvPr>
            <p:ph type="body" idx="1"/>
          </p:nvPr>
        </p:nvSpPr>
        <p:spPr/>
        <p:txBody>
          <a:bodyPr>
            <a:normAutofit/>
          </a:bodyPr>
          <a:lstStyle/>
          <a:p>
            <a:r>
              <a:rPr lang="en-US" dirty="0"/>
              <a:t>The term “public domain” refers </a:t>
            </a:r>
            <a:r>
              <a:rPr lang="en-US" b="1" dirty="0"/>
              <a:t>to creative materials that are not protected by intellectual property laws</a:t>
            </a:r>
            <a:r>
              <a:rPr lang="en-US" dirty="0"/>
              <a:t> such as copyright, trademark, or patent laws. The public owns these works, not an individual author or artist. Anyone can use a public domain work without obtaining permission, but no one can ever own it.</a:t>
            </a:r>
          </a:p>
          <a:p>
            <a:r>
              <a:rPr lang="en-US" dirty="0"/>
              <a:t>All works first published or released before January 1, 1927</a:t>
            </a:r>
          </a:p>
        </p:txBody>
      </p:sp>
    </p:spTree>
    <p:extLst>
      <p:ext uri="{BB962C8B-B14F-4D97-AF65-F5344CB8AC3E}">
        <p14:creationId xmlns:p14="http://schemas.microsoft.com/office/powerpoint/2010/main" val="285617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E685-DA23-1D48-8355-C89186A1A40F}"/>
              </a:ext>
            </a:extLst>
          </p:cNvPr>
          <p:cNvSpPr>
            <a:spLocks noGrp="1"/>
          </p:cNvSpPr>
          <p:nvPr>
            <p:ph type="title"/>
          </p:nvPr>
        </p:nvSpPr>
        <p:spPr/>
        <p:txBody>
          <a:bodyPr/>
          <a:lstStyle/>
          <a:p>
            <a:r>
              <a:rPr lang="en-US" dirty="0"/>
              <a:t>Copyright and Websites</a:t>
            </a:r>
          </a:p>
        </p:txBody>
      </p:sp>
      <p:sp>
        <p:nvSpPr>
          <p:cNvPr id="6" name="Text Placeholder 5">
            <a:extLst>
              <a:ext uri="{FF2B5EF4-FFF2-40B4-BE49-F238E27FC236}">
                <a16:creationId xmlns:a16="http://schemas.microsoft.com/office/drawing/2014/main" id="{CD3445B8-FB5D-4C4A-A452-B8AED190F88D}"/>
              </a:ext>
            </a:extLst>
          </p:cNvPr>
          <p:cNvSpPr>
            <a:spLocks noGrp="1"/>
          </p:cNvSpPr>
          <p:nvPr>
            <p:ph type="body" idx="1"/>
          </p:nvPr>
        </p:nvSpPr>
        <p:spPr/>
        <p:txBody>
          <a:bodyPr/>
          <a:lstStyle/>
          <a:p>
            <a:r>
              <a:rPr lang="en-US" dirty="0"/>
              <a:t>A website </a:t>
            </a:r>
            <a:r>
              <a:rPr lang="en-US" b="1" dirty="0"/>
              <a:t>is not explicitly recognized as a type</a:t>
            </a:r>
            <a:r>
              <a:rPr lang="en-US" dirty="0"/>
              <a:t> of copyrightable subject matter under the Copyright Act.</a:t>
            </a:r>
          </a:p>
          <a:p>
            <a:r>
              <a:rPr lang="en-US" dirty="0"/>
              <a:t>Therefore, you should not list “website” as the type of authorship that you will submit with your copyright application.</a:t>
            </a:r>
          </a:p>
          <a:p>
            <a:r>
              <a:rPr lang="en-US" dirty="0"/>
              <a:t>However, the individual parts are subject to copyright law.</a:t>
            </a:r>
          </a:p>
          <a:p>
            <a:endParaRPr lang="en-US" dirty="0"/>
          </a:p>
        </p:txBody>
      </p:sp>
    </p:spTree>
    <p:extLst>
      <p:ext uri="{BB962C8B-B14F-4D97-AF65-F5344CB8AC3E}">
        <p14:creationId xmlns:p14="http://schemas.microsoft.com/office/powerpoint/2010/main" val="63529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0611-1176-2344-AABF-0EDD04FDB3E8}"/>
              </a:ext>
            </a:extLst>
          </p:cNvPr>
          <p:cNvSpPr>
            <a:spLocks noGrp="1"/>
          </p:cNvSpPr>
          <p:nvPr>
            <p:ph type="title"/>
          </p:nvPr>
        </p:nvSpPr>
        <p:spPr/>
        <p:txBody>
          <a:bodyPr/>
          <a:lstStyle/>
          <a:p>
            <a:r>
              <a:rPr lang="en-US" dirty="0"/>
              <a:t>Copyright and Websites</a:t>
            </a:r>
          </a:p>
        </p:txBody>
      </p:sp>
      <p:sp>
        <p:nvSpPr>
          <p:cNvPr id="3" name="Text Placeholder 2">
            <a:extLst>
              <a:ext uri="{FF2B5EF4-FFF2-40B4-BE49-F238E27FC236}">
                <a16:creationId xmlns:a16="http://schemas.microsoft.com/office/drawing/2014/main" id="{78194C2A-7F76-D645-AA72-08AC1518A6B0}"/>
              </a:ext>
            </a:extLst>
          </p:cNvPr>
          <p:cNvSpPr>
            <a:spLocks noGrp="1"/>
          </p:cNvSpPr>
          <p:nvPr>
            <p:ph type="body" idx="1"/>
          </p:nvPr>
        </p:nvSpPr>
        <p:spPr/>
        <p:txBody>
          <a:bodyPr/>
          <a:lstStyle/>
          <a:p>
            <a:r>
              <a:rPr lang="en-US" dirty="0"/>
              <a:t>For example, if you want to protect a blog post consisting mainly of text, you can register the blog entry as a literary work.</a:t>
            </a:r>
          </a:p>
          <a:p>
            <a:r>
              <a:rPr lang="en-US" dirty="0"/>
              <a:t>If you want to protect a musical work that is available on a website, you can register it as a work of the performing arts. </a:t>
            </a:r>
          </a:p>
          <a:p>
            <a:r>
              <a:rPr lang="en-US" dirty="0"/>
              <a:t>Or a photographer who displays or distributes her photographs on a website can register these images as visual art works. </a:t>
            </a:r>
          </a:p>
        </p:txBody>
      </p:sp>
    </p:spTree>
    <p:extLst>
      <p:ext uri="{BB962C8B-B14F-4D97-AF65-F5344CB8AC3E}">
        <p14:creationId xmlns:p14="http://schemas.microsoft.com/office/powerpoint/2010/main" val="174892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D27D-0368-494C-9D01-4C0CB81F1273}"/>
              </a:ext>
            </a:extLst>
          </p:cNvPr>
          <p:cNvSpPr>
            <a:spLocks noGrp="1"/>
          </p:cNvSpPr>
          <p:nvPr>
            <p:ph type="title"/>
          </p:nvPr>
        </p:nvSpPr>
        <p:spPr/>
        <p:txBody>
          <a:bodyPr/>
          <a:lstStyle/>
          <a:p>
            <a:r>
              <a:rPr lang="en-US" dirty="0"/>
              <a:t>Copyright and Websites</a:t>
            </a:r>
          </a:p>
        </p:txBody>
      </p:sp>
      <p:sp>
        <p:nvSpPr>
          <p:cNvPr id="3" name="Text Placeholder 2">
            <a:extLst>
              <a:ext uri="{FF2B5EF4-FFF2-40B4-BE49-F238E27FC236}">
                <a16:creationId xmlns:a16="http://schemas.microsoft.com/office/drawing/2014/main" id="{87F099C0-6002-3D4E-A5C1-892B7F5A3569}"/>
              </a:ext>
            </a:extLst>
          </p:cNvPr>
          <p:cNvSpPr>
            <a:spLocks noGrp="1"/>
          </p:cNvSpPr>
          <p:nvPr>
            <p:ph type="body" idx="1"/>
          </p:nvPr>
        </p:nvSpPr>
        <p:spPr/>
        <p:txBody>
          <a:bodyPr>
            <a:normAutofit fontScale="85000" lnSpcReduction="10000"/>
          </a:bodyPr>
          <a:lstStyle/>
          <a:p>
            <a:r>
              <a:rPr lang="en-US" dirty="0"/>
              <a:t>In order to protect your website, what you need to protect is the content on your site:</a:t>
            </a:r>
          </a:p>
          <a:p>
            <a:pPr lvl="1" fontAlgn="base"/>
            <a:r>
              <a:rPr lang="en-US" dirty="0"/>
              <a:t>Videos or animation, with or without sound</a:t>
            </a:r>
          </a:p>
          <a:p>
            <a:pPr lvl="1" fontAlgn="base"/>
            <a:r>
              <a:rPr lang="en-US" dirty="0"/>
              <a:t>Audio content, music, voice, ambient sounds or anything recorded</a:t>
            </a:r>
          </a:p>
          <a:p>
            <a:pPr lvl="1" fontAlgn="base"/>
            <a:r>
              <a:rPr lang="en-US" dirty="0"/>
              <a:t>Images, whatever the format, GIF, PNG, JPEG or otherwise</a:t>
            </a:r>
          </a:p>
          <a:p>
            <a:pPr lvl="1" fontAlgn="base"/>
            <a:r>
              <a:rPr lang="en-US" dirty="0"/>
              <a:t>Literary content like blogs, posts, editorial, and advertorial</a:t>
            </a:r>
          </a:p>
          <a:p>
            <a:pPr lvl="1" fontAlgn="base"/>
            <a:r>
              <a:rPr lang="en-US" dirty="0"/>
              <a:t>Artworks, drawings, graphic art</a:t>
            </a:r>
          </a:p>
          <a:p>
            <a:pPr lvl="1" fontAlgn="base"/>
            <a:r>
              <a:rPr lang="en-US" dirty="0"/>
              <a:t>Designs, schematic drawings, blueprints, patented concepts</a:t>
            </a:r>
          </a:p>
          <a:p>
            <a:pPr lvl="1" fontAlgn="base"/>
            <a:r>
              <a:rPr lang="en-US" dirty="0"/>
              <a:t>Tables of words or schemes</a:t>
            </a:r>
          </a:p>
          <a:p>
            <a:pPr lvl="1" fontAlgn="base"/>
            <a:r>
              <a:rPr lang="en-US" dirty="0"/>
              <a:t>Logos, watermarks, some color schemes and branding</a:t>
            </a:r>
          </a:p>
          <a:p>
            <a:pPr lvl="1" fontAlgn="base"/>
            <a:r>
              <a:rPr lang="en-US" dirty="0"/>
              <a:t>The coding and structure of the website</a:t>
            </a:r>
          </a:p>
          <a:p>
            <a:pPr lvl="1"/>
            <a:endParaRPr lang="en-US" dirty="0"/>
          </a:p>
          <a:p>
            <a:pPr lvl="1"/>
            <a:endParaRPr lang="en-US" dirty="0"/>
          </a:p>
        </p:txBody>
      </p:sp>
    </p:spTree>
    <p:extLst>
      <p:ext uri="{BB962C8B-B14F-4D97-AF65-F5344CB8AC3E}">
        <p14:creationId xmlns:p14="http://schemas.microsoft.com/office/powerpoint/2010/main" val="371573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D6CA-7A6E-1246-8C46-A952BE810FD9}"/>
              </a:ext>
            </a:extLst>
          </p:cNvPr>
          <p:cNvSpPr>
            <a:spLocks noGrp="1"/>
          </p:cNvSpPr>
          <p:nvPr>
            <p:ph type="title"/>
          </p:nvPr>
        </p:nvSpPr>
        <p:spPr/>
        <p:txBody>
          <a:bodyPr/>
          <a:lstStyle/>
          <a:p>
            <a:r>
              <a:rPr lang="en-US" dirty="0"/>
              <a:t>Registering a Copyright</a:t>
            </a:r>
          </a:p>
        </p:txBody>
      </p:sp>
      <p:sp>
        <p:nvSpPr>
          <p:cNvPr id="3" name="Text Placeholder 2">
            <a:extLst>
              <a:ext uri="{FF2B5EF4-FFF2-40B4-BE49-F238E27FC236}">
                <a16:creationId xmlns:a16="http://schemas.microsoft.com/office/drawing/2014/main" id="{C08AC80D-F9D6-5045-A00E-416F1566CA6D}"/>
              </a:ext>
            </a:extLst>
          </p:cNvPr>
          <p:cNvSpPr>
            <a:spLocks noGrp="1"/>
          </p:cNvSpPr>
          <p:nvPr>
            <p:ph type="body" idx="1"/>
          </p:nvPr>
        </p:nvSpPr>
        <p:spPr/>
        <p:txBody>
          <a:bodyPr>
            <a:normAutofit/>
          </a:bodyPr>
          <a:lstStyle/>
          <a:p>
            <a:pPr fontAlgn="base"/>
            <a:r>
              <a:rPr lang="en-US" dirty="0"/>
              <a:t>The only way to be fully protected against copyright infringement is to register your copyright.</a:t>
            </a:r>
          </a:p>
          <a:p>
            <a:pPr fontAlgn="base"/>
            <a:r>
              <a:rPr lang="en-US" dirty="0"/>
              <a:t>In the United States, it’s done through the US Copyright Office. You have to fill out an application, pay a non-refundable fee, and provide the content you want to protect. The content is given in a non-returnable “deposit”, defined as the entire work to be copyrighted. This can be all or part of your website.</a:t>
            </a:r>
          </a:p>
          <a:p>
            <a:endParaRPr lang="en-US" dirty="0"/>
          </a:p>
        </p:txBody>
      </p:sp>
    </p:spTree>
    <p:extLst>
      <p:ext uri="{BB962C8B-B14F-4D97-AF65-F5344CB8AC3E}">
        <p14:creationId xmlns:p14="http://schemas.microsoft.com/office/powerpoint/2010/main" val="304942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9EC6-22E9-1C49-BD00-2733B7E9B45C}"/>
              </a:ext>
            </a:extLst>
          </p:cNvPr>
          <p:cNvSpPr>
            <a:spLocks noGrp="1"/>
          </p:cNvSpPr>
          <p:nvPr>
            <p:ph type="title"/>
          </p:nvPr>
        </p:nvSpPr>
        <p:spPr/>
        <p:txBody>
          <a:bodyPr/>
          <a:lstStyle/>
          <a:p>
            <a:r>
              <a:rPr lang="en-US" dirty="0"/>
              <a:t>Registering a Copyright</a:t>
            </a:r>
          </a:p>
        </p:txBody>
      </p:sp>
      <p:sp>
        <p:nvSpPr>
          <p:cNvPr id="3" name="Text Placeholder 2">
            <a:extLst>
              <a:ext uri="{FF2B5EF4-FFF2-40B4-BE49-F238E27FC236}">
                <a16:creationId xmlns:a16="http://schemas.microsoft.com/office/drawing/2014/main" id="{B38E1511-1328-1B48-A2A8-CF3D36246FCB}"/>
              </a:ext>
            </a:extLst>
          </p:cNvPr>
          <p:cNvSpPr>
            <a:spLocks noGrp="1"/>
          </p:cNvSpPr>
          <p:nvPr>
            <p:ph type="body" idx="1"/>
          </p:nvPr>
        </p:nvSpPr>
        <p:spPr/>
        <p:txBody>
          <a:bodyPr>
            <a:normAutofit lnSpcReduction="10000"/>
          </a:bodyPr>
          <a:lstStyle/>
          <a:p>
            <a:pPr fontAlgn="base"/>
            <a:r>
              <a:rPr lang="en-US" dirty="0"/>
              <a:t>The registered copyright applies to works included in the deposit. Anything you add to the website after registering the copyright will not be considered part of the registered content.</a:t>
            </a:r>
          </a:p>
          <a:p>
            <a:pPr fontAlgn="base"/>
            <a:r>
              <a:rPr lang="en-US" dirty="0"/>
              <a:t>The US Copyright Office will issue a certificate of registration. That provides a public record of ownership, and, as we were saying before, registration is required before you can file an infringement suit in court. For the copyright holder, registration is the most powerful part of the legal doctrine that defines copyright because it allows for “statutory” damages.</a:t>
            </a:r>
            <a:br>
              <a:rPr lang="en-US" dirty="0"/>
            </a:br>
            <a:endParaRPr lang="en-US" dirty="0"/>
          </a:p>
          <a:p>
            <a:endParaRPr lang="en-US" dirty="0"/>
          </a:p>
        </p:txBody>
      </p:sp>
    </p:spTree>
    <p:extLst>
      <p:ext uri="{BB962C8B-B14F-4D97-AF65-F5344CB8AC3E}">
        <p14:creationId xmlns:p14="http://schemas.microsoft.com/office/powerpoint/2010/main" val="102952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07CDD-D518-1D44-820B-2D2759ED8229}"/>
              </a:ext>
            </a:extLst>
          </p:cNvPr>
          <p:cNvSpPr>
            <a:spLocks noGrp="1"/>
          </p:cNvSpPr>
          <p:nvPr>
            <p:ph type="title"/>
          </p:nvPr>
        </p:nvSpPr>
        <p:spPr/>
        <p:txBody>
          <a:bodyPr/>
          <a:lstStyle/>
          <a:p>
            <a:r>
              <a:rPr lang="en-US" dirty="0"/>
              <a:t>Creative Commons</a:t>
            </a:r>
          </a:p>
        </p:txBody>
      </p:sp>
      <p:sp>
        <p:nvSpPr>
          <p:cNvPr id="6" name="Text Placeholder 5">
            <a:extLst>
              <a:ext uri="{FF2B5EF4-FFF2-40B4-BE49-F238E27FC236}">
                <a16:creationId xmlns:a16="http://schemas.microsoft.com/office/drawing/2014/main" id="{37F7D60B-3CB8-774A-9D88-3976CBC9AA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15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CREATIVE COMMONS</a:t>
            </a:r>
            <a:endParaRPr/>
          </a:p>
        </p:txBody>
      </p:sp>
      <p:sp>
        <p:nvSpPr>
          <p:cNvPr id="261" name="Google Shape;261;p17"/>
          <p:cNvSpPr txBox="1">
            <a:spLocks noGrp="1"/>
          </p:cNvSpPr>
          <p:nvPr>
            <p:ph type="body" idx="1"/>
          </p:nvPr>
        </p:nvSpPr>
        <p:spPr>
          <a:xfrm>
            <a:off x="1295401" y="2556931"/>
            <a:ext cx="9601196" cy="4007991"/>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A nonprofit organization, Creative Commons (CC) establishes standards and methods for copyright owners to state the uses they allow for their works to be published on the Internet.</a:t>
            </a:r>
            <a:endParaRPr/>
          </a:p>
          <a:p>
            <a:pPr marL="285750" lvl="0" indent="-285750" algn="l" rtl="0">
              <a:spcBef>
                <a:spcPts val="1160"/>
              </a:spcBef>
              <a:spcAft>
                <a:spcPts val="0"/>
              </a:spcAft>
              <a:buSzPts val="3220"/>
              <a:buChar char="•"/>
            </a:pPr>
            <a:r>
              <a:rPr lang="en-US" sz="2800"/>
              <a:t>From CC’s website, you can filter Google, Flickr, and other image searches by type of CC license.</a:t>
            </a:r>
            <a:endParaRPr/>
          </a:p>
          <a:p>
            <a:pPr marL="285750" lvl="0" indent="-285750" algn="l" rtl="0">
              <a:spcBef>
                <a:spcPts val="1160"/>
              </a:spcBef>
              <a:spcAft>
                <a:spcPts val="0"/>
              </a:spcAft>
              <a:buSzPts val="3220"/>
              <a:buChar char="•"/>
            </a:pPr>
            <a:r>
              <a:rPr lang="en-US" sz="2800"/>
              <a:t>Under CC licensing, the copyright stays with the creator. CC licensing does not substitute or replace a copyright.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Get Creative!">
            <a:hlinkClick r:id="" action="ppaction://media"/>
            <a:extLst>
              <a:ext uri="{FF2B5EF4-FFF2-40B4-BE49-F238E27FC236}">
                <a16:creationId xmlns:a16="http://schemas.microsoft.com/office/drawing/2014/main" id="{144A2B18-208B-FD48-9B16-B3A18EAA4C4B}"/>
              </a:ext>
            </a:extLst>
          </p:cNvPr>
          <p:cNvPicPr>
            <a:picLocks noRot="1" noChangeAspect="1"/>
          </p:cNvPicPr>
          <p:nvPr>
            <a:videoFile r:link="rId1"/>
          </p:nvPr>
        </p:nvPicPr>
        <p:blipFill>
          <a:blip r:embed="rId3"/>
          <a:stretch>
            <a:fillRect/>
          </a:stretch>
        </p:blipFill>
        <p:spPr>
          <a:xfrm>
            <a:off x="2058087" y="512291"/>
            <a:ext cx="7777891" cy="5833418"/>
          </a:xfrm>
          <a:prstGeom prst="rect">
            <a:avLst/>
          </a:prstGeom>
        </p:spPr>
      </p:pic>
    </p:spTree>
    <p:extLst>
      <p:ext uri="{BB962C8B-B14F-4D97-AF65-F5344CB8AC3E}">
        <p14:creationId xmlns:p14="http://schemas.microsoft.com/office/powerpoint/2010/main" val="36969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So what can be covered?</a:t>
            </a:r>
            <a:endParaRPr/>
          </a:p>
        </p:txBody>
      </p:sp>
      <p:sp>
        <p:nvSpPr>
          <p:cNvPr id="163" name="Google Shape;163;p3"/>
          <p:cNvSpPr txBox="1">
            <a:spLocks noGrp="1"/>
          </p:cNvSpPr>
          <p:nvPr>
            <p:ph type="body" idx="1"/>
          </p:nvPr>
        </p:nvSpPr>
        <p:spPr>
          <a:xfrm>
            <a:off x="1298448" y="2409093"/>
            <a:ext cx="9598150" cy="397412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a:solidFill>
                  <a:schemeClr val="dk1"/>
                </a:solidFill>
              </a:rPr>
              <a:t>Copyright law protects original, creative works of authorship such as books, manuscripts, music, film and video productions, computer code and works of art such as paintings and photos—among other things. Authors of these works have exclusive rights to do the following with their work:</a:t>
            </a:r>
            <a:endParaRPr/>
          </a:p>
          <a:p>
            <a:pPr marL="742950" lvl="1" indent="-285750" algn="l" rtl="0">
              <a:lnSpc>
                <a:spcPct val="90000"/>
              </a:lnSpc>
              <a:spcBef>
                <a:spcPts val="1080"/>
              </a:spcBef>
              <a:spcAft>
                <a:spcPts val="0"/>
              </a:spcAft>
              <a:buSzPts val="2760"/>
              <a:buChar char="•"/>
            </a:pPr>
            <a:r>
              <a:rPr lang="en-US" sz="2400">
                <a:solidFill>
                  <a:schemeClr val="dk1"/>
                </a:solidFill>
              </a:rPr>
              <a:t>Reproduce the work</a:t>
            </a:r>
            <a:endParaRPr/>
          </a:p>
          <a:p>
            <a:pPr marL="742950" lvl="1" indent="-285750" algn="l" rtl="0">
              <a:lnSpc>
                <a:spcPct val="90000"/>
              </a:lnSpc>
              <a:spcBef>
                <a:spcPts val="1080"/>
              </a:spcBef>
              <a:spcAft>
                <a:spcPts val="0"/>
              </a:spcAft>
              <a:buSzPts val="2760"/>
              <a:buChar char="•"/>
            </a:pPr>
            <a:r>
              <a:rPr lang="en-US" sz="2400">
                <a:solidFill>
                  <a:schemeClr val="dk1"/>
                </a:solidFill>
              </a:rPr>
              <a:t>Distribute copies of the work to the public</a:t>
            </a:r>
            <a:endParaRPr/>
          </a:p>
          <a:p>
            <a:pPr marL="742950" lvl="1" indent="-285750" algn="l" rtl="0">
              <a:lnSpc>
                <a:spcPct val="90000"/>
              </a:lnSpc>
              <a:spcBef>
                <a:spcPts val="1080"/>
              </a:spcBef>
              <a:spcAft>
                <a:spcPts val="0"/>
              </a:spcAft>
              <a:buSzPts val="2760"/>
              <a:buChar char="•"/>
            </a:pPr>
            <a:r>
              <a:rPr lang="en-US" sz="2400">
                <a:solidFill>
                  <a:schemeClr val="dk1"/>
                </a:solidFill>
              </a:rPr>
              <a:t>Perform the work publicly</a:t>
            </a:r>
            <a:endParaRPr/>
          </a:p>
          <a:p>
            <a:pPr marL="742950" lvl="1" indent="-285750" algn="l" rtl="0">
              <a:lnSpc>
                <a:spcPct val="90000"/>
              </a:lnSpc>
              <a:spcBef>
                <a:spcPts val="1080"/>
              </a:spcBef>
              <a:spcAft>
                <a:spcPts val="0"/>
              </a:spcAft>
              <a:buSzPts val="2760"/>
              <a:buChar char="•"/>
            </a:pPr>
            <a:r>
              <a:rPr lang="en-US" sz="2400">
                <a:solidFill>
                  <a:schemeClr val="dk1"/>
                </a:solidFill>
              </a:rPr>
              <a:t>Display the copyrighted work publicly</a:t>
            </a:r>
            <a:endParaRPr/>
          </a:p>
          <a:p>
            <a:pPr marL="742950" lvl="1" indent="-285750" algn="l" rtl="0">
              <a:lnSpc>
                <a:spcPct val="90000"/>
              </a:lnSpc>
              <a:spcBef>
                <a:spcPts val="1080"/>
              </a:spcBef>
              <a:spcAft>
                <a:spcPts val="0"/>
              </a:spcAft>
              <a:buSzPts val="2760"/>
              <a:buChar char="•"/>
            </a:pPr>
            <a:r>
              <a:rPr lang="en-US" sz="2400">
                <a:solidFill>
                  <a:schemeClr val="dk1"/>
                </a:solidFill>
              </a:rPr>
              <a:t>Prepare derivative works based upon the work</a:t>
            </a:r>
            <a:endParaRPr/>
          </a:p>
          <a:p>
            <a:pPr marL="285750" lvl="0" indent="-110490" algn="l" rtl="0">
              <a:lnSpc>
                <a:spcPct val="90000"/>
              </a:lnSpc>
              <a:spcBef>
                <a:spcPts val="1080"/>
              </a:spcBef>
              <a:spcAft>
                <a:spcPts val="0"/>
              </a:spcAft>
              <a:buSzPts val="276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Attribution</a:t>
            </a:r>
            <a:endParaRPr/>
          </a:p>
        </p:txBody>
      </p:sp>
      <p:sp>
        <p:nvSpPr>
          <p:cNvPr id="267" name="Google Shape;267;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Some copyright owners will allow you to use their work as long as you give them attribution. </a:t>
            </a:r>
            <a:endParaRPr/>
          </a:p>
          <a:p>
            <a:pPr marL="285750" lvl="0" indent="-285750" algn="l" rtl="0">
              <a:spcBef>
                <a:spcPts val="1160"/>
              </a:spcBef>
              <a:spcAft>
                <a:spcPts val="0"/>
              </a:spcAft>
              <a:buSzPts val="3220"/>
              <a:buChar char="•"/>
            </a:pPr>
            <a:r>
              <a:rPr lang="en-US" sz="2800"/>
              <a:t>Attribution is acknowledgement as credit to the copyright holder or author of a work.</a:t>
            </a:r>
            <a:endParaRPr/>
          </a:p>
          <a:p>
            <a:pPr marL="285750" lvl="0" indent="-285750" algn="l" rtl="0">
              <a:spcBef>
                <a:spcPts val="1160"/>
              </a:spcBef>
              <a:spcAft>
                <a:spcPts val="0"/>
              </a:spcAft>
              <a:buSzPts val="3220"/>
              <a:buChar char="•"/>
            </a:pPr>
            <a:r>
              <a:rPr lang="en-US" sz="2800"/>
              <a:t>For example: Saying I was not the creator of this content</a:t>
            </a:r>
            <a:endParaRPr/>
          </a:p>
          <a:p>
            <a:pPr marL="285750" lvl="0" indent="-81279" algn="l" rtl="0">
              <a:spcBef>
                <a:spcPts val="1160"/>
              </a:spcBef>
              <a:spcAft>
                <a:spcPts val="0"/>
              </a:spcAft>
              <a:buSzPts val="3220"/>
              <a:buNone/>
            </a:pP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pic>
        <p:nvPicPr>
          <p:cNvPr id="273" name="Google Shape;273;p19"/>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74" name="Google Shape;274;p19"/>
          <p:cNvSpPr txBox="1">
            <a:spLocks noGrp="1"/>
          </p:cNvSpPr>
          <p:nvPr>
            <p:ph type="body" idx="1"/>
          </p:nvPr>
        </p:nvSpPr>
        <p:spPr>
          <a:xfrm>
            <a:off x="5588000" y="548048"/>
            <a:ext cx="5645752" cy="579700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3450"/>
              <a:buChar char="•"/>
            </a:pPr>
            <a:r>
              <a:rPr lang="en-US" sz="3000"/>
              <a:t>1) </a:t>
            </a:r>
            <a:r>
              <a:rPr lang="en-US" sz="3000" b="1" u="sng"/>
              <a:t>By Attribution </a:t>
            </a:r>
            <a:r>
              <a:rPr lang="en-US" sz="3000"/>
              <a:t>Permits all uses of the original work as long as it credits the original author</a:t>
            </a:r>
            <a:endParaRPr/>
          </a:p>
          <a:p>
            <a:pPr marL="285750" lvl="0" indent="-285750" algn="l" rtl="0">
              <a:lnSpc>
                <a:spcPct val="90000"/>
              </a:lnSpc>
              <a:spcBef>
                <a:spcPts val="1200"/>
              </a:spcBef>
              <a:spcAft>
                <a:spcPts val="0"/>
              </a:spcAft>
              <a:buSzPts val="3450"/>
              <a:buChar char="•"/>
            </a:pPr>
            <a:r>
              <a:rPr lang="en-US" sz="3000"/>
              <a:t>2) </a:t>
            </a:r>
            <a:r>
              <a:rPr lang="en-US" sz="3000" b="1" u="sng"/>
              <a:t>By Attribution – Share Alike </a:t>
            </a:r>
            <a:r>
              <a:rPr lang="en-US" sz="3000"/>
              <a:t>Same as above but any derivative work must also use a similar license</a:t>
            </a:r>
            <a:endParaRPr/>
          </a:p>
          <a:p>
            <a:pPr marL="285750" lvl="0" indent="-285750" algn="l" rtl="0">
              <a:lnSpc>
                <a:spcPct val="90000"/>
              </a:lnSpc>
              <a:spcBef>
                <a:spcPts val="1200"/>
              </a:spcBef>
              <a:spcAft>
                <a:spcPts val="0"/>
              </a:spcAft>
              <a:buSzPts val="3450"/>
              <a:buChar char="•"/>
            </a:pPr>
            <a:r>
              <a:rPr lang="en-US" sz="3000"/>
              <a:t>3) </a:t>
            </a:r>
            <a:r>
              <a:rPr lang="en-US" sz="3000" b="1" u="sng"/>
              <a:t>By Attribution – No Derivatives </a:t>
            </a:r>
            <a:r>
              <a:rPr lang="en-US" sz="3000"/>
              <a:t>Licensed works are free to use/ share w/ attribution but does not permit derivative works from the original</a:t>
            </a:r>
            <a:endParaRPr/>
          </a:p>
        </p:txBody>
      </p:sp>
      <p:pic>
        <p:nvPicPr>
          <p:cNvPr id="275" name="Google Shape;275;p19" descr="A picture containing ball, black, drawing&#10;&#10;Description automatically generated"/>
          <p:cNvPicPr preferRelativeResize="0"/>
          <p:nvPr/>
        </p:nvPicPr>
        <p:blipFill rotWithShape="1">
          <a:blip r:embed="rId5">
            <a:alphaModFix/>
          </a:blip>
          <a:srcRect r="49310"/>
          <a:stretch/>
        </p:blipFill>
        <p:spPr>
          <a:xfrm>
            <a:off x="1229180" y="759541"/>
            <a:ext cx="3980783" cy="47268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pic>
        <p:nvPicPr>
          <p:cNvPr id="280" name="Google Shape;280;p20"/>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81" name="Google Shape;281;p20"/>
          <p:cNvSpPr txBox="1">
            <a:spLocks noGrp="1"/>
          </p:cNvSpPr>
          <p:nvPr>
            <p:ph type="body" idx="1"/>
          </p:nvPr>
        </p:nvSpPr>
        <p:spPr>
          <a:xfrm>
            <a:off x="4554193" y="1092199"/>
            <a:ext cx="6546427" cy="5047343"/>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3220"/>
              <a:buChar char="•"/>
            </a:pPr>
            <a:r>
              <a:rPr lang="en-US" sz="2800"/>
              <a:t>4) </a:t>
            </a:r>
            <a:r>
              <a:rPr lang="en-US" sz="2800" b="1" u="sng"/>
              <a:t>By Attribution – Non-Commercial </a:t>
            </a:r>
            <a:r>
              <a:rPr lang="en-US" sz="2800"/>
              <a:t>Licensed works are free to use/share/remix w/ attribution but does not permit commercial use</a:t>
            </a:r>
            <a:endParaRPr/>
          </a:p>
          <a:p>
            <a:pPr marL="285750" lvl="0" indent="-285750" algn="l" rtl="0">
              <a:lnSpc>
                <a:spcPct val="80000"/>
              </a:lnSpc>
              <a:spcBef>
                <a:spcPts val="1160"/>
              </a:spcBef>
              <a:spcAft>
                <a:spcPts val="0"/>
              </a:spcAft>
              <a:buSzPts val="3220"/>
              <a:buChar char="•"/>
            </a:pPr>
            <a:r>
              <a:rPr lang="en-US" sz="2800"/>
              <a:t>5) </a:t>
            </a:r>
            <a:r>
              <a:rPr lang="en-US" sz="2800" b="1" u="sng"/>
              <a:t>By Attribution – Non-Commercial – Share Alike </a:t>
            </a:r>
            <a:r>
              <a:rPr lang="en-US" sz="2800"/>
              <a:t>Does not permit commercial use of the original work and any derivatives from it must use a similar license</a:t>
            </a:r>
            <a:endParaRPr/>
          </a:p>
          <a:p>
            <a:pPr marL="285750" lvl="0" indent="-285750" algn="l" rtl="0">
              <a:lnSpc>
                <a:spcPct val="80000"/>
              </a:lnSpc>
              <a:spcBef>
                <a:spcPts val="1160"/>
              </a:spcBef>
              <a:spcAft>
                <a:spcPts val="0"/>
              </a:spcAft>
              <a:buSzPts val="3220"/>
              <a:buChar char="•"/>
            </a:pPr>
            <a:r>
              <a:rPr lang="en-US" sz="2800"/>
              <a:t>6) </a:t>
            </a:r>
            <a:r>
              <a:rPr lang="en-US" sz="2800" b="1" u="sng"/>
              <a:t>By Attribution – Non-Commercial – No Derivatives </a:t>
            </a:r>
            <a:r>
              <a:rPr lang="en-US" sz="2800"/>
              <a:t>Does not permit any commercial use or derivatives of the original work (this is the most restrictive of CC licenses)</a:t>
            </a:r>
            <a:endParaRPr/>
          </a:p>
          <a:p>
            <a:pPr marL="285750" lvl="0" indent="-139700" algn="l" rtl="0">
              <a:lnSpc>
                <a:spcPct val="80000"/>
              </a:lnSpc>
              <a:spcBef>
                <a:spcPts val="1000"/>
              </a:spcBef>
              <a:spcAft>
                <a:spcPts val="0"/>
              </a:spcAft>
              <a:buSzPts val="2300"/>
              <a:buNone/>
            </a:pPr>
            <a:endParaRPr sz="2000"/>
          </a:p>
        </p:txBody>
      </p:sp>
      <p:pic>
        <p:nvPicPr>
          <p:cNvPr id="282" name="Google Shape;282;p20" descr="A close up of a black background&#10;&#10;Description automatically generated"/>
          <p:cNvPicPr preferRelativeResize="0"/>
          <p:nvPr/>
        </p:nvPicPr>
        <p:blipFill rotWithShape="1">
          <a:blip r:embed="rId5">
            <a:alphaModFix/>
          </a:blip>
          <a:srcRect/>
          <a:stretch/>
        </p:blipFill>
        <p:spPr>
          <a:xfrm>
            <a:off x="842867" y="1355447"/>
            <a:ext cx="3711326" cy="41700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WAYS TO FIND AN IMAGE’S COPYRIGHT</a:t>
            </a:r>
            <a:endParaRPr sz="3959"/>
          </a:p>
        </p:txBody>
      </p:sp>
      <p:sp>
        <p:nvSpPr>
          <p:cNvPr id="288" name="Google Shape;288;p21"/>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In an online search, it is often impossible to tell who created a found image in the first place, much less how to contact the creator to ask permission.</a:t>
            </a:r>
            <a:endParaRPr/>
          </a:p>
        </p:txBody>
      </p:sp>
      <p:pic>
        <p:nvPicPr>
          <p:cNvPr id="289" name="Google Shape;289;p21"/>
          <p:cNvPicPr preferRelativeResize="0">
            <a:picLocks noGrp="1"/>
          </p:cNvPicPr>
          <p:nvPr>
            <p:ph type="body" idx="2"/>
          </p:nvPr>
        </p:nvPicPr>
        <p:blipFill rotWithShape="1">
          <a:blip r:embed="rId3">
            <a:alphaModFix/>
          </a:blip>
          <a:srcRect/>
          <a:stretch/>
        </p:blipFill>
        <p:spPr>
          <a:xfrm>
            <a:off x="6953250" y="3155156"/>
            <a:ext cx="3175000" cy="2120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b="1"/>
              <a:t>COPYRIGHT’S PROTECT CREATORS</a:t>
            </a:r>
            <a:endParaRPr/>
          </a:p>
        </p:txBody>
      </p:sp>
      <p:sp>
        <p:nvSpPr>
          <p:cNvPr id="296" name="Google Shape;296;p22"/>
          <p:cNvSpPr txBox="1">
            <a:spLocks noGrp="1"/>
          </p:cNvSpPr>
          <p:nvPr>
            <p:ph type="body" idx="1"/>
          </p:nvPr>
        </p:nvSpPr>
        <p:spPr>
          <a:xfrm>
            <a:off x="1295401" y="2556932"/>
            <a:ext cx="9601196" cy="358596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Copyright rules protect creators from unauthorized use of their work, including as online images.</a:t>
            </a:r>
            <a:endParaRPr/>
          </a:p>
          <a:p>
            <a:pPr marL="285750" lvl="0" indent="-285750" algn="l" rtl="0">
              <a:spcBef>
                <a:spcPts val="1160"/>
              </a:spcBef>
              <a:spcAft>
                <a:spcPts val="0"/>
              </a:spcAft>
              <a:buSzPts val="3220"/>
              <a:buChar char="•"/>
            </a:pPr>
            <a:r>
              <a:rPr lang="en-US" sz="2800"/>
              <a:t>It is illegal to copy, reuse in a “derivative work,” or distribute a copyrighted work without permission from the copyright owner.</a:t>
            </a:r>
            <a:endParaRPr/>
          </a:p>
          <a:p>
            <a:pPr marL="285750" lvl="0" indent="-285750" algn="l" rtl="0">
              <a:spcBef>
                <a:spcPts val="1160"/>
              </a:spcBef>
              <a:spcAft>
                <a:spcPts val="0"/>
              </a:spcAft>
              <a:buSzPts val="3220"/>
              <a:buChar char="•"/>
            </a:pPr>
            <a:r>
              <a:rPr lang="en-US" sz="2800"/>
              <a:t>Copyrights last until 70 years after the death of the creator.</a:t>
            </a:r>
            <a:endParaRPr/>
          </a:p>
          <a:p>
            <a:pPr marL="285750" lvl="0" indent="-285750" algn="l" rtl="0">
              <a:spcBef>
                <a:spcPts val="1160"/>
              </a:spcBef>
              <a:spcAft>
                <a:spcPts val="0"/>
              </a:spcAft>
              <a:buSzPts val="3220"/>
              <a:buChar char="•"/>
            </a:pPr>
            <a:r>
              <a:rPr lang="en-US" sz="2800"/>
              <a:t>The standard copyright notice contains three elements and looks like this: © 2014 Jane Doe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WHEN IN DOUBT, DON’T USE IT</a:t>
            </a:r>
            <a:endParaRPr/>
          </a:p>
        </p:txBody>
      </p:sp>
      <p:sp>
        <p:nvSpPr>
          <p:cNvPr id="302" name="Google Shape;302;p23"/>
          <p:cNvSpPr txBox="1">
            <a:spLocks noGrp="1"/>
          </p:cNvSpPr>
          <p:nvPr>
            <p:ph type="body" idx="1"/>
          </p:nvPr>
        </p:nvSpPr>
        <p:spPr>
          <a:xfrm>
            <a:off x="750277" y="2388928"/>
            <a:ext cx="5125798" cy="365291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875"/>
              <a:buChar char="•"/>
            </a:pPr>
            <a:r>
              <a:rPr lang="en-US" sz="2500"/>
              <a:t>“Fair use” of a copyrighted work does not require permission but is very complex.</a:t>
            </a:r>
            <a:endParaRPr/>
          </a:p>
          <a:p>
            <a:pPr marL="285750" lvl="0" indent="-285750" algn="l" rtl="0">
              <a:spcBef>
                <a:spcPts val="1100"/>
              </a:spcBef>
              <a:spcAft>
                <a:spcPts val="0"/>
              </a:spcAft>
              <a:buSzPts val="2875"/>
              <a:buChar char="•"/>
            </a:pPr>
            <a:r>
              <a:rPr lang="en-US" sz="2500"/>
              <a:t>Copyrighted material used purely for educational purposes is okay (demo files, projects, and in-class presentations).</a:t>
            </a:r>
            <a:endParaRPr/>
          </a:p>
          <a:p>
            <a:pPr marL="285750" lvl="0" indent="-285750" algn="l" rtl="0">
              <a:spcBef>
                <a:spcPts val="1100"/>
              </a:spcBef>
              <a:spcAft>
                <a:spcPts val="0"/>
              </a:spcAft>
              <a:buSzPts val="2875"/>
              <a:buChar char="•"/>
            </a:pPr>
            <a:r>
              <a:rPr lang="en-US" sz="2500"/>
              <a:t>Public use, even for a good cause, is probably not okay.</a:t>
            </a:r>
            <a:endParaRPr/>
          </a:p>
        </p:txBody>
      </p:sp>
      <p:pic>
        <p:nvPicPr>
          <p:cNvPr id="303" name="Google Shape;303;p23"/>
          <p:cNvPicPr preferRelativeResize="0">
            <a:picLocks noGrp="1"/>
          </p:cNvPicPr>
          <p:nvPr>
            <p:ph type="body" idx="2"/>
          </p:nvPr>
        </p:nvPicPr>
        <p:blipFill rotWithShape="1">
          <a:blip r:embed="rId3">
            <a:alphaModFix/>
          </a:blip>
          <a:srcRect/>
          <a:stretch/>
        </p:blipFill>
        <p:spPr>
          <a:xfrm>
            <a:off x="6953250" y="3161506"/>
            <a:ext cx="3175000" cy="2108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txBox="1">
            <a:spLocks noGrp="1"/>
          </p:cNvSpPr>
          <p:nvPr>
            <p:ph type="title"/>
          </p:nvPr>
        </p:nvSpPr>
        <p:spPr>
          <a:xfrm>
            <a:off x="1295402" y="3115731"/>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Three Ways to Find Content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In your software</a:t>
            </a:r>
            <a:endParaRPr/>
          </a:p>
        </p:txBody>
      </p:sp>
      <p:sp>
        <p:nvSpPr>
          <p:cNvPr id="320" name="Google Shape;320;p26"/>
          <p:cNvSpPr txBox="1">
            <a:spLocks noGrp="1"/>
          </p:cNvSpPr>
          <p:nvPr>
            <p:ph type="body" idx="1"/>
          </p:nvPr>
        </p:nvSpPr>
        <p:spPr>
          <a:xfrm>
            <a:off x="1298448" y="2560320"/>
            <a:ext cx="9598150" cy="331012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a:t>Content Included with Software You Already Own: </a:t>
            </a:r>
            <a:r>
              <a:rPr lang="en-US" sz="2800"/>
              <a:t>All video editing software packages contain some kind of sample and/or royalty-free content. This may include audio (sound effects, background music, etc.), images/graphics (static or motion graphics to be layered or used with effects), and other "plug-ins" that are used to create elements such as text effects, transitions, and generators.</a:t>
            </a:r>
            <a:endParaRPr/>
          </a:p>
          <a:p>
            <a:pPr marL="285750" lvl="0" indent="-110490" algn="l" rtl="0">
              <a:spcBef>
                <a:spcPts val="1080"/>
              </a:spcBef>
              <a:spcAft>
                <a:spcPts val="0"/>
              </a:spcAft>
              <a:buSzPts val="276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Buying Content</a:t>
            </a:r>
            <a:endParaRPr/>
          </a:p>
        </p:txBody>
      </p:sp>
      <p:sp>
        <p:nvSpPr>
          <p:cNvPr id="327" name="Google Shape;327;p27"/>
          <p:cNvSpPr txBox="1">
            <a:spLocks noGrp="1"/>
          </p:cNvSpPr>
          <p:nvPr>
            <p:ph type="body" idx="1"/>
          </p:nvPr>
        </p:nvSpPr>
        <p:spPr>
          <a:xfrm>
            <a:off x="1298448" y="2560320"/>
            <a:ext cx="9598150" cy="331012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a:t>Royalty-Free Content That May be Purchased:</a:t>
            </a:r>
            <a:r>
              <a:rPr lang="en-US" sz="2800"/>
              <a:t> Royalty-Free simply means that you don't have to pay per-use royalty fees to the original creator. That does NOT mean that you do not have to pay for the content. There are many companies who create content for purchase such as Digital Juice, Pond5, iStockPhoto, and FCPEffects.com (effects plug-ins). </a:t>
            </a:r>
            <a:endParaRPr/>
          </a:p>
          <a:p>
            <a:pPr marL="285750" lvl="0" indent="-110490" algn="l" rtl="0">
              <a:spcBef>
                <a:spcPts val="1080"/>
              </a:spcBef>
              <a:spcAft>
                <a:spcPts val="0"/>
              </a:spcAft>
              <a:buSzPts val="276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Public Domain &amp; Other Free Sources</a:t>
            </a:r>
            <a:endParaRPr/>
          </a:p>
        </p:txBody>
      </p:sp>
      <p:sp>
        <p:nvSpPr>
          <p:cNvPr id="334" name="Google Shape;334;p28"/>
          <p:cNvSpPr txBox="1">
            <a:spLocks noGrp="1"/>
          </p:cNvSpPr>
          <p:nvPr>
            <p:ph type="body" idx="1"/>
          </p:nvPr>
        </p:nvSpPr>
        <p:spPr>
          <a:xfrm>
            <a:off x="1298448" y="2560320"/>
            <a:ext cx="9598150" cy="331012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b="1"/>
              <a:t>Public Domain, Creative Commons and Free Royalty-Free Sources:</a:t>
            </a:r>
            <a:r>
              <a:rPr lang="en-US"/>
              <a:t> These are sites that allow users to freely download content that can be used for any purpose. </a:t>
            </a:r>
            <a:r>
              <a:rPr lang="en-US" b="1" i="1"/>
              <a:t>Public Domain</a:t>
            </a:r>
            <a:r>
              <a:rPr lang="en-US"/>
              <a:t> mainly consists of older content that the copyright has run out on and content produced by government agencies. </a:t>
            </a:r>
            <a:r>
              <a:rPr lang="en-US" b="1" i="1"/>
              <a:t>Creative Commons</a:t>
            </a:r>
            <a:r>
              <a:rPr lang="en-US"/>
              <a:t> content is created by people who are willing to share their original content with a few rules. </a:t>
            </a:r>
            <a:r>
              <a:rPr lang="en-US" b="1" i="1"/>
              <a:t>Free Royalty-Free</a:t>
            </a:r>
            <a:r>
              <a:rPr lang="en-US"/>
              <a:t> sites have no restrictions on content use. It is also worth noting that some of the companies listed in previous slide also have Public Domain content libraries available and/or free samples that can be downloaded.</a:t>
            </a:r>
            <a:endParaRPr/>
          </a:p>
          <a:p>
            <a:pPr marL="285750" lvl="0" indent="-110490" algn="l" rtl="0">
              <a:lnSpc>
                <a:spcPct val="90000"/>
              </a:lnSpc>
              <a:spcBef>
                <a:spcPts val="1080"/>
              </a:spcBef>
              <a:spcAft>
                <a:spcPts val="0"/>
              </a:spcAft>
              <a:buSzPts val="276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So what can NOT be covered?</a:t>
            </a:r>
            <a:endParaRPr dirty="0"/>
          </a:p>
        </p:txBody>
      </p:sp>
      <p:sp>
        <p:nvSpPr>
          <p:cNvPr id="163" name="Google Shape;163;p3"/>
          <p:cNvSpPr txBox="1">
            <a:spLocks noGrp="1"/>
          </p:cNvSpPr>
          <p:nvPr>
            <p:ph type="body" idx="1"/>
          </p:nvPr>
        </p:nvSpPr>
        <p:spPr>
          <a:xfrm>
            <a:off x="1298448" y="2409093"/>
            <a:ext cx="9598150" cy="3974122"/>
          </a:xfrm>
          <a:prstGeom prst="rect">
            <a:avLst/>
          </a:prstGeom>
          <a:noFill/>
          <a:ln>
            <a:noFill/>
          </a:ln>
        </p:spPr>
        <p:txBody>
          <a:bodyPr spcFirstLastPara="1" wrap="square" lIns="91425" tIns="45700" rIns="91425" bIns="45700" anchor="t" anchorCtr="0">
            <a:normAutofit/>
          </a:bodyPr>
          <a:lstStyle/>
          <a:p>
            <a:pPr marL="285750" lvl="0" indent="-285750" algn="ctr" rtl="0">
              <a:lnSpc>
                <a:spcPct val="90000"/>
              </a:lnSpc>
              <a:spcBef>
                <a:spcPts val="0"/>
              </a:spcBef>
              <a:spcAft>
                <a:spcPts val="0"/>
              </a:spcAft>
              <a:buSzPts val="2760"/>
              <a:buChar char="•"/>
            </a:pPr>
            <a:r>
              <a:rPr lang="en-US" sz="3600" dirty="0">
                <a:solidFill>
                  <a:schemeClr val="dk1"/>
                </a:solidFill>
              </a:rPr>
              <a:t>Ideas</a:t>
            </a:r>
          </a:p>
          <a:p>
            <a:pPr marL="285750" lvl="0" indent="-285750" algn="ctr" rtl="0">
              <a:lnSpc>
                <a:spcPct val="90000"/>
              </a:lnSpc>
              <a:spcBef>
                <a:spcPts val="0"/>
              </a:spcBef>
              <a:spcAft>
                <a:spcPts val="0"/>
              </a:spcAft>
              <a:buSzPts val="2760"/>
              <a:buChar char="•"/>
            </a:pPr>
            <a:r>
              <a:rPr lang="en-US" sz="3600" dirty="0">
                <a:solidFill>
                  <a:schemeClr val="dk1"/>
                </a:solidFill>
              </a:rPr>
              <a:t>Facts</a:t>
            </a:r>
          </a:p>
          <a:p>
            <a:pPr marL="285750" lvl="0" indent="-285750" algn="ctr" rtl="0">
              <a:lnSpc>
                <a:spcPct val="90000"/>
              </a:lnSpc>
              <a:spcBef>
                <a:spcPts val="0"/>
              </a:spcBef>
              <a:spcAft>
                <a:spcPts val="0"/>
              </a:spcAft>
              <a:buSzPts val="2760"/>
              <a:buChar char="•"/>
            </a:pPr>
            <a:r>
              <a:rPr lang="en-US" sz="3600" dirty="0">
                <a:solidFill>
                  <a:schemeClr val="dk1"/>
                </a:solidFill>
              </a:rPr>
              <a:t>Short words or phrases</a:t>
            </a:r>
          </a:p>
          <a:p>
            <a:pPr marL="285750" lvl="0" indent="-285750" algn="ctr" rtl="0">
              <a:lnSpc>
                <a:spcPct val="90000"/>
              </a:lnSpc>
              <a:spcBef>
                <a:spcPts val="0"/>
              </a:spcBef>
              <a:spcAft>
                <a:spcPts val="0"/>
              </a:spcAft>
              <a:buSzPts val="2760"/>
              <a:buChar char="•"/>
            </a:pPr>
            <a:r>
              <a:rPr lang="en-US" sz="3600" dirty="0">
                <a:solidFill>
                  <a:schemeClr val="dk1"/>
                </a:solidFill>
              </a:rPr>
              <a:t>Other people’s work</a:t>
            </a:r>
          </a:p>
          <a:p>
            <a:pPr marL="285750" lvl="0" indent="-285750" algn="ctr" rtl="0">
              <a:lnSpc>
                <a:spcPct val="90000"/>
              </a:lnSpc>
              <a:spcBef>
                <a:spcPts val="0"/>
              </a:spcBef>
              <a:spcAft>
                <a:spcPts val="0"/>
              </a:spcAft>
              <a:buSzPts val="2760"/>
              <a:buChar char="•"/>
            </a:pPr>
            <a:r>
              <a:rPr lang="en-US" sz="3600" dirty="0">
                <a:solidFill>
                  <a:schemeClr val="dk1"/>
                </a:solidFill>
              </a:rPr>
              <a:t>Slogans</a:t>
            </a:r>
          </a:p>
          <a:p>
            <a:pPr marL="285750" lvl="0" indent="-285750" algn="ctr" rtl="0">
              <a:lnSpc>
                <a:spcPct val="90000"/>
              </a:lnSpc>
              <a:spcBef>
                <a:spcPts val="0"/>
              </a:spcBef>
              <a:spcAft>
                <a:spcPts val="0"/>
              </a:spcAft>
              <a:buSzPts val="2760"/>
              <a:buChar char="•"/>
            </a:pPr>
            <a:r>
              <a:rPr lang="en-US" sz="3600" dirty="0">
                <a:solidFill>
                  <a:schemeClr val="dk1"/>
                </a:solidFill>
              </a:rPr>
              <a:t>Familiar logos or symbols</a:t>
            </a:r>
          </a:p>
        </p:txBody>
      </p:sp>
    </p:spTree>
    <p:extLst>
      <p:ext uri="{BB962C8B-B14F-4D97-AF65-F5344CB8AC3E}">
        <p14:creationId xmlns:p14="http://schemas.microsoft.com/office/powerpoint/2010/main" val="638046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Parody Use or Copyright Infringement?</a:t>
            </a:r>
            <a:endParaRPr/>
          </a:p>
        </p:txBody>
      </p:sp>
      <p:sp>
        <p:nvSpPr>
          <p:cNvPr id="340" name="Google Shape;340;p29"/>
          <p:cNvSpPr txBox="1">
            <a:spLocks noGrp="1"/>
          </p:cNvSpPr>
          <p:nvPr>
            <p:ph type="body" idx="1"/>
          </p:nvPr>
        </p:nvSpPr>
        <p:spPr>
          <a:xfrm>
            <a:off x="861646" y="2560320"/>
            <a:ext cx="5155106" cy="375255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dirty="0"/>
              <a:t>Parody:</a:t>
            </a:r>
            <a:endParaRPr dirty="0"/>
          </a:p>
          <a:p>
            <a:pPr marL="742950" lvl="1" indent="-285750" algn="l" rtl="0">
              <a:spcBef>
                <a:spcPts val="1160"/>
              </a:spcBef>
              <a:spcAft>
                <a:spcPts val="0"/>
              </a:spcAft>
              <a:buSzPts val="3220"/>
              <a:buChar char="•"/>
            </a:pPr>
            <a:r>
              <a:rPr lang="en-US" sz="2800" dirty="0"/>
              <a:t>is a work created to imitate, make fun of, or comment on an original work—its subject, author, style, or some other target—by means of satiric or ironic imitation</a:t>
            </a:r>
            <a:endParaRPr dirty="0"/>
          </a:p>
        </p:txBody>
      </p:sp>
      <p:sp>
        <p:nvSpPr>
          <p:cNvPr id="341" name="Google Shape;341;p29"/>
          <p:cNvSpPr txBox="1">
            <a:spLocks noGrp="1"/>
          </p:cNvSpPr>
          <p:nvPr>
            <p:ph type="body" idx="2"/>
          </p:nvPr>
        </p:nvSpPr>
        <p:spPr>
          <a:xfrm>
            <a:off x="6181343" y="2560319"/>
            <a:ext cx="5389333" cy="3752557"/>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b="1" dirty="0"/>
              <a:t>Infringement:</a:t>
            </a:r>
            <a:endParaRPr dirty="0"/>
          </a:p>
          <a:p>
            <a:pPr marL="742950" lvl="1" indent="-285750" algn="l" rtl="0">
              <a:spcBef>
                <a:spcPts val="1160"/>
              </a:spcBef>
              <a:spcAft>
                <a:spcPts val="0"/>
              </a:spcAft>
              <a:buSzPts val="3220"/>
              <a:buChar char="•"/>
            </a:pPr>
            <a:r>
              <a:rPr lang="en-US" sz="2800" dirty="0"/>
              <a:t>(also referred to as piracy) is the use of works protected by copyright law without permission for a usage where such permission is required</a:t>
            </a:r>
            <a:endParaRPr dirty="0"/>
          </a:p>
          <a:p>
            <a:pPr marL="742950" lvl="1" indent="-139700" algn="l" rtl="0">
              <a:spcBef>
                <a:spcPts val="1000"/>
              </a:spcBef>
              <a:spcAft>
                <a:spcPts val="0"/>
              </a:spcAft>
              <a:buSzPts val="2300"/>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Parody Use or Copyright Infringement?</a:t>
            </a:r>
            <a:endParaRPr/>
          </a:p>
        </p:txBody>
      </p:sp>
      <p:sp>
        <p:nvSpPr>
          <p:cNvPr id="348" name="Google Shape;348;p30"/>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3191"/>
              <a:buChar char="•"/>
            </a:pPr>
            <a:r>
              <a:rPr lang="en-US" sz="2775"/>
              <a:t>This is great example of using "parody" within the boundaries of fair use, though some content may not fall under these guidelines and will require direct communication with the creator/owner of the work.</a:t>
            </a:r>
            <a:endParaRPr/>
          </a:p>
          <a:p>
            <a:pPr marL="0" lvl="0" indent="0" algn="l" rtl="0">
              <a:lnSpc>
                <a:spcPct val="80000"/>
              </a:lnSpc>
              <a:spcBef>
                <a:spcPts val="1044"/>
              </a:spcBef>
              <a:spcAft>
                <a:spcPts val="0"/>
              </a:spcAft>
              <a:buSzPts val="2553"/>
              <a:buNone/>
            </a:pPr>
            <a:endParaRPr sz="2220"/>
          </a:p>
        </p:txBody>
      </p:sp>
      <p:sp>
        <p:nvSpPr>
          <p:cNvPr id="349" name="Google Shape;349;p30"/>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553"/>
              <a:buChar char="•"/>
            </a:pPr>
            <a:r>
              <a:rPr lang="en-US" sz="2220"/>
              <a:t>While using short clips of video for the purposes of parody can be fun, there may be folks out there who don't appreciate your sense of humor. </a:t>
            </a:r>
            <a:endParaRPr/>
          </a:p>
          <a:p>
            <a:pPr marL="285750" lvl="0" indent="-285750" algn="l" rtl="0">
              <a:lnSpc>
                <a:spcPct val="80000"/>
              </a:lnSpc>
              <a:spcBef>
                <a:spcPts val="1044"/>
              </a:spcBef>
              <a:spcAft>
                <a:spcPts val="0"/>
              </a:spcAft>
              <a:buSzPts val="2553"/>
              <a:buChar char="•"/>
            </a:pPr>
            <a:r>
              <a:rPr lang="en-US" sz="2220"/>
              <a:t>There are people out there who may try to sue others for defamation of character. </a:t>
            </a:r>
            <a:endParaRPr/>
          </a:p>
          <a:p>
            <a:pPr marL="285750" lvl="0" indent="-285750" algn="l" rtl="0">
              <a:lnSpc>
                <a:spcPct val="80000"/>
              </a:lnSpc>
              <a:spcBef>
                <a:spcPts val="1044"/>
              </a:spcBef>
              <a:spcAft>
                <a:spcPts val="0"/>
              </a:spcAft>
              <a:buSzPts val="2553"/>
              <a:buChar char="•"/>
            </a:pPr>
            <a:r>
              <a:rPr lang="en-US" sz="2220"/>
              <a:t>As a general rule, it is always better to gain permission before using other people's content.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Parody Use or Copyright Infringement?</a:t>
            </a:r>
            <a:endParaRPr/>
          </a:p>
        </p:txBody>
      </p:sp>
      <p:sp>
        <p:nvSpPr>
          <p:cNvPr id="356" name="Google Shape;356;p31"/>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a:t>A parody, because it is a method of criticism, must in some way or form make use of another creative work.</a:t>
            </a:r>
            <a:endParaRPr/>
          </a:p>
          <a:p>
            <a:pPr marL="285750" lvl="0" indent="-285750" algn="l" rtl="0">
              <a:lnSpc>
                <a:spcPct val="90000"/>
              </a:lnSpc>
              <a:spcBef>
                <a:spcPts val="1080"/>
              </a:spcBef>
              <a:spcAft>
                <a:spcPts val="0"/>
              </a:spcAft>
              <a:buSzPts val="2760"/>
              <a:buChar char="•"/>
            </a:pPr>
            <a:r>
              <a:rPr lang="en-US"/>
              <a:t>This creates a conflict between the creator of the work that is being parodied (as no one likes to be criticized, made fun of or ridiculed) and the creator of the parody.</a:t>
            </a:r>
            <a:endParaRPr/>
          </a:p>
        </p:txBody>
      </p:sp>
      <p:sp>
        <p:nvSpPr>
          <p:cNvPr id="357" name="Google Shape;357;p31"/>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a:t>It is also highly unlikely that a copyright owner will grant permission or a license to a parodist to use their copyright protected work in creating a parody.</a:t>
            </a:r>
            <a:endParaRPr/>
          </a:p>
          <a:p>
            <a:pPr marL="285750" lvl="0" indent="-285750" algn="l" rtl="0">
              <a:lnSpc>
                <a:spcPct val="90000"/>
              </a:lnSpc>
              <a:spcBef>
                <a:spcPts val="1080"/>
              </a:spcBef>
              <a:spcAft>
                <a:spcPts val="0"/>
              </a:spcAft>
              <a:buSzPts val="2760"/>
              <a:buChar char="•"/>
            </a:pPr>
            <a:r>
              <a:rPr lang="en-US"/>
              <a:t>If it can be proven as an actual parody, then you are usually covered under the Fair Use law.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03385" y="820616"/>
            <a:ext cx="10713018" cy="515815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220"/>
              <a:buNone/>
            </a:pPr>
            <a:r>
              <a:rPr lang="en-US" sz="2800"/>
              <a:t>Copyright protects creators even if the work isn’t published. The U.S. Copyright Office states: “Copyright is a form of protection provided by the laws of the United States…to the authors of ‘original works of authorship,’ including literary, dramatic, musical, artistic, and certain other intellectual works. This protection is available to both published and unpublished works.”</a:t>
            </a:r>
            <a:endParaRPr/>
          </a:p>
        </p:txBody>
      </p:sp>
      <p:pic>
        <p:nvPicPr>
          <p:cNvPr id="2" name="Online Media 1" descr="Should &quot;Happy Birthday&quot; be Protected by Copyright? | Idea Channel | PBS Digital Studios">
            <a:hlinkClick r:id="" action="ppaction://media"/>
            <a:extLst>
              <a:ext uri="{FF2B5EF4-FFF2-40B4-BE49-F238E27FC236}">
                <a16:creationId xmlns:a16="http://schemas.microsoft.com/office/drawing/2014/main" id="{54B46D94-D59E-0443-8A52-EF4931054847}"/>
              </a:ext>
            </a:extLst>
          </p:cNvPr>
          <p:cNvPicPr>
            <a:picLocks noRot="1" noChangeAspect="1"/>
          </p:cNvPicPr>
          <p:nvPr>
            <a:videoFile r:link="rId1"/>
          </p:nvPr>
        </p:nvPicPr>
        <p:blipFill>
          <a:blip r:embed="rId4"/>
          <a:stretch>
            <a:fillRect/>
          </a:stretch>
        </p:blipFill>
        <p:spPr>
          <a:xfrm>
            <a:off x="3906108" y="3774131"/>
            <a:ext cx="4379784" cy="2474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THE COPYRIGHT NOTICE</a:t>
            </a:r>
            <a:endParaRPr/>
          </a:p>
        </p:txBody>
      </p:sp>
      <p:sp>
        <p:nvSpPr>
          <p:cNvPr id="177" name="Google Shape;177;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346"/>
              <a:buNone/>
            </a:pPr>
            <a:r>
              <a:rPr lang="en-US" sz="2040"/>
              <a:t>The U.S. Copyright Office recommends the following three elements when including a copyright notice on any copyrighted work:</a:t>
            </a:r>
            <a:endParaRPr/>
          </a:p>
          <a:p>
            <a:pPr marL="285750" lvl="0" indent="-285750" algn="l" rtl="0">
              <a:lnSpc>
                <a:spcPct val="80000"/>
              </a:lnSpc>
              <a:spcBef>
                <a:spcPts val="1008"/>
              </a:spcBef>
              <a:spcAft>
                <a:spcPts val="0"/>
              </a:spcAft>
              <a:buSzPts val="2346"/>
              <a:buChar char="•"/>
            </a:pPr>
            <a:r>
              <a:rPr lang="en-US" sz="2040"/>
              <a:t>The symbol © (the letter C in a circle), the word “Copyright” or the abbreviation “Copr.”</a:t>
            </a:r>
            <a:endParaRPr/>
          </a:p>
          <a:p>
            <a:pPr marL="285750" lvl="0" indent="-285750" algn="l" rtl="0">
              <a:lnSpc>
                <a:spcPct val="80000"/>
              </a:lnSpc>
              <a:spcBef>
                <a:spcPts val="1008"/>
              </a:spcBef>
              <a:spcAft>
                <a:spcPts val="0"/>
              </a:spcAft>
              <a:buSzPts val="2346"/>
              <a:buChar char="•"/>
            </a:pPr>
            <a:r>
              <a:rPr lang="en-US" sz="2040"/>
              <a:t>The year of first publication of the work</a:t>
            </a:r>
            <a:endParaRPr/>
          </a:p>
          <a:p>
            <a:pPr marL="285750" lvl="0" indent="-285750" algn="l" rtl="0">
              <a:lnSpc>
                <a:spcPct val="80000"/>
              </a:lnSpc>
              <a:spcBef>
                <a:spcPts val="1008"/>
              </a:spcBef>
              <a:spcAft>
                <a:spcPts val="0"/>
              </a:spcAft>
              <a:buSzPts val="2346"/>
              <a:buChar char="•"/>
            </a:pPr>
            <a:r>
              <a:rPr lang="en-US" sz="2040"/>
              <a:t>The name of the owner of copyright in the work</a:t>
            </a:r>
            <a:endParaRPr/>
          </a:p>
          <a:p>
            <a:pPr marL="0" lvl="0" indent="0" algn="l" rtl="0">
              <a:lnSpc>
                <a:spcPct val="80000"/>
              </a:lnSpc>
              <a:spcBef>
                <a:spcPts val="1008"/>
              </a:spcBef>
              <a:spcAft>
                <a:spcPts val="0"/>
              </a:spcAft>
              <a:buSzPts val="2346"/>
              <a:buNone/>
            </a:pPr>
            <a:r>
              <a:rPr lang="en-US" sz="2040"/>
              <a:t>Example: © 2014 Jane Doe</a:t>
            </a:r>
            <a:endParaRPr/>
          </a:p>
          <a:p>
            <a:pPr marL="285750" lvl="0" indent="-136779" algn="l" rtl="0">
              <a:lnSpc>
                <a:spcPct val="80000"/>
              </a:lnSpc>
              <a:spcBef>
                <a:spcPts val="1008"/>
              </a:spcBef>
              <a:spcAft>
                <a:spcPts val="0"/>
              </a:spcAft>
              <a:buSzPts val="2346"/>
              <a:buNone/>
            </a:pPr>
            <a:endParaRPr sz="2040"/>
          </a:p>
        </p:txBody>
      </p:sp>
      <p:pic>
        <p:nvPicPr>
          <p:cNvPr id="178" name="Google Shape;178;p5"/>
          <p:cNvPicPr preferRelativeResize="0">
            <a:picLocks noGrp="1"/>
          </p:cNvPicPr>
          <p:nvPr>
            <p:ph type="body" idx="2"/>
          </p:nvPr>
        </p:nvPicPr>
        <p:blipFill rotWithShape="1">
          <a:blip r:embed="rId3">
            <a:alphaModFix/>
          </a:blip>
          <a:srcRect/>
          <a:stretch/>
        </p:blipFill>
        <p:spPr>
          <a:xfrm>
            <a:off x="6953250" y="3161506"/>
            <a:ext cx="3175000" cy="210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1295401" y="4815414"/>
            <a:ext cx="9609666" cy="128058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3600"/>
              <a:buFont typeface="Garamond"/>
              <a:buNone/>
            </a:pPr>
            <a:r>
              <a:rPr lang="en-US" sz="3600" b="1"/>
              <a:t>A work does not require the copyright notice or registration to be copyrighted under law.</a:t>
            </a:r>
            <a:endParaRPr/>
          </a:p>
        </p:txBody>
      </p:sp>
      <p:pic>
        <p:nvPicPr>
          <p:cNvPr id="184" name="Google Shape;184;p6"/>
          <p:cNvPicPr preferRelativeResize="0">
            <a:picLocks noGrp="1"/>
          </p:cNvPicPr>
          <p:nvPr>
            <p:ph type="pic" idx="2"/>
          </p:nvPr>
        </p:nvPicPr>
        <p:blipFill rotWithShape="1">
          <a:blip r:embed="rId3">
            <a:alphaModFix/>
          </a:blip>
          <a:srcRect t="25148" b="25147"/>
          <a:stretch/>
        </p:blipFill>
        <p:spPr>
          <a:xfrm>
            <a:off x="1041427" y="1041399"/>
            <a:ext cx="10105972" cy="3335869"/>
          </a:xfrm>
          <a:prstGeom prst="rect">
            <a:avLst/>
          </a:prstGeom>
          <a:noFill/>
          <a:ln w="57150" cap="flat" cmpd="thickThin">
            <a:solidFill>
              <a:srgbClr val="7F7F7F"/>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Who owns what?</a:t>
            </a:r>
            <a:endParaRPr/>
          </a:p>
        </p:txBody>
      </p:sp>
      <p:sp>
        <p:nvSpPr>
          <p:cNvPr id="191" name="Google Shape;191;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530"/>
              <a:buChar char="•"/>
            </a:pPr>
            <a:r>
              <a:rPr lang="en-US" sz="2200" dirty="0"/>
              <a:t>You will be the owner of all materials you create except in two cases</a:t>
            </a:r>
            <a:endParaRPr dirty="0"/>
          </a:p>
          <a:p>
            <a:pPr marL="285750" lvl="0" indent="-285750" algn="l" rtl="0">
              <a:spcBef>
                <a:spcPts val="1040"/>
              </a:spcBef>
              <a:spcAft>
                <a:spcPts val="0"/>
              </a:spcAft>
              <a:buSzPts val="2530"/>
              <a:buChar char="•"/>
            </a:pPr>
            <a:r>
              <a:rPr lang="en-US" sz="2200" dirty="0">
                <a:solidFill>
                  <a:schemeClr val="dk1"/>
                </a:solidFill>
              </a:rPr>
              <a:t>1) if you happen to be an employee working within the course and scope of employment. Then your employer is the author.</a:t>
            </a:r>
            <a:endParaRPr dirty="0"/>
          </a:p>
          <a:p>
            <a:pPr marL="285750" lvl="0" indent="-285750" algn="l" rtl="0">
              <a:spcBef>
                <a:spcPts val="1040"/>
              </a:spcBef>
              <a:spcAft>
                <a:spcPts val="0"/>
              </a:spcAft>
              <a:buSzPts val="2530"/>
              <a:buChar char="•"/>
            </a:pPr>
            <a:r>
              <a:rPr lang="en-US" sz="2200" dirty="0">
                <a:solidFill>
                  <a:schemeClr val="dk1"/>
                </a:solidFill>
              </a:rPr>
              <a:t>2) Or if you are a </a:t>
            </a:r>
            <a:r>
              <a:rPr lang="en-US" sz="2200" b="1" dirty="0">
                <a:solidFill>
                  <a:schemeClr val="dk1"/>
                </a:solidFill>
              </a:rPr>
              <a:t>work for hire</a:t>
            </a:r>
            <a:r>
              <a:rPr lang="en-US" sz="2200" dirty="0">
                <a:solidFill>
                  <a:schemeClr val="dk1"/>
                </a:solidFill>
              </a:rPr>
              <a:t>. A contractor or freelancer. Then again you are creating content for someone else who would be the owner of the material</a:t>
            </a:r>
            <a:endParaRPr dirty="0"/>
          </a:p>
        </p:txBody>
      </p:sp>
    </p:spTree>
    <p:extLst>
      <p:ext uri="{BB962C8B-B14F-4D97-AF65-F5344CB8AC3E}">
        <p14:creationId xmlns:p14="http://schemas.microsoft.com/office/powerpoint/2010/main" val="84191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Who owns what?</a:t>
            </a:r>
            <a:endParaRPr/>
          </a:p>
        </p:txBody>
      </p:sp>
      <p:sp>
        <p:nvSpPr>
          <p:cNvPr id="192" name="Google Shape;192;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530"/>
              <a:buChar char="•"/>
            </a:pPr>
            <a:r>
              <a:rPr lang="en-US" sz="2200">
                <a:solidFill>
                  <a:schemeClr val="dk1"/>
                </a:solidFill>
              </a:rPr>
              <a:t>Work for hire was added as an exception when we had a huge technological innovation – the motion pictures. The early producers realized they had to do something, because so many creative types have a hand in putting a movie together. They petitioned Congress to add work made for hire to the copyright law so they would be the sole owner of the idea even though so many people worked on the motion pictures.</a:t>
            </a:r>
            <a:endParaRPr sz="2200"/>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2896</Words>
  <Application>Microsoft Macintosh PowerPoint</Application>
  <PresentationFormat>Widescreen</PresentationFormat>
  <Paragraphs>173</Paragraphs>
  <Slides>42</Slides>
  <Notes>33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Garamond</vt:lpstr>
      <vt:lpstr>Arial</vt:lpstr>
      <vt:lpstr>Calibri</vt:lpstr>
      <vt:lpstr>Organic</vt:lpstr>
      <vt:lpstr>Copyright</vt:lpstr>
      <vt:lpstr>WHAT IS COPYRIGHT?</vt:lpstr>
      <vt:lpstr>So what can be covered?</vt:lpstr>
      <vt:lpstr>So what can NOT be covered?</vt:lpstr>
      <vt:lpstr>PowerPoint Presentation</vt:lpstr>
      <vt:lpstr>THE COPYRIGHT NOTICE</vt:lpstr>
      <vt:lpstr>A work does not require the copyright notice or registration to be copyrighted under law.</vt:lpstr>
      <vt:lpstr>Who owns what?</vt:lpstr>
      <vt:lpstr>Who owns what?</vt:lpstr>
      <vt:lpstr>WHAT ARE COPYRIGHT RULES?</vt:lpstr>
      <vt:lpstr>WHAT ARE COPYRIGHT RULES?</vt:lpstr>
      <vt:lpstr>WHY ARE COPYRIGHT RULES IMPORTANT?</vt:lpstr>
      <vt:lpstr>WHAT ARE THE EXCEPTIONS TO THE RULES?</vt:lpstr>
      <vt:lpstr>THE DOCTRINE OF FAIR USE</vt:lpstr>
      <vt:lpstr>Fair Use Example</vt:lpstr>
      <vt:lpstr>Fair Use Example</vt:lpstr>
      <vt:lpstr>Multimedia Fair Use Guidelines</vt:lpstr>
      <vt:lpstr>WHAT ABOUT GRAPHICS AND IMAGES FROM BLOGS AND WEBSITES?</vt:lpstr>
      <vt:lpstr>FINDING GRAPHICS AND IMAGES ON A BUDGET</vt:lpstr>
      <vt:lpstr>ROYALTY-FREE IMAGE BANKS</vt:lpstr>
      <vt:lpstr>Public Domain</vt:lpstr>
      <vt:lpstr>Copyright and Websites</vt:lpstr>
      <vt:lpstr>Copyright and Websites</vt:lpstr>
      <vt:lpstr>Copyright and Websites</vt:lpstr>
      <vt:lpstr>Registering a Copyright</vt:lpstr>
      <vt:lpstr>Registering a Copyright</vt:lpstr>
      <vt:lpstr>Creative Commons</vt:lpstr>
      <vt:lpstr>CREATIVE COMMONS</vt:lpstr>
      <vt:lpstr>PowerPoint Presentation</vt:lpstr>
      <vt:lpstr>Attribution</vt:lpstr>
      <vt:lpstr>PowerPoint Presentation</vt:lpstr>
      <vt:lpstr>PowerPoint Presentation</vt:lpstr>
      <vt:lpstr>WAYS TO FIND AN IMAGE’S COPYRIGHT</vt:lpstr>
      <vt:lpstr>COPYRIGHT’S PROTECT CREATORS</vt:lpstr>
      <vt:lpstr>WHEN IN DOUBT, DON’T USE IT</vt:lpstr>
      <vt:lpstr>Three Ways to Find Content</vt:lpstr>
      <vt:lpstr>In your software</vt:lpstr>
      <vt:lpstr>Buying Content</vt:lpstr>
      <vt:lpstr>Public Domain &amp; Other Free Sources</vt:lpstr>
      <vt:lpstr>Parody Use or Copyright Infringement?</vt:lpstr>
      <vt:lpstr>Parody Use or Copyright Infringement?</vt:lpstr>
      <vt:lpstr>Parody Use or Copyright Infringement?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dc:title>
  <dc:creator>Catherine Andrus _ Staff - GreenHopeHS</dc:creator>
  <cp:lastModifiedBy>Emily Scales _ Staff - WakefieldHS</cp:lastModifiedBy>
  <cp:revision>3</cp:revision>
  <dcterms:created xsi:type="dcterms:W3CDTF">2019-11-18T14:35:46Z</dcterms:created>
  <dcterms:modified xsi:type="dcterms:W3CDTF">2022-01-25T13:18:50Z</dcterms:modified>
</cp:coreProperties>
</file>