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9" r:id="rId15"/>
    <p:sldId id="268" r:id="rId16"/>
    <p:sldId id="269" r:id="rId17"/>
    <p:sldId id="270" r:id="rId18"/>
    <p:sldId id="271" r:id="rId19"/>
    <p:sldId id="272" r:id="rId20"/>
    <p:sldId id="300" r:id="rId21"/>
    <p:sldId id="273" r:id="rId22"/>
    <p:sldId id="274" r:id="rId23"/>
    <p:sldId id="275" r:id="rId24"/>
    <p:sldId id="276" r:id="rId25"/>
    <p:sldId id="277" r:id="rId26"/>
    <p:sldId id="301" r:id="rId27"/>
    <p:sldId id="278" r:id="rId28"/>
    <p:sldId id="302" r:id="rId29"/>
    <p:sldId id="280" r:id="rId30"/>
    <p:sldId id="303" r:id="rId31"/>
    <p:sldId id="281" r:id="rId32"/>
    <p:sldId id="282" r:id="rId33"/>
    <p:sldId id="283" r:id="rId34"/>
    <p:sldId id="304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9"/>
    <p:restoredTop sz="94631"/>
  </p:normalViewPr>
  <p:slideViewPr>
    <p:cSldViewPr snapToGrid="0" snapToObjects="1">
      <p:cViewPr varScale="1">
        <p:scale>
          <a:sx n="89" d="100"/>
          <a:sy n="89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0FE-DF00-F949-88DF-E58FEFE1CC39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8F1C-977C-C14B-BCF1-5AB732B2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981849" y="-623287"/>
            <a:ext cx="8255359" cy="8081493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97" y="5138738"/>
            <a:ext cx="8489841" cy="1427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" y="495712"/>
            <a:ext cx="3017520" cy="91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5693551" cy="7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" y="2209800"/>
            <a:ext cx="435610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buSzPct val="125000"/>
              <a:buFont typeface="Courier New" charset="0"/>
              <a:buChar char="o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6851" y="6491937"/>
            <a:ext cx="717549" cy="340663"/>
          </a:xfrm>
        </p:spPr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55171"/>
            <a:ext cx="7886700" cy="48622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1" y="11350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0"/>
            <a:ext cx="3868340" cy="41322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09" y="11350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0100"/>
            <a:ext cx="3887391" cy="41195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1891"/>
            <a:ext cx="2949178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89854"/>
          </a:xfrm>
        </p:spPr>
        <p:txBody>
          <a:bodyPr/>
          <a:lstStyle>
            <a:lvl1pPr marL="409575" indent="-409575">
              <a:tabLst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300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581891"/>
            <a:ext cx="31166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2791" y="568326"/>
            <a:ext cx="4621609" cy="27463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166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11601" y="34258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941" y="607291"/>
            <a:ext cx="31547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091" y="852755"/>
            <a:ext cx="4621609" cy="2512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41" y="2082800"/>
            <a:ext cx="31674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6901" y="34766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0800"/>
            <a:ext cx="1524000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8999"/>
            <a:ext cx="596900" cy="5538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886700" cy="6017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AD7A56CD-A913-D146-943D-725ADFE68C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273800"/>
            <a:ext cx="4012752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6" y="6431942"/>
            <a:ext cx="1739436" cy="2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1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ourier New" charset="0"/>
        <a:buChar char="o"/>
        <a:defRPr sz="28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3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Objective 4.00 </a:t>
            </a:r>
          </a:p>
          <a:p>
            <a:r>
              <a:rPr lang="en-US" b="1" dirty="0"/>
              <a:t>Apply procedures for editing Digital Video using Adobe Premiere Pro CC.</a:t>
            </a:r>
          </a:p>
        </p:txBody>
      </p:sp>
    </p:spTree>
    <p:extLst>
      <p:ext uri="{BB962C8B-B14F-4D97-AF65-F5344CB8AC3E}">
        <p14:creationId xmlns:p14="http://schemas.microsoft.com/office/powerpoint/2010/main" val="11049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CLIPS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Adjusting a clip's In and Out points after it is already edited into a sequence is called trimming.</a:t>
            </a:r>
          </a:p>
          <a:p>
            <a:r>
              <a:rPr lang="en-US" dirty="0"/>
              <a:t>You can trim clips by dragging the edge of a clip in the timeline.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55495"/>
          <a:stretch/>
        </p:blipFill>
        <p:spPr bwMode="auto">
          <a:xfrm>
            <a:off x="2263911" y="3578922"/>
            <a:ext cx="6485467" cy="259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181" y="3951454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Clip In Point in Timeline View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64846" y="4764254"/>
            <a:ext cx="3471334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AUDIO IN VIDEO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add a video clip to the timeline, the video and audio appear as two objects, each in its own track.</a:t>
            </a:r>
          </a:p>
          <a:p>
            <a:r>
              <a:rPr lang="en-US" dirty="0"/>
              <a:t>The video and audio portions of the clip are linked so that when you drag the video portion, the linked audio moves with it, and vice versa.</a:t>
            </a:r>
          </a:p>
          <a:p>
            <a:r>
              <a:rPr lang="en-US" dirty="0"/>
              <a:t>When you want to work with the audio and video individually, you can unlink them.  This allows you to delete or edit them separately.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AUDIO IN VIDEO EDITOR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55495"/>
          <a:stretch/>
        </p:blipFill>
        <p:spPr bwMode="auto">
          <a:xfrm>
            <a:off x="453517" y="1568910"/>
            <a:ext cx="8257890" cy="330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187" y="5175709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Audio Layer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60585" y="3533177"/>
            <a:ext cx="355600" cy="17610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68585" y="3668643"/>
            <a:ext cx="1388534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905750" cy="601729"/>
          </a:xfrm>
        </p:spPr>
        <p:txBody>
          <a:bodyPr/>
          <a:lstStyle/>
          <a:p>
            <a:r>
              <a:rPr lang="en-US" spc="-100" dirty="0"/>
              <a:t>LAYERING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layers can be used to add music, narration and sound effects.</a:t>
            </a:r>
          </a:p>
          <a:p>
            <a:r>
              <a:rPr lang="en-US" dirty="0"/>
              <a:t>Audio editing for video works in much the same way as when using an audio editor.</a:t>
            </a:r>
          </a:p>
          <a:p>
            <a:r>
              <a:rPr lang="en-US" dirty="0"/>
              <a:t>When making audio adjustments of any kind, determine whether the change is applied to the entire track or to individual clips. Audio tracks and clips are edited in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D9DF-8AB0-A24A-898A-001D3371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3E87-DCE5-244F-B851-2292B5D27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room tone is just the sound recorded during the initial filming or is it added later?</a:t>
            </a:r>
          </a:p>
          <a:p>
            <a:r>
              <a:rPr lang="en-US" dirty="0"/>
              <a:t>How important is audio to the overall quality of a video product?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1104F-8A17-8A42-8765-A01CD70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Titler</a:t>
            </a:r>
            <a:r>
              <a:rPr lang="en-US" dirty="0"/>
              <a:t> is a versatile tool enabling you to create not just titles and credits, but animated graphics and text as well.</a:t>
            </a:r>
          </a:p>
          <a:p>
            <a:r>
              <a:rPr lang="en-US" dirty="0"/>
              <a:t>Titles may be placed over video, still images or in separate frames.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3" descr="crawl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3201" r="14993"/>
          <a:stretch/>
        </p:blipFill>
        <p:spPr bwMode="auto">
          <a:xfrm>
            <a:off x="4629150" y="2297229"/>
            <a:ext cx="3886200" cy="29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77313" y="324433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Still Title</a:t>
            </a:r>
          </a:p>
        </p:txBody>
      </p:sp>
    </p:spTree>
    <p:extLst>
      <p:ext uri="{BB962C8B-B14F-4D97-AF65-F5344CB8AC3E}">
        <p14:creationId xmlns:p14="http://schemas.microsoft.com/office/powerpoint/2010/main" val="116911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title (block of text with or without an accompanying graphic) that appears on the screen, remains motionless, and then disappears.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b="14434"/>
          <a:stretch/>
        </p:blipFill>
        <p:spPr>
          <a:xfrm>
            <a:off x="1959042" y="3169874"/>
            <a:ext cx="5731716" cy="30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2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from either the top or the bottom and moves vertically through the field of view and off the other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 descr="rolling-cred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7" y="2988232"/>
            <a:ext cx="5992586" cy="31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6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from either the left or the right and moves horizontally through the field of view and off the other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71" y="2948327"/>
            <a:ext cx="5731329" cy="32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SUPERIMPOSITION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(Super or Lower Third) A title that relays information (their name, position or title, statistics, etc.) usually appears in the lower third of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3" descr="text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2" t="-1490" r="-965" b="32089"/>
          <a:stretch/>
        </p:blipFill>
        <p:spPr bwMode="auto">
          <a:xfrm>
            <a:off x="3369388" y="3167744"/>
            <a:ext cx="5224725" cy="30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4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is not the same as capturing.</a:t>
            </a:r>
          </a:p>
          <a:p>
            <a:r>
              <a:rPr lang="en-US" dirty="0"/>
              <a:t>Import loads files that are already in your storage into the project.</a:t>
            </a:r>
          </a:p>
          <a:p>
            <a:r>
              <a:rPr lang="en-US" dirty="0"/>
              <a:t>Many video, audio, and image formats can be imported into Premiere.</a:t>
            </a:r>
          </a:p>
          <a:p>
            <a:r>
              <a:rPr lang="en-US" dirty="0"/>
              <a:t>Supported file formats: https://</a:t>
            </a:r>
            <a:r>
              <a:rPr lang="en-US" dirty="0" err="1"/>
              <a:t>helpx.adobe.com</a:t>
            </a:r>
            <a:r>
              <a:rPr lang="en-US" dirty="0"/>
              <a:t>/premiere-pro/using/supported-file-</a:t>
            </a:r>
            <a:r>
              <a:rPr lang="en-US" dirty="0" err="1"/>
              <a:t>formats.html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8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0987-9B28-1445-8422-E5293E3B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5DE5-AE14-8B43-9E52-D6C595AD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examples in movies and TV shows when different titles are used?</a:t>
            </a:r>
          </a:p>
          <a:p>
            <a:r>
              <a:rPr lang="en-US" dirty="0"/>
              <a:t>Why is it important to use Lower Thirds to introduce people in interviews?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1A732-DD44-024B-B30F-5805AC8E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TRANSITIONS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Changing from one video clip to another in a video production.</a:t>
            </a:r>
          </a:p>
          <a:p>
            <a:r>
              <a:rPr lang="en-US" dirty="0"/>
              <a:t>Four basic types of transitions:</a:t>
            </a:r>
          </a:p>
          <a:p>
            <a:pPr lvl="1"/>
            <a:r>
              <a:rPr lang="en-US" dirty="0"/>
              <a:t>Cut</a:t>
            </a:r>
          </a:p>
          <a:p>
            <a:pPr lvl="1"/>
            <a:r>
              <a:rPr lang="en-US" dirty="0"/>
              <a:t>Dissolve</a:t>
            </a:r>
          </a:p>
          <a:p>
            <a:pPr lvl="1"/>
            <a:r>
              <a:rPr lang="en-US" dirty="0"/>
              <a:t>Fade Up or Fade Down</a:t>
            </a:r>
          </a:p>
          <a:p>
            <a:pPr lvl="1"/>
            <a:r>
              <a:rPr lang="en-US" dirty="0"/>
              <a:t>Wipe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54870"/>
            <a:ext cx="3886200" cy="20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instantaneous transition from one video clip to the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3" descr="cu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1" b="25279"/>
          <a:stretch/>
        </p:blipFill>
        <p:spPr bwMode="auto">
          <a:xfrm>
            <a:off x="806320" y="2716696"/>
            <a:ext cx="7625244" cy="2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6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 gradual blend between one video clip and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3" descr="dissol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52" y="2463349"/>
            <a:ext cx="6381069" cy="35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4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UP OR FADE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When the screen goes gradually from black or white to a video clip, or gradually from a video clip to a black or white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3" descr="cross-fade-sin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7"/>
          <a:stretch/>
        </p:blipFill>
        <p:spPr bwMode="auto">
          <a:xfrm>
            <a:off x="732122" y="3101009"/>
            <a:ext cx="7802278" cy="19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4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When one video clip replaces another by traveling from one side of the frame to the other or through a shape.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3" descr="transition-clock-w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4" y="2755289"/>
            <a:ext cx="5761036" cy="341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72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E8E-E47D-3445-898D-7241417D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FAB7-7BC9-8540-8A21-809A52812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types of transitions do you most commonly see in movies and shows?  </a:t>
            </a:r>
          </a:p>
          <a:p>
            <a:r>
              <a:rPr lang="en-US" dirty="0"/>
              <a:t>When are different types of transitions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4C77-E82F-934F-976E-CB8980E2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0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J-CUT/L-CUT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J-Cut is when you hear audio from a shot and then see the video. You make the letter J visually in the timeline. </a:t>
            </a:r>
          </a:p>
          <a:p>
            <a:r>
              <a:rPr lang="en-US" dirty="0"/>
              <a:t>An L-Cut is when you cut to different video but the audio from that previous shot remains.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42275"/>
            <a:ext cx="3886200" cy="29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7831-37D6-EB45-9B0F-6C307F0A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10CB-C388-4F49-90E6-0EE07E34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J &amp; L cuts improve the flow in a scene or between scenes? </a:t>
            </a:r>
          </a:p>
          <a:p>
            <a:r>
              <a:rPr lang="en-US" dirty="0"/>
              <a:t>What might a conversation scene look like without these types of cuts?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604C-893F-804D-80B1-622F1FAD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7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several layers of video and/or image sources together to create a final composition.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composit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 bwMode="auto">
          <a:xfrm>
            <a:off x="1018041" y="2686170"/>
            <a:ext cx="7440370" cy="34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28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MEDIA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should be imported from the </a:t>
            </a:r>
            <a:r>
              <a:rPr lang="en-US" i="1" dirty="0"/>
              <a:t>hard drive,</a:t>
            </a:r>
            <a:r>
              <a:rPr lang="en-US" dirty="0"/>
              <a:t> so first move files from camera, cloud storage, etc. to the hard drive.</a:t>
            </a:r>
          </a:p>
          <a:p>
            <a:r>
              <a:rPr lang="en-US" dirty="0"/>
              <a:t>Import files by using:</a:t>
            </a:r>
          </a:p>
          <a:p>
            <a:pPr lvl="1"/>
            <a:r>
              <a:rPr lang="en-US" dirty="0"/>
              <a:t>Media Browser</a:t>
            </a:r>
          </a:p>
          <a:p>
            <a:pPr lvl="1"/>
            <a:r>
              <a:rPr lang="en-US" dirty="0"/>
              <a:t>Import command.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1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8945-12CA-7B46-8896-3E38C208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C490-6E1B-5B41-B214-ABCC3DF4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most films have all the objects in them during the actual filming of the scene or is compositing used frequently?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0BB81-EF36-2D4B-8997-0812837E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30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Similar to masking in graphics and animation; showing or hiding specific area(s) of a video clip.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Content Placeholder 5" descr="mas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3154593"/>
            <a:ext cx="4028661" cy="30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1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ROTOSCOPING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Masking an object in a video as it moves within the field of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rotosc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03" y="2324100"/>
            <a:ext cx="5130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62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 KEYING/ULTRA KEY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(Green-Screen) Recording a video clip in front of a solid color background, then using a video editor to replace the background with another 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33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0" y="1435100"/>
            <a:ext cx="3810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8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4426-6A3F-7B4E-A745-887521B8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7EBA-25AC-1049-981C-7500183B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green screen technology has changed the way films are made? </a:t>
            </a:r>
          </a:p>
          <a:p>
            <a:r>
              <a:rPr lang="en-US" dirty="0"/>
              <a:t>Do you think it’s cheaper to film on location or to add the location after filming via green screen?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C2C6-EBA0-0A41-9A13-57090997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variety of effects that can be applied to video.  Many can be used with anchor points to animate the effects occurrence.</a:t>
            </a:r>
          </a:p>
          <a:p>
            <a:r>
              <a:rPr lang="en-US" dirty="0"/>
              <a:t>Effect groups include:</a:t>
            </a:r>
          </a:p>
          <a:p>
            <a:pPr lvl="1"/>
            <a:r>
              <a:rPr lang="en-US" dirty="0"/>
              <a:t>Blur and Sharpen Effects</a:t>
            </a:r>
          </a:p>
          <a:p>
            <a:pPr lvl="1"/>
            <a:r>
              <a:rPr lang="en-US" dirty="0"/>
              <a:t>Color Correction Effects</a:t>
            </a:r>
          </a:p>
          <a:p>
            <a:pPr lvl="1"/>
            <a:r>
              <a:rPr lang="en-US" dirty="0"/>
              <a:t>Distort Effects</a:t>
            </a:r>
          </a:p>
          <a:p>
            <a:pPr lvl="1"/>
            <a:r>
              <a:rPr lang="en-US" dirty="0"/>
              <a:t>Image Control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9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can place one video clip in a small frame over a background video clip that covers the entire screen. This effect is called a picture-in-picture overlay.</a:t>
            </a:r>
          </a:p>
          <a:p>
            <a:r>
              <a:rPr lang="en-US" sz="2400" dirty="0"/>
              <a:t>By scaling video clips and layering multiple clips you can create the “Brady Bunch” effect.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3775447"/>
            <a:ext cx="3214836" cy="2411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94" y="1304867"/>
            <a:ext cx="3243364" cy="24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File &gt; Import. </a:t>
            </a:r>
          </a:p>
          <a:p>
            <a:r>
              <a:rPr lang="en-US" dirty="0"/>
              <a:t>Select one or more files from the list. </a:t>
            </a:r>
          </a:p>
          <a:p>
            <a:r>
              <a:rPr lang="en-US" dirty="0"/>
              <a:t>Files will be added to the Project panel.</a:t>
            </a:r>
          </a:p>
          <a:p>
            <a:r>
              <a:rPr lang="en-US" dirty="0"/>
              <a:t>You may select an entire folder, which is added as a new bin in the Project panel.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90" y="1409700"/>
            <a:ext cx="3693319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5615-D8E2-D247-987A-63E49B6F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4330-116E-5C41-939A-49899A7DE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importing and capturing?</a:t>
            </a:r>
          </a:p>
          <a:p>
            <a:r>
              <a:rPr lang="en-US" dirty="0"/>
              <a:t>What can be imported into Premiere?</a:t>
            </a:r>
          </a:p>
          <a:p>
            <a:r>
              <a:rPr lang="en-US" dirty="0"/>
              <a:t>Where should files be located before importing into Premiere?</a:t>
            </a:r>
          </a:p>
          <a:p>
            <a:r>
              <a:rPr lang="en-US" dirty="0"/>
              <a:t>How do you import files into Premiere?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DF53-EE04-2746-BD1E-C167FAD9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VIDEO CLIPS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Assembly Cut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First stage of editing, when the raw video clips from a production are arranged into the proper sequence inside the project’s timeline.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Rough Cut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Second stage of editing, when the video clips are edited down using the correct in and out points, and initial transitions or special effects are added.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VIDEO CLIPS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Cut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Third stage of editing, when all of the transitions, special effects, and other editing techniques are finished; step preceding rendering and exporting.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Sequence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Embedding multiple sequences of edited clips into a master composition to ease the overall editing and compositing process.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CLIPS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a clip’s In and Out points.</a:t>
            </a:r>
          </a:p>
          <a:p>
            <a:r>
              <a:rPr lang="en-US" dirty="0"/>
              <a:t>In a typical workflow, you mark In and Out points for a clip in the Source Monitor.</a:t>
            </a:r>
          </a:p>
          <a:p>
            <a:r>
              <a:rPr lang="en-US" dirty="0"/>
              <a:t>You define the first frame you want to include in a sequence by marking that frame as the clip’s In point. </a:t>
            </a:r>
          </a:p>
          <a:p>
            <a:r>
              <a:rPr lang="en-US" dirty="0"/>
              <a:t>Then you define the last frame you want to include by marking it as the Out point. </a:t>
            </a:r>
          </a:p>
          <a:p>
            <a:r>
              <a:rPr lang="en-US" dirty="0"/>
              <a:t>You then drag the marked clip to the timeline.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CLIPS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MRScreenshotHurricanePOSPremiere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8"/>
          <a:stretch/>
        </p:blipFill>
        <p:spPr bwMode="auto">
          <a:xfrm>
            <a:off x="3990433" y="1330813"/>
            <a:ext cx="4208585" cy="48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8690" y="1608260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 Monitor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5356" y="2099326"/>
            <a:ext cx="2286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7091" y="3995860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Point Button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04689" y="4046660"/>
            <a:ext cx="2218267" cy="5588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00824" y="4927194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Point Button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77223" y="4114395"/>
            <a:ext cx="2929466" cy="12022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1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1269</Words>
  <Application>Microsoft Macintosh PowerPoint</Application>
  <PresentationFormat>On-screen Show (4:3)</PresentationFormat>
  <Paragraphs>158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Avenir Black</vt:lpstr>
      <vt:lpstr>Avenir Book</vt:lpstr>
      <vt:lpstr>Avenir Medium</vt:lpstr>
      <vt:lpstr>Calibri</vt:lpstr>
      <vt:lpstr>Courier New</vt:lpstr>
      <vt:lpstr>Office Theme</vt:lpstr>
      <vt:lpstr>PowerPoint Presentation</vt:lpstr>
      <vt:lpstr>IMPORTING FILES</vt:lpstr>
      <vt:lpstr>IMPORT MEDIA ASSETS</vt:lpstr>
      <vt:lpstr>Import Command</vt:lpstr>
      <vt:lpstr>QUESTIONS TO CONSIDER</vt:lpstr>
      <vt:lpstr>ORGANIZE VIDEO CLIPS</vt:lpstr>
      <vt:lpstr>ORGANIZE VIDEO CLIPS</vt:lpstr>
      <vt:lpstr>MARKING CLIPS</vt:lpstr>
      <vt:lpstr>MARKING CLIPS</vt:lpstr>
      <vt:lpstr>TRIMMING CLIPS</vt:lpstr>
      <vt:lpstr>EDITING AUDIO IN VIDEO EDITOR</vt:lpstr>
      <vt:lpstr>EDITING AUDIO IN VIDEO EDITOR</vt:lpstr>
      <vt:lpstr>LAYERING AUDIO</vt:lpstr>
      <vt:lpstr>QUESTIONS TO CONSIDER</vt:lpstr>
      <vt:lpstr>VIDEO TITLES</vt:lpstr>
      <vt:lpstr>STILL TITLE</vt:lpstr>
      <vt:lpstr>ROLL TITLE</vt:lpstr>
      <vt:lpstr>CRAWL TITLE</vt:lpstr>
      <vt:lpstr>SUPERIMPOSITION TITLE</vt:lpstr>
      <vt:lpstr>QUESTIONS TO CONSIDER</vt:lpstr>
      <vt:lpstr>VIDEO TRANSITIONS</vt:lpstr>
      <vt:lpstr>CUT</vt:lpstr>
      <vt:lpstr>DISSOLVE</vt:lpstr>
      <vt:lpstr>FADE UP OR FADE DOWN</vt:lpstr>
      <vt:lpstr>WIPE</vt:lpstr>
      <vt:lpstr>QUESTIONS TO CONSIDER</vt:lpstr>
      <vt:lpstr>J-CUT/L-CUT</vt:lpstr>
      <vt:lpstr>QUESTIONS TO CONSIDER</vt:lpstr>
      <vt:lpstr>COMPOSITING</vt:lpstr>
      <vt:lpstr>QUESTIONS TO CONSIDER</vt:lpstr>
      <vt:lpstr>MASKING</vt:lpstr>
      <vt:lpstr>ROTOSCOPING</vt:lpstr>
      <vt:lpstr>CHROMA KEYING/ULTRA KEY</vt:lpstr>
      <vt:lpstr>QUESTIONS TO CONSIDER</vt:lpstr>
      <vt:lpstr>VIDEO EFFECTS</vt:lpstr>
      <vt:lpstr>LAYERING VIDEO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2017-10-19T20:16:36Z</dcterms:created>
  <dcterms:modified xsi:type="dcterms:W3CDTF">2018-06-25T21:56:51Z</dcterms:modified>
</cp:coreProperties>
</file>