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59"/>
  </p:notesMasterIdLst>
  <p:sldIdLst>
    <p:sldId id="256" r:id="rId2"/>
    <p:sldId id="257" r:id="rId3"/>
    <p:sldId id="258" r:id="rId4"/>
    <p:sldId id="259" r:id="rId5"/>
    <p:sldId id="260" r:id="rId6"/>
    <p:sldId id="309" r:id="rId7"/>
    <p:sldId id="261" r:id="rId8"/>
    <p:sldId id="304" r:id="rId9"/>
    <p:sldId id="263" r:id="rId10"/>
    <p:sldId id="305" r:id="rId11"/>
    <p:sldId id="264" r:id="rId12"/>
    <p:sldId id="316" r:id="rId13"/>
    <p:sldId id="265" r:id="rId14"/>
    <p:sldId id="315" r:id="rId15"/>
    <p:sldId id="266" r:id="rId16"/>
    <p:sldId id="267" r:id="rId17"/>
    <p:sldId id="306" r:id="rId18"/>
    <p:sldId id="268" r:id="rId19"/>
    <p:sldId id="269" r:id="rId20"/>
    <p:sldId id="270" r:id="rId21"/>
    <p:sldId id="271" r:id="rId22"/>
    <p:sldId id="272" r:id="rId23"/>
    <p:sldId id="307" r:id="rId24"/>
    <p:sldId id="273" r:id="rId25"/>
    <p:sldId id="274" r:id="rId26"/>
    <p:sldId id="275" r:id="rId27"/>
    <p:sldId id="276" r:id="rId28"/>
    <p:sldId id="277" r:id="rId29"/>
    <p:sldId id="279" r:id="rId30"/>
    <p:sldId id="280" r:id="rId31"/>
    <p:sldId id="281" r:id="rId32"/>
    <p:sldId id="308" r:id="rId33"/>
    <p:sldId id="310" r:id="rId34"/>
    <p:sldId id="283" r:id="rId35"/>
    <p:sldId id="311" r:id="rId36"/>
    <p:sldId id="284" r:id="rId37"/>
    <p:sldId id="312" r:id="rId38"/>
    <p:sldId id="313" r:id="rId39"/>
    <p:sldId id="285" r:id="rId40"/>
    <p:sldId id="314" r:id="rId41"/>
    <p:sldId id="286" r:id="rId42"/>
    <p:sldId id="287" r:id="rId43"/>
    <p:sldId id="288" r:id="rId44"/>
    <p:sldId id="293" r:id="rId45"/>
    <p:sldId id="289" r:id="rId46"/>
    <p:sldId id="301" r:id="rId47"/>
    <p:sldId id="291" r:id="rId48"/>
    <p:sldId id="292" r:id="rId49"/>
    <p:sldId id="302" r:id="rId50"/>
    <p:sldId id="294" r:id="rId51"/>
    <p:sldId id="295" r:id="rId52"/>
    <p:sldId id="296" r:id="rId53"/>
    <p:sldId id="297" r:id="rId54"/>
    <p:sldId id="298" r:id="rId55"/>
    <p:sldId id="299" r:id="rId56"/>
    <p:sldId id="300" r:id="rId57"/>
    <p:sldId id="317" r:id="rId5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458"/>
    <p:restoredTop sz="94631"/>
  </p:normalViewPr>
  <p:slideViewPr>
    <p:cSldViewPr snapToGrid="0" snapToObjects="1">
      <p:cViewPr varScale="1">
        <p:scale>
          <a:sx n="89" d="100"/>
          <a:sy n="89" d="100"/>
        </p:scale>
        <p:origin x="544" y="1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3C00FE-DF00-F949-88DF-E58FEFE1CC39}" type="datetimeFigureOut">
              <a:rPr lang="en-US" smtClean="0"/>
              <a:t>6/25/18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7BE8F1C-977C-C14B-BCF1-5AB732B2A214}" type="slidenum">
              <a:rPr lang="en-US" smtClean="0"/>
              <a:t>‹#›</a:t>
            </a:fld>
            <a:endParaRPr lang="en-US"/>
          </a:p>
        </p:txBody>
      </p:sp>
    </p:spTree>
    <p:extLst>
      <p:ext uri="{BB962C8B-B14F-4D97-AF65-F5344CB8AC3E}">
        <p14:creationId xmlns:p14="http://schemas.microsoft.com/office/powerpoint/2010/main" val="15855086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7BE8F1C-977C-C14B-BCF1-5AB732B2A214}" type="slidenum">
              <a:rPr lang="en-US" smtClean="0"/>
              <a:t>1</a:t>
            </a:fld>
            <a:endParaRPr lang="en-US"/>
          </a:p>
        </p:txBody>
      </p:sp>
    </p:spTree>
    <p:extLst>
      <p:ext uri="{BB962C8B-B14F-4D97-AF65-F5344CB8AC3E}">
        <p14:creationId xmlns:p14="http://schemas.microsoft.com/office/powerpoint/2010/main" val="16671247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1.xml"/><Relationship Id="rId5" Type="http://schemas.openxmlformats.org/officeDocument/2006/relationships/image" Target="../media/image4.gif"/><Relationship Id="rId4" Type="http://schemas.openxmlformats.org/officeDocument/2006/relationships/image" Target="../media/image7.gif"/></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r="5764"/>
          <a:stretch/>
        </p:blipFill>
        <p:spPr>
          <a:xfrm>
            <a:off x="0" y="0"/>
            <a:ext cx="9144000" cy="6858000"/>
          </a:xfrm>
          <a:prstGeom prst="rect">
            <a:avLst/>
          </a:prstGeom>
        </p:spPr>
      </p:pic>
      <p:sp>
        <p:nvSpPr>
          <p:cNvPr id="11" name="Oval 10"/>
          <p:cNvSpPr/>
          <p:nvPr userDrawn="1"/>
        </p:nvSpPr>
        <p:spPr>
          <a:xfrm>
            <a:off x="-1981849" y="-623287"/>
            <a:ext cx="8255359" cy="8081493"/>
          </a:xfrm>
          <a:prstGeom prst="ellipse">
            <a:avLst/>
          </a:prstGeom>
          <a:solidFill>
            <a:schemeClr val="bg1">
              <a:lumMod val="75000"/>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83097" y="5138738"/>
            <a:ext cx="8489841" cy="14271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6458" y="495712"/>
            <a:ext cx="3017520" cy="918972"/>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435100"/>
            <a:ext cx="5693551" cy="771716"/>
          </a:xfrm>
          <a:prstGeom prst="rect">
            <a:avLst/>
          </a:prstGeom>
        </p:spPr>
      </p:pic>
      <p:pic>
        <p:nvPicPr>
          <p:cNvPr id="5" name="Picture 4"/>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78651" y="2209800"/>
            <a:ext cx="4356100" cy="6223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0"/>
            </a:lvl1pPr>
          </a:lstStyle>
          <a:p>
            <a:r>
              <a:rPr lang="en-US" dirty="0"/>
              <a:t>CLICK TO EDIT MASTER TITLE</a:t>
            </a:r>
          </a:p>
        </p:txBody>
      </p:sp>
      <p:sp>
        <p:nvSpPr>
          <p:cNvPr id="3" name="Content Placeholder 2"/>
          <p:cNvSpPr>
            <a:spLocks noGrp="1"/>
          </p:cNvSpPr>
          <p:nvPr>
            <p:ph idx="1"/>
          </p:nvPr>
        </p:nvSpPr>
        <p:spPr/>
        <p:txBody>
          <a:bodyPr/>
          <a:lstStyle>
            <a:lvl1pPr marL="409575" indent="-409575">
              <a:buSzPct val="125000"/>
              <a:buFont typeface="Courier New" charset="0"/>
              <a:buChar char="o"/>
              <a:tab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AD7A56CD-A913-D146-943D-725ADFE68CF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a:t>
            </a:r>
          </a:p>
        </p:txBody>
      </p:sp>
      <p:sp>
        <p:nvSpPr>
          <p:cNvPr id="3" name="Content Placeholder 2"/>
          <p:cNvSpPr>
            <a:spLocks noGrp="1"/>
          </p:cNvSpPr>
          <p:nvPr>
            <p:ph sz="half" idx="1"/>
          </p:nvPr>
        </p:nvSpPr>
        <p:spPr>
          <a:xfrm>
            <a:off x="628650" y="1409700"/>
            <a:ext cx="3886200" cy="4767263"/>
          </a:xfrm>
        </p:spPr>
        <p:txBody>
          <a:bodyPr/>
          <a:lstStyle>
            <a:lvl1pPr marL="409575" indent="-409575">
              <a:tab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409700"/>
            <a:ext cx="3886200" cy="4767263"/>
          </a:xfrm>
        </p:spPr>
        <p:txBody>
          <a:bodyPr/>
          <a:lstStyle>
            <a:lvl1pPr marL="409575" indent="-409575">
              <a:tabLst/>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p:cNvSpPr>
            <a:spLocks noGrp="1"/>
          </p:cNvSpPr>
          <p:nvPr>
            <p:ph type="sldNum" sz="quarter" idx="12"/>
          </p:nvPr>
        </p:nvSpPr>
        <p:spPr>
          <a:xfrm>
            <a:off x="7816851" y="6491937"/>
            <a:ext cx="717549" cy="340663"/>
          </a:xfrm>
        </p:spPr>
        <p:txBody>
          <a:bodyPr/>
          <a:lstStyle/>
          <a:p>
            <a:fld id="{AD7A56CD-A913-D146-943D-725ADFE68CF8}" type="slidenum">
              <a:rPr lang="en-US" smtClean="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555171"/>
            <a:ext cx="7886700" cy="486229"/>
          </a:xfrm>
        </p:spPr>
        <p:txBody>
          <a:bodyPr/>
          <a:lstStyle/>
          <a:p>
            <a:r>
              <a:rPr lang="en-US" dirty="0"/>
              <a:t>CLICK TO EDIT MASTER TITLE</a:t>
            </a:r>
          </a:p>
        </p:txBody>
      </p:sp>
      <p:sp>
        <p:nvSpPr>
          <p:cNvPr id="3" name="Text Placeholder 2"/>
          <p:cNvSpPr>
            <a:spLocks noGrp="1"/>
          </p:cNvSpPr>
          <p:nvPr>
            <p:ph type="body" idx="1"/>
          </p:nvPr>
        </p:nvSpPr>
        <p:spPr>
          <a:xfrm>
            <a:off x="647701" y="1135063"/>
            <a:ext cx="3868340"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057400"/>
            <a:ext cx="3868340" cy="4132263"/>
          </a:xfrm>
        </p:spPr>
        <p:txBody>
          <a:bodyPr/>
          <a:lstStyle>
            <a:lvl1pPr marL="409575" indent="-409575">
              <a:tabLst/>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7009" y="1135063"/>
            <a:ext cx="3887391" cy="823912"/>
          </a:xfrm>
        </p:spPr>
        <p:txBody>
          <a:bodyPr anchor="b">
            <a:noAutofit/>
          </a:bodyPr>
          <a:lstStyle>
            <a:lvl1pPr marL="0" indent="0">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070100"/>
            <a:ext cx="3887391" cy="4119563"/>
          </a:xfrm>
        </p:spPr>
        <p:txBody>
          <a:bodyPr/>
          <a:lstStyle>
            <a:lvl1pPr marL="409575" indent="-409575">
              <a:tabLst/>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Slide Number Placeholder 8"/>
          <p:cNvSpPr>
            <a:spLocks noGrp="1"/>
          </p:cNvSpPr>
          <p:nvPr>
            <p:ph type="sldNum" sz="quarter" idx="12"/>
          </p:nvPr>
        </p:nvSpPr>
        <p:spPr/>
        <p:txBody>
          <a:bodyPr/>
          <a:lstStyle/>
          <a:p>
            <a:fld id="{AD7A56CD-A913-D146-943D-725ADFE68CF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a:t>
            </a:r>
          </a:p>
        </p:txBody>
      </p:sp>
      <p:sp>
        <p:nvSpPr>
          <p:cNvPr id="5" name="Slide Number Placeholder 4"/>
          <p:cNvSpPr>
            <a:spLocks noGrp="1"/>
          </p:cNvSpPr>
          <p:nvPr>
            <p:ph type="sldNum" sz="quarter" idx="12"/>
          </p:nvPr>
        </p:nvSpPr>
        <p:spPr/>
        <p:txBody>
          <a:bodyPr/>
          <a:lstStyle/>
          <a:p>
            <a:fld id="{AD7A56CD-A913-D146-943D-725ADFE68CF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7A56CD-A913-D146-943D-725ADFE68CF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1" y="581891"/>
            <a:ext cx="2949178" cy="1429790"/>
          </a:xfrm>
        </p:spPr>
        <p:txBody>
          <a:bodyPr anchor="t" anchorCtr="0"/>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5189854"/>
          </a:xfrm>
        </p:spPr>
        <p:txBody>
          <a:bodyPr/>
          <a:lstStyle>
            <a:lvl1pPr marL="409575" indent="-409575">
              <a:tabLst/>
              <a:defRPr sz="28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4130040"/>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7" name="Slide Number Placeholder 6"/>
          <p:cNvSpPr>
            <a:spLocks noGrp="1"/>
          </p:cNvSpPr>
          <p:nvPr>
            <p:ph type="sldNum" sz="quarter" idx="12"/>
          </p:nvPr>
        </p:nvSpPr>
        <p:spPr/>
        <p:txBody>
          <a:bodyPr/>
          <a:lstStyle/>
          <a:p>
            <a:fld id="{AD7A56CD-A913-D146-943D-725ADFE68CF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9840" y="581891"/>
            <a:ext cx="3116659" cy="1429790"/>
          </a:xfrm>
        </p:spPr>
        <p:txBody>
          <a:bodyPr anchor="t" anchorCtr="0"/>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912791" y="568326"/>
            <a:ext cx="4621609" cy="274637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629840" y="2057400"/>
            <a:ext cx="3116659" cy="4152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D7A56CD-A913-D146-943D-725ADFE68CF8}" type="slidenum">
              <a:rPr lang="en-US" smtClean="0"/>
              <a:t>‹#›</a:t>
            </a:fld>
            <a:endParaRPr lang="en-US"/>
          </a:p>
        </p:txBody>
      </p:sp>
      <p:sp>
        <p:nvSpPr>
          <p:cNvPr id="9" name="Picture Placeholder 2"/>
          <p:cNvSpPr>
            <a:spLocks noGrp="1" noChangeAspect="1"/>
          </p:cNvSpPr>
          <p:nvPr>
            <p:ph type="pic" idx="13"/>
          </p:nvPr>
        </p:nvSpPr>
        <p:spPr>
          <a:xfrm>
            <a:off x="3911601" y="3425826"/>
            <a:ext cx="4622800" cy="278447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366941" y="607291"/>
            <a:ext cx="3154759" cy="1429790"/>
          </a:xfrm>
        </p:spPr>
        <p:txBody>
          <a:bodyPr anchor="t" anchorCtr="0"/>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598091" y="852755"/>
            <a:ext cx="4621609" cy="251274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
        <p:nvSpPr>
          <p:cNvPr id="4" name="Text Placeholder 3"/>
          <p:cNvSpPr>
            <a:spLocks noGrp="1"/>
          </p:cNvSpPr>
          <p:nvPr>
            <p:ph type="body" sz="half" idx="2"/>
          </p:nvPr>
        </p:nvSpPr>
        <p:spPr>
          <a:xfrm>
            <a:off x="5366941" y="2082800"/>
            <a:ext cx="3167459" cy="41529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AD7A56CD-A913-D146-943D-725ADFE68CF8}" type="slidenum">
              <a:rPr lang="en-US" smtClean="0"/>
              <a:t>‹#›</a:t>
            </a:fld>
            <a:endParaRPr lang="en-US"/>
          </a:p>
        </p:txBody>
      </p:sp>
      <p:sp>
        <p:nvSpPr>
          <p:cNvPr id="9" name="Picture Placeholder 2"/>
          <p:cNvSpPr>
            <a:spLocks noGrp="1" noChangeAspect="1"/>
          </p:cNvSpPr>
          <p:nvPr>
            <p:ph type="pic" idx="13"/>
          </p:nvPr>
        </p:nvSpPr>
        <p:spPr>
          <a:xfrm>
            <a:off x="596901" y="3476626"/>
            <a:ext cx="4622800" cy="2784474"/>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Drag picture to placeholder or click icon to add</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g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gi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4.gi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35001" y="50800"/>
            <a:ext cx="1524000" cy="800100"/>
          </a:xfrm>
          <a:prstGeom prst="rect">
            <a:avLst/>
          </a:prstGeom>
        </p:spPr>
      </p:pic>
      <p:pic>
        <p:nvPicPr>
          <p:cNvPr id="12" name="Picture 11"/>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17500" y="138999"/>
            <a:ext cx="596900" cy="553866"/>
          </a:xfrm>
          <a:prstGeom prst="rect">
            <a:avLst/>
          </a:prstGeom>
        </p:spPr>
      </p:pic>
      <p:sp>
        <p:nvSpPr>
          <p:cNvPr id="2" name="Title Placeholder 1"/>
          <p:cNvSpPr>
            <a:spLocks noGrp="1"/>
          </p:cNvSpPr>
          <p:nvPr>
            <p:ph type="title"/>
          </p:nvPr>
        </p:nvSpPr>
        <p:spPr>
          <a:xfrm>
            <a:off x="628650" y="566671"/>
            <a:ext cx="7886700" cy="601729"/>
          </a:xfrm>
          <a:prstGeom prst="rect">
            <a:avLst/>
          </a:prstGeom>
          <a:noFill/>
        </p:spPr>
        <p:txBody>
          <a:bodyPr vert="horz" lIns="91440" tIns="45720" rIns="91440" bIns="45720" rtlCol="0" anchor="t" anchorCtr="0">
            <a:noAutofit/>
          </a:bodyPr>
          <a:lstStyle/>
          <a:p>
            <a:r>
              <a:rPr lang="en-US" dirty="0"/>
              <a:t>CLICK TO EDIT MASTER TITLE</a:t>
            </a:r>
          </a:p>
        </p:txBody>
      </p:sp>
      <p:sp>
        <p:nvSpPr>
          <p:cNvPr id="3" name="Text Placeholder 2"/>
          <p:cNvSpPr>
            <a:spLocks noGrp="1"/>
          </p:cNvSpPr>
          <p:nvPr>
            <p:ph type="body" idx="1"/>
          </p:nvPr>
        </p:nvSpPr>
        <p:spPr>
          <a:xfrm>
            <a:off x="628650" y="1409700"/>
            <a:ext cx="7886700" cy="4767263"/>
          </a:xfrm>
          <a:prstGeom prst="rect">
            <a:avLst/>
          </a:prstGeom>
        </p:spPr>
        <p:txBody>
          <a:bodyPr vert="horz" lIns="91440" tIns="45720" rIns="9144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8033658" y="6479237"/>
            <a:ext cx="481692" cy="340663"/>
          </a:xfrm>
          <a:prstGeom prst="rect">
            <a:avLst/>
          </a:prstGeom>
          <a:noFill/>
        </p:spPr>
        <p:txBody>
          <a:bodyPr vert="horz" lIns="91440" tIns="45720" rIns="91440" bIns="45720" rtlCol="0" anchor="ctr"/>
          <a:lstStyle>
            <a:lvl1pPr algn="r">
              <a:defRPr sz="1400" b="0" i="0">
                <a:solidFill>
                  <a:schemeClr val="tx1"/>
                </a:solidFill>
                <a:latin typeface="Avenir Medium" charset="0"/>
                <a:ea typeface="Avenir Medium" charset="0"/>
                <a:cs typeface="Avenir Medium" charset="0"/>
              </a:defRPr>
            </a:lvl1pPr>
          </a:lstStyle>
          <a:p>
            <a:fld id="{AD7A56CD-A913-D146-943D-725ADFE68CF8}" type="slidenum">
              <a:rPr lang="en-US" smtClean="0"/>
              <a:pPr/>
              <a:t>‹#›</a:t>
            </a:fld>
            <a:endParaRPr lang="en-US" dirty="0"/>
          </a:p>
        </p:txBody>
      </p:sp>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635000" y="6273800"/>
            <a:ext cx="4012752" cy="508000"/>
          </a:xfrm>
          <a:prstGeom prst="rect">
            <a:avLst/>
          </a:prstGeom>
        </p:spPr>
      </p:pic>
      <p:pic>
        <p:nvPicPr>
          <p:cNvPr id="5" name="Picture 4"/>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4392896" y="6431942"/>
            <a:ext cx="1739436" cy="248491"/>
          </a:xfrm>
          <a:prstGeom prst="rect">
            <a:avLst/>
          </a:prstGeom>
        </p:spPr>
      </p:pic>
    </p:spTree>
    <p:extLst>
      <p:ext uri="{BB962C8B-B14F-4D97-AF65-F5344CB8AC3E}">
        <p14:creationId xmlns:p14="http://schemas.microsoft.com/office/powerpoint/2010/main" val="11459257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6" r:id="rId5"/>
    <p:sldLayoutId id="2147483667" r:id="rId6"/>
    <p:sldLayoutId id="2147483668" r:id="rId7"/>
    <p:sldLayoutId id="2147483669" r:id="rId8"/>
    <p:sldLayoutId id="2147483670" r:id="rId9"/>
  </p:sldLayoutIdLst>
  <p:hf hdr="0" ftr="0" dt="0"/>
  <p:txStyles>
    <p:titleStyle>
      <a:lvl1pPr algn="l" defTabSz="914400" rtl="0" eaLnBrk="1" latinLnBrk="0" hangingPunct="1">
        <a:lnSpc>
          <a:spcPct val="90000"/>
        </a:lnSpc>
        <a:spcBef>
          <a:spcPct val="0"/>
        </a:spcBef>
        <a:buNone/>
        <a:defRPr sz="3600" b="0" i="1" kern="1200">
          <a:solidFill>
            <a:schemeClr val="tx1"/>
          </a:solidFill>
          <a:latin typeface="Avenir Black" charset="0"/>
          <a:ea typeface="Avenir Black" charset="0"/>
          <a:cs typeface="Avenir Black" charset="0"/>
        </a:defRPr>
      </a:lvl1pPr>
    </p:titleStyle>
    <p:bodyStyle>
      <a:lvl1pPr marL="228600" indent="-228600" algn="l" defTabSz="914400" rtl="0" eaLnBrk="1" latinLnBrk="0" hangingPunct="1">
        <a:lnSpc>
          <a:spcPct val="90000"/>
        </a:lnSpc>
        <a:spcBef>
          <a:spcPts val="1000"/>
        </a:spcBef>
        <a:buSzPct val="125000"/>
        <a:buFont typeface="Courier New" charset="0"/>
        <a:buChar char="o"/>
        <a:defRPr sz="2800" b="0" i="0" kern="1200" baseline="0">
          <a:solidFill>
            <a:schemeClr val="tx1"/>
          </a:solidFill>
          <a:latin typeface="Avenir Book" charset="0"/>
          <a:ea typeface="Avenir Book" charset="0"/>
          <a:cs typeface="Avenir Book"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venir Book" charset="0"/>
          <a:ea typeface="Avenir Book" charset="0"/>
          <a:cs typeface="Avenir Book"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venir Book" charset="0"/>
          <a:ea typeface="Avenir Book" charset="0"/>
          <a:cs typeface="Avenir Book"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charset="0"/>
          <a:ea typeface="Avenir Book" charset="0"/>
          <a:cs typeface="Avenir Book"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venir Book" charset="0"/>
          <a:ea typeface="Avenir Book" charset="0"/>
          <a:cs typeface="Avenir Book"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3888" userDrawn="1">
          <p15:clr>
            <a:srgbClr val="F26B43"/>
          </p15:clr>
        </p15:guide>
        <p15:guide id="2" pos="5376"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www.youtube.com/watch?v=fSSOZxLnNyc" TargetMode="Externa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b="1" dirty="0"/>
          </a:p>
          <a:p>
            <a:r>
              <a:rPr lang="en-US" b="1" dirty="0"/>
              <a:t>Objective 2.00 </a:t>
            </a:r>
          </a:p>
          <a:p>
            <a:r>
              <a:rPr lang="en-US" b="1" dirty="0"/>
              <a:t>2.00 Understand digital video.</a:t>
            </a:r>
          </a:p>
        </p:txBody>
      </p:sp>
    </p:spTree>
    <p:extLst>
      <p:ext uri="{BB962C8B-B14F-4D97-AF65-F5344CB8AC3E}">
        <p14:creationId xmlns:p14="http://schemas.microsoft.com/office/powerpoint/2010/main" val="110490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E7991-8228-CC44-807A-7BA90D2DBF98}"/>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A7691558-43AE-994C-83E3-FFB3E506CB92}"/>
              </a:ext>
            </a:extLst>
          </p:cNvPr>
          <p:cNvSpPr>
            <a:spLocks noGrp="1"/>
          </p:cNvSpPr>
          <p:nvPr>
            <p:ph idx="1"/>
          </p:nvPr>
        </p:nvSpPr>
        <p:spPr/>
        <p:txBody>
          <a:bodyPr/>
          <a:lstStyle/>
          <a:p>
            <a:r>
              <a:rPr lang="en-US" dirty="0"/>
              <a:t>Why do you think the rule of thirds works?  </a:t>
            </a:r>
          </a:p>
          <a:p>
            <a:r>
              <a:rPr lang="en-US" dirty="0"/>
              <a:t>How do directors use the rule of thirds to tell the audience where to look?</a:t>
            </a:r>
          </a:p>
          <a:p>
            <a:r>
              <a:rPr lang="en-US" dirty="0"/>
              <a:t>Can you think of examples where the rule of thirds isn’t used or wouldn’t need to be utilized?</a:t>
            </a:r>
          </a:p>
        </p:txBody>
      </p:sp>
      <p:sp>
        <p:nvSpPr>
          <p:cNvPr id="4" name="Slide Number Placeholder 3">
            <a:extLst>
              <a:ext uri="{FF2B5EF4-FFF2-40B4-BE49-F238E27FC236}">
                <a16:creationId xmlns:a16="http://schemas.microsoft.com/office/drawing/2014/main" id="{8150314A-B161-5942-AA9C-5D5FF1152297}"/>
              </a:ext>
            </a:extLst>
          </p:cNvPr>
          <p:cNvSpPr>
            <a:spLocks noGrp="1"/>
          </p:cNvSpPr>
          <p:nvPr>
            <p:ph type="sldNum" sz="quarter" idx="12"/>
          </p:nvPr>
        </p:nvSpPr>
        <p:spPr/>
        <p:txBody>
          <a:bodyPr/>
          <a:lstStyle/>
          <a:p>
            <a:fld id="{AD7A56CD-A913-D146-943D-725ADFE68CF8}" type="slidenum">
              <a:rPr lang="en-US" smtClean="0"/>
              <a:t>10</a:t>
            </a:fld>
            <a:endParaRPr lang="en-US"/>
          </a:p>
        </p:txBody>
      </p:sp>
    </p:spTree>
    <p:extLst>
      <p:ext uri="{BB962C8B-B14F-4D97-AF65-F5344CB8AC3E}">
        <p14:creationId xmlns:p14="http://schemas.microsoft.com/office/powerpoint/2010/main" val="30871703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3600" b="0" i="1" dirty="0">
                <a:latin typeface="Avenir Black" charset="0"/>
                <a:ea typeface="Avenir Black" charset="0"/>
                <a:cs typeface="Avenir Black" charset="0"/>
              </a:rPr>
              <a:t>TAKE</a:t>
            </a:r>
          </a:p>
        </p:txBody>
      </p:sp>
      <p:sp>
        <p:nvSpPr>
          <p:cNvPr id="4" name="Content Placeholder 3"/>
          <p:cNvSpPr>
            <a:spLocks noGrp="1"/>
          </p:cNvSpPr>
          <p:nvPr>
            <p:ph sz="half" idx="2"/>
          </p:nvPr>
        </p:nvSpPr>
        <p:spPr/>
        <p:txBody>
          <a:bodyPr>
            <a:normAutofit/>
          </a:bodyPr>
          <a:lstStyle/>
          <a:p>
            <a:r>
              <a:rPr lang="en-US" sz="2800" dirty="0"/>
              <a:t>A sequence of a video production that is recorded continuously, at one time.</a:t>
            </a:r>
          </a:p>
          <a:p>
            <a:r>
              <a:rPr lang="en-US" sz="2800" dirty="0"/>
              <a:t>Some scenes may require several takes to complete correctly.</a:t>
            </a:r>
          </a:p>
        </p:txBody>
      </p:sp>
      <p:sp>
        <p:nvSpPr>
          <p:cNvPr id="5" name="Text Placeholder 4"/>
          <p:cNvSpPr>
            <a:spLocks noGrp="1"/>
          </p:cNvSpPr>
          <p:nvPr>
            <p:ph type="body" sz="quarter" idx="3"/>
          </p:nvPr>
        </p:nvSpPr>
        <p:spPr/>
        <p:txBody>
          <a:bodyPr/>
          <a:lstStyle/>
          <a:p>
            <a:r>
              <a:rPr lang="en-US" sz="3600" b="0" i="1" dirty="0">
                <a:latin typeface="Avenir Black" charset="0"/>
                <a:ea typeface="Avenir Black" charset="0"/>
                <a:cs typeface="Avenir Black" charset="0"/>
              </a:rPr>
              <a:t>B-ROLL</a:t>
            </a:r>
          </a:p>
        </p:txBody>
      </p:sp>
      <p:sp>
        <p:nvSpPr>
          <p:cNvPr id="6" name="Content Placeholder 5"/>
          <p:cNvSpPr>
            <a:spLocks noGrp="1"/>
          </p:cNvSpPr>
          <p:nvPr>
            <p:ph sz="quarter" idx="4"/>
          </p:nvPr>
        </p:nvSpPr>
        <p:spPr/>
        <p:txBody>
          <a:bodyPr>
            <a:normAutofit/>
          </a:bodyPr>
          <a:lstStyle/>
          <a:p>
            <a:pPr marL="409575" lvl="1" indent="-409575">
              <a:spcBef>
                <a:spcPts val="1000"/>
              </a:spcBef>
              <a:buSzPct val="125000"/>
              <a:buFont typeface="Courier New" charset="0"/>
              <a:buChar char="o"/>
            </a:pPr>
            <a:r>
              <a:rPr lang="en-US" sz="2800" dirty="0"/>
              <a:t>Supplemental or alternate footage that is mixed intermittently with the main shot during a video production.</a:t>
            </a:r>
          </a:p>
        </p:txBody>
      </p:sp>
      <p:sp>
        <p:nvSpPr>
          <p:cNvPr id="7" name="Slide Number Placeholder 6"/>
          <p:cNvSpPr>
            <a:spLocks noGrp="1"/>
          </p:cNvSpPr>
          <p:nvPr>
            <p:ph type="sldNum" sz="quarter" idx="12"/>
          </p:nvPr>
        </p:nvSpPr>
        <p:spPr/>
        <p:txBody>
          <a:bodyPr/>
          <a:lstStyle/>
          <a:p>
            <a:fld id="{AD7A56CD-A913-D146-943D-725ADFE68CF8}" type="slidenum">
              <a:rPr lang="en-US" smtClean="0"/>
              <a:t>11</a:t>
            </a:fld>
            <a:endParaRPr lang="en-US"/>
          </a:p>
        </p:txBody>
      </p:sp>
    </p:spTree>
    <p:extLst>
      <p:ext uri="{BB962C8B-B14F-4D97-AF65-F5344CB8AC3E}">
        <p14:creationId xmlns:p14="http://schemas.microsoft.com/office/powerpoint/2010/main" val="13223785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F4A03-3216-394B-A87F-A59FECA9C68F}"/>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FB1F5B55-E8D4-6541-A8E2-E4E8D81CC267}"/>
              </a:ext>
            </a:extLst>
          </p:cNvPr>
          <p:cNvSpPr>
            <a:spLocks noGrp="1"/>
          </p:cNvSpPr>
          <p:nvPr>
            <p:ph idx="1"/>
          </p:nvPr>
        </p:nvSpPr>
        <p:spPr/>
        <p:txBody>
          <a:bodyPr/>
          <a:lstStyle/>
          <a:p>
            <a:r>
              <a:rPr lang="en-US" dirty="0"/>
              <a:t>Can you think of examples of movies or TV shows where B-Roll is used?  </a:t>
            </a:r>
          </a:p>
          <a:p>
            <a:r>
              <a:rPr lang="en-US" dirty="0"/>
              <a:t>How does the use of B-Roll add or detract from what you are watching?</a:t>
            </a:r>
          </a:p>
        </p:txBody>
      </p:sp>
      <p:sp>
        <p:nvSpPr>
          <p:cNvPr id="4" name="Slide Number Placeholder 3">
            <a:extLst>
              <a:ext uri="{FF2B5EF4-FFF2-40B4-BE49-F238E27FC236}">
                <a16:creationId xmlns:a16="http://schemas.microsoft.com/office/drawing/2014/main" id="{3C6B5B51-9992-A64B-B5B4-3EEC7BFA8766}"/>
              </a:ext>
            </a:extLst>
          </p:cNvPr>
          <p:cNvSpPr>
            <a:spLocks noGrp="1"/>
          </p:cNvSpPr>
          <p:nvPr>
            <p:ph type="sldNum" sz="quarter" idx="12"/>
          </p:nvPr>
        </p:nvSpPr>
        <p:spPr/>
        <p:txBody>
          <a:bodyPr/>
          <a:lstStyle/>
          <a:p>
            <a:fld id="{AD7A56CD-A913-D146-943D-725ADFE68CF8}" type="slidenum">
              <a:rPr lang="en-US" smtClean="0"/>
              <a:t>12</a:t>
            </a:fld>
            <a:endParaRPr lang="en-US"/>
          </a:p>
        </p:txBody>
      </p:sp>
    </p:spTree>
    <p:extLst>
      <p:ext uri="{BB962C8B-B14F-4D97-AF65-F5344CB8AC3E}">
        <p14:creationId xmlns:p14="http://schemas.microsoft.com/office/powerpoint/2010/main" val="737908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DEPTH OF FIELD</a:t>
            </a:r>
          </a:p>
        </p:txBody>
      </p:sp>
      <p:sp>
        <p:nvSpPr>
          <p:cNvPr id="3" name="Content Placeholder 2"/>
          <p:cNvSpPr>
            <a:spLocks noGrp="1"/>
          </p:cNvSpPr>
          <p:nvPr>
            <p:ph sz="half" idx="1"/>
          </p:nvPr>
        </p:nvSpPr>
        <p:spPr/>
        <p:txBody>
          <a:bodyPr>
            <a:normAutofit/>
          </a:bodyPr>
          <a:lstStyle/>
          <a:p>
            <a:pPr marL="409575" lvl="1" indent="-409575">
              <a:spcBef>
                <a:spcPts val="1000"/>
              </a:spcBef>
              <a:buSzPct val="125000"/>
              <a:buFont typeface="Courier New" charset="0"/>
              <a:buChar char="o"/>
            </a:pPr>
            <a:r>
              <a:rPr lang="en-US" sz="2800" dirty="0"/>
              <a:t>The distance between the nearest and furthest objects in a scene that remain in focus.</a:t>
            </a:r>
          </a:p>
        </p:txBody>
      </p:sp>
      <p:sp>
        <p:nvSpPr>
          <p:cNvPr id="5" name="Slide Number Placeholder 4"/>
          <p:cNvSpPr>
            <a:spLocks noGrp="1"/>
          </p:cNvSpPr>
          <p:nvPr>
            <p:ph type="sldNum" sz="quarter" idx="12"/>
          </p:nvPr>
        </p:nvSpPr>
        <p:spPr/>
        <p:txBody>
          <a:bodyPr/>
          <a:lstStyle/>
          <a:p>
            <a:fld id="{AD7A56CD-A913-D146-943D-725ADFE68CF8}" type="slidenum">
              <a:rPr lang="en-US" smtClean="0"/>
              <a:t>13</a:t>
            </a:fld>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575037" y="2902159"/>
            <a:ext cx="3959363" cy="3028913"/>
          </a:xfrm>
          <a:prstGeom prst="rect">
            <a:avLst/>
          </a:prstGeom>
        </p:spPr>
      </p:pic>
    </p:spTree>
    <p:extLst>
      <p:ext uri="{BB962C8B-B14F-4D97-AF65-F5344CB8AC3E}">
        <p14:creationId xmlns:p14="http://schemas.microsoft.com/office/powerpoint/2010/main" val="5289714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59A1-5587-2A4B-A523-F207F40E2D1B}"/>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55ADDA1A-66A7-B446-BC26-9B3556C853D2}"/>
              </a:ext>
            </a:extLst>
          </p:cNvPr>
          <p:cNvSpPr>
            <a:spLocks noGrp="1"/>
          </p:cNvSpPr>
          <p:nvPr>
            <p:ph idx="1"/>
          </p:nvPr>
        </p:nvSpPr>
        <p:spPr/>
        <p:txBody>
          <a:bodyPr/>
          <a:lstStyle/>
          <a:p>
            <a:r>
              <a:rPr lang="en-US" dirty="0"/>
              <a:t>When might someone want to adjust the aperture?</a:t>
            </a:r>
          </a:p>
          <a:p>
            <a:r>
              <a:rPr lang="en-US" dirty="0"/>
              <a:t>How would the aperture need to be adjusted if you were filming in a dark or bright area?</a:t>
            </a:r>
          </a:p>
          <a:p>
            <a:endParaRPr lang="en-US" dirty="0"/>
          </a:p>
        </p:txBody>
      </p:sp>
      <p:sp>
        <p:nvSpPr>
          <p:cNvPr id="4" name="Slide Number Placeholder 3">
            <a:extLst>
              <a:ext uri="{FF2B5EF4-FFF2-40B4-BE49-F238E27FC236}">
                <a16:creationId xmlns:a16="http://schemas.microsoft.com/office/drawing/2014/main" id="{3142E907-D755-B646-ACF0-FBD5FF482877}"/>
              </a:ext>
            </a:extLst>
          </p:cNvPr>
          <p:cNvSpPr>
            <a:spLocks noGrp="1"/>
          </p:cNvSpPr>
          <p:nvPr>
            <p:ph type="sldNum" sz="quarter" idx="12"/>
          </p:nvPr>
        </p:nvSpPr>
        <p:spPr/>
        <p:txBody>
          <a:bodyPr/>
          <a:lstStyle/>
          <a:p>
            <a:fld id="{AD7A56CD-A913-D146-943D-725ADFE68CF8}" type="slidenum">
              <a:rPr lang="en-US" smtClean="0"/>
              <a:t>14</a:t>
            </a:fld>
            <a:endParaRPr lang="en-US"/>
          </a:p>
        </p:txBody>
      </p:sp>
    </p:spTree>
    <p:extLst>
      <p:ext uri="{BB962C8B-B14F-4D97-AF65-F5344CB8AC3E}">
        <p14:creationId xmlns:p14="http://schemas.microsoft.com/office/powerpoint/2010/main" val="42451070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FIELD OF VIEW</a:t>
            </a:r>
          </a:p>
        </p:txBody>
      </p:sp>
      <p:sp>
        <p:nvSpPr>
          <p:cNvPr id="3" name="Content Placeholder 2"/>
          <p:cNvSpPr>
            <a:spLocks noGrp="1"/>
          </p:cNvSpPr>
          <p:nvPr>
            <p:ph idx="1"/>
          </p:nvPr>
        </p:nvSpPr>
        <p:spPr/>
        <p:txBody>
          <a:bodyPr>
            <a:normAutofit/>
          </a:bodyPr>
          <a:lstStyle/>
          <a:p>
            <a:pPr marL="409575" lvl="1" indent="-409575">
              <a:spcBef>
                <a:spcPts val="1000"/>
              </a:spcBef>
              <a:buSzPct val="125000"/>
              <a:buFont typeface="Courier New" charset="0"/>
              <a:buChar char="o"/>
            </a:pPr>
            <a:r>
              <a:rPr lang="en-US" sz="2800" dirty="0"/>
              <a:t>The area that is visible through the camera lens.</a:t>
            </a:r>
          </a:p>
        </p:txBody>
      </p:sp>
      <p:sp>
        <p:nvSpPr>
          <p:cNvPr id="4" name="Slide Number Placeholder 3"/>
          <p:cNvSpPr>
            <a:spLocks noGrp="1"/>
          </p:cNvSpPr>
          <p:nvPr>
            <p:ph type="sldNum" sz="quarter" idx="12"/>
          </p:nvPr>
        </p:nvSpPr>
        <p:spPr/>
        <p:txBody>
          <a:bodyPr/>
          <a:lstStyle/>
          <a:p>
            <a:fld id="{AD7A56CD-A913-D146-943D-725ADFE68CF8}" type="slidenum">
              <a:rPr lang="en-US" smtClean="0"/>
              <a:t>15</a:t>
            </a:fld>
            <a:endParaRPr lang="en-US"/>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6287" y="2487543"/>
            <a:ext cx="4009461" cy="3684657"/>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1855" y="2597425"/>
            <a:ext cx="3859907" cy="3299794"/>
          </a:xfrm>
          <a:prstGeom prst="rect">
            <a:avLst/>
          </a:prstGeom>
        </p:spPr>
      </p:pic>
    </p:spTree>
    <p:extLst>
      <p:ext uri="{BB962C8B-B14F-4D97-AF65-F5344CB8AC3E}">
        <p14:creationId xmlns:p14="http://schemas.microsoft.com/office/powerpoint/2010/main" val="10951236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66671"/>
            <a:ext cx="7886700" cy="1142859"/>
          </a:xfrm>
        </p:spPr>
        <p:txBody>
          <a:bodyPr/>
          <a:lstStyle/>
          <a:p>
            <a:r>
              <a:rPr lang="en-US" dirty="0"/>
              <a:t>Establishing Shot</a:t>
            </a:r>
          </a:p>
        </p:txBody>
      </p:sp>
      <p:sp>
        <p:nvSpPr>
          <p:cNvPr id="3" name="Content Placeholder 2"/>
          <p:cNvSpPr>
            <a:spLocks noGrp="1"/>
          </p:cNvSpPr>
          <p:nvPr>
            <p:ph idx="1"/>
          </p:nvPr>
        </p:nvSpPr>
        <p:spPr>
          <a:xfrm>
            <a:off x="647700" y="1555474"/>
            <a:ext cx="7886700" cy="4767263"/>
          </a:xfrm>
        </p:spPr>
        <p:txBody>
          <a:bodyPr/>
          <a:lstStyle/>
          <a:p>
            <a:r>
              <a:rPr lang="en-US" dirty="0"/>
              <a:t>Sets up a context for the scene by showing the relationship between the subject(s) and their environment.</a:t>
            </a:r>
          </a:p>
        </p:txBody>
      </p:sp>
      <p:sp>
        <p:nvSpPr>
          <p:cNvPr id="4" name="Slide Number Placeholder 3"/>
          <p:cNvSpPr>
            <a:spLocks noGrp="1"/>
          </p:cNvSpPr>
          <p:nvPr>
            <p:ph type="sldNum" sz="quarter" idx="12"/>
          </p:nvPr>
        </p:nvSpPr>
        <p:spPr/>
        <p:txBody>
          <a:bodyPr/>
          <a:lstStyle/>
          <a:p>
            <a:fld id="{AD7A56CD-A913-D146-943D-725ADFE68CF8}" type="slidenum">
              <a:rPr lang="en-US" smtClean="0"/>
              <a:t>16</a:t>
            </a:fld>
            <a:endParaRPr lang="en-US"/>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r="22029" b="11043"/>
          <a:stretch/>
        </p:blipFill>
        <p:spPr>
          <a:xfrm>
            <a:off x="1033670" y="2782957"/>
            <a:ext cx="7129670" cy="3389243"/>
          </a:xfrm>
          <a:prstGeom prst="rect">
            <a:avLst/>
          </a:prstGeom>
        </p:spPr>
      </p:pic>
    </p:spTree>
    <p:extLst>
      <p:ext uri="{BB962C8B-B14F-4D97-AF65-F5344CB8AC3E}">
        <p14:creationId xmlns:p14="http://schemas.microsoft.com/office/powerpoint/2010/main" val="16849327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FD4CE-BC09-BD4A-8815-194FF29F4870}"/>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C682FE24-E7CD-6C48-8BA8-509BF5AD922D}"/>
              </a:ext>
            </a:extLst>
          </p:cNvPr>
          <p:cNvSpPr>
            <a:spLocks noGrp="1"/>
          </p:cNvSpPr>
          <p:nvPr>
            <p:ph idx="1"/>
          </p:nvPr>
        </p:nvSpPr>
        <p:spPr/>
        <p:txBody>
          <a:bodyPr/>
          <a:lstStyle/>
          <a:p>
            <a:r>
              <a:rPr lang="en-US" dirty="0"/>
              <a:t>Why is it important to have an establishing shot?</a:t>
            </a:r>
          </a:p>
          <a:p>
            <a:r>
              <a:rPr lang="en-US" dirty="0"/>
              <a:t>Can you think of examples in movies of establishing shots, with or without characters in them?</a:t>
            </a:r>
          </a:p>
        </p:txBody>
      </p:sp>
      <p:sp>
        <p:nvSpPr>
          <p:cNvPr id="4" name="Slide Number Placeholder 3">
            <a:extLst>
              <a:ext uri="{FF2B5EF4-FFF2-40B4-BE49-F238E27FC236}">
                <a16:creationId xmlns:a16="http://schemas.microsoft.com/office/drawing/2014/main" id="{78D68855-90D1-8942-AFFE-C5C7CB68740F}"/>
              </a:ext>
            </a:extLst>
          </p:cNvPr>
          <p:cNvSpPr>
            <a:spLocks noGrp="1"/>
          </p:cNvSpPr>
          <p:nvPr>
            <p:ph type="sldNum" sz="quarter" idx="12"/>
          </p:nvPr>
        </p:nvSpPr>
        <p:spPr/>
        <p:txBody>
          <a:bodyPr/>
          <a:lstStyle/>
          <a:p>
            <a:fld id="{AD7A56CD-A913-D146-943D-725ADFE68CF8}" type="slidenum">
              <a:rPr lang="en-US" smtClean="0"/>
              <a:t>17</a:t>
            </a:fld>
            <a:endParaRPr lang="en-US"/>
          </a:p>
        </p:txBody>
      </p:sp>
    </p:spTree>
    <p:extLst>
      <p:ext uri="{BB962C8B-B14F-4D97-AF65-F5344CB8AC3E}">
        <p14:creationId xmlns:p14="http://schemas.microsoft.com/office/powerpoint/2010/main" val="21387464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WIDE SHOT</a:t>
            </a:r>
          </a:p>
        </p:txBody>
      </p:sp>
      <p:sp>
        <p:nvSpPr>
          <p:cNvPr id="3" name="Content Placeholder 2"/>
          <p:cNvSpPr>
            <a:spLocks noGrp="1"/>
          </p:cNvSpPr>
          <p:nvPr>
            <p:ph idx="1"/>
          </p:nvPr>
        </p:nvSpPr>
        <p:spPr/>
        <p:txBody>
          <a:bodyPr/>
          <a:lstStyle/>
          <a:p>
            <a:r>
              <a:rPr lang="en-US" dirty="0"/>
              <a:t>Shows subject and location or environment in its entirety.</a:t>
            </a:r>
          </a:p>
          <a:p>
            <a:r>
              <a:rPr lang="en-US" dirty="0"/>
              <a:t>Example:  showing the entire building.</a:t>
            </a:r>
          </a:p>
        </p:txBody>
      </p:sp>
      <p:sp>
        <p:nvSpPr>
          <p:cNvPr id="4" name="Slide Number Placeholder 3"/>
          <p:cNvSpPr>
            <a:spLocks noGrp="1"/>
          </p:cNvSpPr>
          <p:nvPr>
            <p:ph type="sldNum" sz="quarter" idx="12"/>
          </p:nvPr>
        </p:nvSpPr>
        <p:spPr/>
        <p:txBody>
          <a:bodyPr/>
          <a:lstStyle/>
          <a:p>
            <a:fld id="{AD7A56CD-A913-D146-943D-725ADFE68CF8}" type="slidenum">
              <a:rPr lang="en-US" smtClean="0"/>
              <a:t>18</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7009" y="2928168"/>
            <a:ext cx="5827602" cy="3244032"/>
          </a:xfrm>
          <a:prstGeom prst="rect">
            <a:avLst/>
          </a:prstGeom>
        </p:spPr>
      </p:pic>
    </p:spTree>
    <p:extLst>
      <p:ext uri="{BB962C8B-B14F-4D97-AF65-F5344CB8AC3E}">
        <p14:creationId xmlns:p14="http://schemas.microsoft.com/office/powerpoint/2010/main" val="6575286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WIDE SHOT</a:t>
            </a:r>
          </a:p>
        </p:txBody>
      </p:sp>
      <p:sp>
        <p:nvSpPr>
          <p:cNvPr id="3" name="Content Placeholder 2"/>
          <p:cNvSpPr>
            <a:spLocks noGrp="1"/>
          </p:cNvSpPr>
          <p:nvPr>
            <p:ph idx="1"/>
          </p:nvPr>
        </p:nvSpPr>
        <p:spPr/>
        <p:txBody>
          <a:bodyPr/>
          <a:lstStyle/>
          <a:p>
            <a:r>
              <a:rPr lang="en-US" dirty="0"/>
              <a:t>Used to show the subject and its environment from further back than a typical wide shot.</a:t>
            </a:r>
          </a:p>
        </p:txBody>
      </p:sp>
      <p:sp>
        <p:nvSpPr>
          <p:cNvPr id="4" name="Slide Number Placeholder 3"/>
          <p:cNvSpPr>
            <a:spLocks noGrp="1"/>
          </p:cNvSpPr>
          <p:nvPr>
            <p:ph type="sldNum" sz="quarter" idx="12"/>
          </p:nvPr>
        </p:nvSpPr>
        <p:spPr/>
        <p:txBody>
          <a:bodyPr/>
          <a:lstStyle/>
          <a:p>
            <a:fld id="{AD7A56CD-A913-D146-943D-725ADFE68CF8}" type="slidenum">
              <a:rPr lang="en-US" smtClean="0"/>
              <a:t>19</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26365" y="2614080"/>
            <a:ext cx="5131904" cy="3558120"/>
          </a:xfrm>
          <a:prstGeom prst="rect">
            <a:avLst/>
          </a:prstGeom>
        </p:spPr>
      </p:pic>
    </p:spTree>
    <p:extLst>
      <p:ext uri="{BB962C8B-B14F-4D97-AF65-F5344CB8AC3E}">
        <p14:creationId xmlns:p14="http://schemas.microsoft.com/office/powerpoint/2010/main" val="10180978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DIGITAL VIDEO HARDWARE</a:t>
            </a:r>
          </a:p>
        </p:txBody>
      </p:sp>
      <p:sp>
        <p:nvSpPr>
          <p:cNvPr id="6" name="Content Placeholder 5"/>
          <p:cNvSpPr>
            <a:spLocks noGrp="1"/>
          </p:cNvSpPr>
          <p:nvPr>
            <p:ph sz="half" idx="1"/>
          </p:nvPr>
        </p:nvSpPr>
        <p:spPr/>
        <p:txBody>
          <a:bodyPr/>
          <a:lstStyle/>
          <a:p>
            <a:r>
              <a:rPr lang="en-US" dirty="0"/>
              <a:t>Computer</a:t>
            </a:r>
          </a:p>
          <a:p>
            <a:r>
              <a:rPr lang="en-US" dirty="0"/>
              <a:t>Video Camera(s)</a:t>
            </a:r>
          </a:p>
          <a:p>
            <a:pPr lvl="1"/>
            <a:r>
              <a:rPr lang="en-US" dirty="0"/>
              <a:t>Professional</a:t>
            </a:r>
          </a:p>
          <a:p>
            <a:pPr lvl="1"/>
            <a:r>
              <a:rPr lang="en-US" dirty="0"/>
              <a:t>Consumer</a:t>
            </a:r>
          </a:p>
          <a:p>
            <a:pPr lvl="1"/>
            <a:r>
              <a:rPr lang="en-US" dirty="0"/>
              <a:t>Drones</a:t>
            </a:r>
          </a:p>
          <a:p>
            <a:pPr lvl="1"/>
            <a:r>
              <a:rPr lang="en-US" dirty="0"/>
              <a:t>Phones</a:t>
            </a:r>
          </a:p>
          <a:p>
            <a:r>
              <a:rPr lang="en-US" dirty="0"/>
              <a:t>Microphone </a:t>
            </a:r>
          </a:p>
          <a:p>
            <a:r>
              <a:rPr lang="en-US" dirty="0"/>
              <a:t>Tripod to Steady Camera Shots</a:t>
            </a:r>
          </a:p>
          <a:p>
            <a:r>
              <a:rPr lang="en-US" dirty="0"/>
              <a:t>Lights (if necessary)</a:t>
            </a:r>
          </a:p>
        </p:txBody>
      </p:sp>
      <p:sp>
        <p:nvSpPr>
          <p:cNvPr id="4" name="Slide Number Placeholder 3"/>
          <p:cNvSpPr>
            <a:spLocks noGrp="1"/>
          </p:cNvSpPr>
          <p:nvPr>
            <p:ph type="sldNum" sz="quarter" idx="12"/>
          </p:nvPr>
        </p:nvSpPr>
        <p:spPr/>
        <p:txBody>
          <a:bodyPr/>
          <a:lstStyle/>
          <a:p>
            <a:fld id="{AD7A56CD-A913-D146-943D-725ADFE68CF8}" type="slidenum">
              <a:rPr lang="en-US" smtClean="0"/>
              <a:t>2</a:t>
            </a:fld>
            <a:endParaRPr lang="en-US"/>
          </a:p>
        </p:txBody>
      </p:sp>
      <p:pic>
        <p:nvPicPr>
          <p:cNvPr id="10" name="Content Placeholder 9"/>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50151" y="1409700"/>
            <a:ext cx="2844197" cy="4767263"/>
          </a:xfrm>
        </p:spPr>
      </p:pic>
    </p:spTree>
    <p:extLst>
      <p:ext uri="{BB962C8B-B14F-4D97-AF65-F5344CB8AC3E}">
        <p14:creationId xmlns:p14="http://schemas.microsoft.com/office/powerpoint/2010/main" val="10553957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MEDIUM SHOT</a:t>
            </a:r>
          </a:p>
        </p:txBody>
      </p:sp>
      <p:sp>
        <p:nvSpPr>
          <p:cNvPr id="3" name="Content Placeholder 2"/>
          <p:cNvSpPr>
            <a:spLocks noGrp="1"/>
          </p:cNvSpPr>
          <p:nvPr>
            <p:ph sz="half" idx="1"/>
          </p:nvPr>
        </p:nvSpPr>
        <p:spPr/>
        <p:txBody>
          <a:bodyPr/>
          <a:lstStyle/>
          <a:p>
            <a:r>
              <a:rPr lang="en-US" dirty="0"/>
              <a:t>Shows a part of the subject with more detail while still giving an impression of the location or environment.</a:t>
            </a:r>
          </a:p>
          <a:p>
            <a:r>
              <a:rPr lang="en-US" dirty="0"/>
              <a:t>Example: framing a subject from waist up.</a:t>
            </a:r>
          </a:p>
        </p:txBody>
      </p:sp>
      <p:sp>
        <p:nvSpPr>
          <p:cNvPr id="5" name="Slide Number Placeholder 4"/>
          <p:cNvSpPr>
            <a:spLocks noGrp="1"/>
          </p:cNvSpPr>
          <p:nvPr>
            <p:ph type="sldNum" sz="quarter" idx="12"/>
          </p:nvPr>
        </p:nvSpPr>
        <p:spPr/>
        <p:txBody>
          <a:bodyPr/>
          <a:lstStyle/>
          <a:p>
            <a:fld id="{AD7A56CD-A913-D146-943D-725ADFE68CF8}" type="slidenum">
              <a:rPr lang="en-US" smtClean="0"/>
              <a:t>20</a:t>
            </a:fld>
            <a:endParaRPr lang="en-US" dirty="0"/>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969566" y="1440842"/>
            <a:ext cx="2965450" cy="3929221"/>
          </a:xfrm>
          <a:prstGeom prst="rect">
            <a:avLst/>
          </a:prstGeom>
        </p:spPr>
      </p:pic>
    </p:spTree>
    <p:extLst>
      <p:ext uri="{BB962C8B-B14F-4D97-AF65-F5344CB8AC3E}">
        <p14:creationId xmlns:p14="http://schemas.microsoft.com/office/powerpoint/2010/main" val="7584287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CLOSE-UP SHOT</a:t>
            </a:r>
          </a:p>
        </p:txBody>
      </p:sp>
      <p:sp>
        <p:nvSpPr>
          <p:cNvPr id="4" name="Content Placeholder 3"/>
          <p:cNvSpPr>
            <a:spLocks noGrp="1"/>
          </p:cNvSpPr>
          <p:nvPr>
            <p:ph sz="half" idx="2"/>
          </p:nvPr>
        </p:nvSpPr>
        <p:spPr/>
        <p:txBody>
          <a:bodyPr/>
          <a:lstStyle/>
          <a:p>
            <a:r>
              <a:rPr lang="en-US" dirty="0"/>
              <a:t>Shows a particular part of a subject with more detail.</a:t>
            </a:r>
          </a:p>
          <a:p>
            <a:r>
              <a:rPr lang="en-US" dirty="0"/>
              <a:t>Example:  framing a subject from shoulders up.</a:t>
            </a:r>
          </a:p>
        </p:txBody>
      </p:sp>
      <p:sp>
        <p:nvSpPr>
          <p:cNvPr id="5" name="Slide Number Placeholder 4"/>
          <p:cNvSpPr>
            <a:spLocks noGrp="1"/>
          </p:cNvSpPr>
          <p:nvPr>
            <p:ph type="sldNum" sz="quarter" idx="12"/>
          </p:nvPr>
        </p:nvSpPr>
        <p:spPr/>
        <p:txBody>
          <a:bodyPr/>
          <a:lstStyle/>
          <a:p>
            <a:fld id="{AD7A56CD-A913-D146-943D-725ADFE68CF8}" type="slidenum">
              <a:rPr lang="en-US" smtClean="0"/>
              <a:t>21</a:t>
            </a:fld>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18184" y="3272252"/>
            <a:ext cx="3608042" cy="2706032"/>
          </a:xfrm>
          <a:prstGeom prst="rect">
            <a:avLst/>
          </a:prstGeom>
        </p:spPr>
      </p:pic>
    </p:spTree>
    <p:extLst>
      <p:ext uri="{BB962C8B-B14F-4D97-AF65-F5344CB8AC3E}">
        <p14:creationId xmlns:p14="http://schemas.microsoft.com/office/powerpoint/2010/main" val="392653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CLOSE-UP SHOT</a:t>
            </a:r>
          </a:p>
        </p:txBody>
      </p:sp>
      <p:sp>
        <p:nvSpPr>
          <p:cNvPr id="3" name="Content Placeholder 2"/>
          <p:cNvSpPr>
            <a:spLocks noGrp="1"/>
          </p:cNvSpPr>
          <p:nvPr>
            <p:ph sz="half" idx="1"/>
          </p:nvPr>
        </p:nvSpPr>
        <p:spPr/>
        <p:txBody>
          <a:bodyPr>
            <a:normAutofit/>
          </a:bodyPr>
          <a:lstStyle/>
          <a:p>
            <a:pPr marL="409575" lvl="1" indent="-409575">
              <a:spcBef>
                <a:spcPts val="1000"/>
              </a:spcBef>
              <a:buSzPct val="125000"/>
              <a:buFont typeface="Courier New" charset="0"/>
              <a:buChar char="o"/>
            </a:pPr>
            <a:r>
              <a:rPr lang="en-US" sz="2800" dirty="0"/>
              <a:t>Shows a particular part of a subject with extreme detail.</a:t>
            </a:r>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281735" y="3021497"/>
            <a:ext cx="4252665" cy="2836494"/>
          </a:xfrm>
        </p:spPr>
      </p:pic>
      <p:sp>
        <p:nvSpPr>
          <p:cNvPr id="5" name="Slide Number Placeholder 4"/>
          <p:cNvSpPr>
            <a:spLocks noGrp="1"/>
          </p:cNvSpPr>
          <p:nvPr>
            <p:ph type="sldNum" sz="quarter" idx="12"/>
          </p:nvPr>
        </p:nvSpPr>
        <p:spPr/>
        <p:txBody>
          <a:bodyPr/>
          <a:lstStyle/>
          <a:p>
            <a:fld id="{AD7A56CD-A913-D146-943D-725ADFE68CF8}" type="slidenum">
              <a:rPr lang="en-US" smtClean="0"/>
              <a:t>22</a:t>
            </a:fld>
            <a:endParaRPr lang="en-US" dirty="0"/>
          </a:p>
        </p:txBody>
      </p:sp>
    </p:spTree>
    <p:extLst>
      <p:ext uri="{BB962C8B-B14F-4D97-AF65-F5344CB8AC3E}">
        <p14:creationId xmlns:p14="http://schemas.microsoft.com/office/powerpoint/2010/main" val="1184726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A8AE05F-7364-0A48-AE71-60EF897A1D95}"/>
              </a:ext>
            </a:extLst>
          </p:cNvPr>
          <p:cNvSpPr>
            <a:spLocks noGrp="1"/>
          </p:cNvSpPr>
          <p:nvPr>
            <p:ph type="title"/>
          </p:nvPr>
        </p:nvSpPr>
        <p:spPr/>
        <p:txBody>
          <a:bodyPr/>
          <a:lstStyle/>
          <a:p>
            <a:r>
              <a:rPr lang="en-US" dirty="0"/>
              <a:t>QUESTIONS TO CONSIDER</a:t>
            </a:r>
          </a:p>
        </p:txBody>
      </p:sp>
      <p:sp>
        <p:nvSpPr>
          <p:cNvPr id="7" name="Content Placeholder 6">
            <a:extLst>
              <a:ext uri="{FF2B5EF4-FFF2-40B4-BE49-F238E27FC236}">
                <a16:creationId xmlns:a16="http://schemas.microsoft.com/office/drawing/2014/main" id="{D1EA92EB-6840-5645-B0F7-1D0D72573B15}"/>
              </a:ext>
            </a:extLst>
          </p:cNvPr>
          <p:cNvSpPr>
            <a:spLocks noGrp="1"/>
          </p:cNvSpPr>
          <p:nvPr>
            <p:ph idx="1"/>
          </p:nvPr>
        </p:nvSpPr>
        <p:spPr/>
        <p:txBody>
          <a:bodyPr/>
          <a:lstStyle/>
          <a:p>
            <a:r>
              <a:rPr lang="en-US" dirty="0"/>
              <a:t>Think about shot types.  Can you see a pattern or order that you might use shots when setting up an entire scene?</a:t>
            </a:r>
          </a:p>
          <a:p>
            <a:r>
              <a:rPr lang="en-US" dirty="0"/>
              <a:t>Why do you think we use shots in a specific order?  </a:t>
            </a:r>
          </a:p>
          <a:p>
            <a:r>
              <a:rPr lang="en-US" dirty="0"/>
              <a:t>How could we use shots “out of order” to create a specific emotion?</a:t>
            </a:r>
          </a:p>
        </p:txBody>
      </p:sp>
      <p:sp>
        <p:nvSpPr>
          <p:cNvPr id="5" name="Slide Number Placeholder 4">
            <a:extLst>
              <a:ext uri="{FF2B5EF4-FFF2-40B4-BE49-F238E27FC236}">
                <a16:creationId xmlns:a16="http://schemas.microsoft.com/office/drawing/2014/main" id="{D7B37ED5-DB42-4A44-8E63-CA9A7F072E95}"/>
              </a:ext>
            </a:extLst>
          </p:cNvPr>
          <p:cNvSpPr>
            <a:spLocks noGrp="1"/>
          </p:cNvSpPr>
          <p:nvPr>
            <p:ph type="sldNum" sz="quarter" idx="12"/>
          </p:nvPr>
        </p:nvSpPr>
        <p:spPr/>
        <p:txBody>
          <a:bodyPr/>
          <a:lstStyle/>
          <a:p>
            <a:fld id="{AD7A56CD-A913-D146-943D-725ADFE68CF8}" type="slidenum">
              <a:rPr lang="en-US" smtClean="0"/>
              <a:t>23</a:t>
            </a:fld>
            <a:endParaRPr lang="en-US" dirty="0"/>
          </a:p>
        </p:txBody>
      </p:sp>
    </p:spTree>
    <p:extLst>
      <p:ext uri="{BB962C8B-B14F-4D97-AF65-F5344CB8AC3E}">
        <p14:creationId xmlns:p14="http://schemas.microsoft.com/office/powerpoint/2010/main" val="149471965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ANGLE SHOT</a:t>
            </a:r>
          </a:p>
        </p:txBody>
      </p:sp>
      <p:sp>
        <p:nvSpPr>
          <p:cNvPr id="4" name="Content Placeholder 3"/>
          <p:cNvSpPr>
            <a:spLocks noGrp="1"/>
          </p:cNvSpPr>
          <p:nvPr>
            <p:ph sz="half" idx="2"/>
          </p:nvPr>
        </p:nvSpPr>
        <p:spPr/>
        <p:txBody>
          <a:bodyPr/>
          <a:lstStyle/>
          <a:p>
            <a:r>
              <a:rPr lang="en-US" dirty="0"/>
              <a:t>When camera location is above normal eye-level compared to the subject.</a:t>
            </a:r>
          </a:p>
          <a:p>
            <a:r>
              <a:rPr lang="en-US" dirty="0"/>
              <a:t>Makes the subject appear small, weak, inferior, or scared.</a:t>
            </a:r>
          </a:p>
        </p:txBody>
      </p:sp>
      <p:sp>
        <p:nvSpPr>
          <p:cNvPr id="5" name="Slide Number Placeholder 4"/>
          <p:cNvSpPr>
            <a:spLocks noGrp="1"/>
          </p:cNvSpPr>
          <p:nvPr>
            <p:ph type="sldNum" sz="quarter" idx="12"/>
          </p:nvPr>
        </p:nvSpPr>
        <p:spPr/>
        <p:txBody>
          <a:bodyPr/>
          <a:lstStyle/>
          <a:p>
            <a:fld id="{AD7A56CD-A913-D146-943D-725ADFE68CF8}" type="slidenum">
              <a:rPr lang="en-US" smtClean="0"/>
              <a:t>24</a:t>
            </a:fld>
            <a:endParaRPr lang="en-US" dirty="0"/>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15175" y="1577008"/>
            <a:ext cx="3298853" cy="2655577"/>
          </a:xfrm>
          <a:prstGeom prst="rect">
            <a:avLst/>
          </a:prstGeom>
        </p:spPr>
      </p:pic>
    </p:spTree>
    <p:extLst>
      <p:ext uri="{BB962C8B-B14F-4D97-AF65-F5344CB8AC3E}">
        <p14:creationId xmlns:p14="http://schemas.microsoft.com/office/powerpoint/2010/main" val="11019099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LOW ANGLE SHOT</a:t>
            </a:r>
          </a:p>
        </p:txBody>
      </p:sp>
      <p:sp>
        <p:nvSpPr>
          <p:cNvPr id="3" name="Content Placeholder 2"/>
          <p:cNvSpPr>
            <a:spLocks noGrp="1"/>
          </p:cNvSpPr>
          <p:nvPr>
            <p:ph sz="half" idx="1"/>
          </p:nvPr>
        </p:nvSpPr>
        <p:spPr/>
        <p:txBody>
          <a:bodyPr/>
          <a:lstStyle/>
          <a:p>
            <a:r>
              <a:rPr lang="en-US" dirty="0"/>
              <a:t>When camera location is below normal eye-level compared to the subject.</a:t>
            </a:r>
          </a:p>
          <a:p>
            <a:r>
              <a:rPr lang="en-US" dirty="0"/>
              <a:t>Makes the subject appear tall, powerful, dominating, or scary.</a:t>
            </a:r>
          </a:p>
        </p:txBody>
      </p:sp>
      <p:sp>
        <p:nvSpPr>
          <p:cNvPr id="5" name="Slide Number Placeholder 4"/>
          <p:cNvSpPr>
            <a:spLocks noGrp="1"/>
          </p:cNvSpPr>
          <p:nvPr>
            <p:ph type="sldNum" sz="quarter" idx="12"/>
          </p:nvPr>
        </p:nvSpPr>
        <p:spPr/>
        <p:txBody>
          <a:bodyPr/>
          <a:lstStyle/>
          <a:p>
            <a:fld id="{AD7A56CD-A913-D146-943D-725ADFE68CF8}" type="slidenum">
              <a:rPr lang="en-US" smtClean="0"/>
              <a:t>25</a:t>
            </a:fld>
            <a:endParaRPr lang="en-US" dirty="0"/>
          </a:p>
        </p:txBody>
      </p:sp>
      <p:pic>
        <p:nvPicPr>
          <p:cNvPr id="7" name="Content Placeholder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19600" y="1456994"/>
            <a:ext cx="4114800" cy="2742220"/>
          </a:xfrm>
          <a:prstGeom prst="rect">
            <a:avLst/>
          </a:prstGeom>
        </p:spPr>
      </p:pic>
    </p:spTree>
    <p:extLst>
      <p:ext uri="{BB962C8B-B14F-4D97-AF65-F5344CB8AC3E}">
        <p14:creationId xmlns:p14="http://schemas.microsoft.com/office/powerpoint/2010/main" val="623192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MOVEMENTS</a:t>
            </a:r>
            <a:br>
              <a:rPr lang="en-US" dirty="0"/>
            </a:br>
            <a:r>
              <a:rPr lang="en-US" dirty="0"/>
              <a:t>Zoom</a:t>
            </a:r>
          </a:p>
        </p:txBody>
      </p:sp>
      <p:sp>
        <p:nvSpPr>
          <p:cNvPr id="3" name="Content Placeholder 2"/>
          <p:cNvSpPr>
            <a:spLocks noGrp="1"/>
          </p:cNvSpPr>
          <p:nvPr>
            <p:ph idx="1"/>
          </p:nvPr>
        </p:nvSpPr>
        <p:spPr>
          <a:xfrm>
            <a:off x="628650" y="1775791"/>
            <a:ext cx="7886700" cy="4401172"/>
          </a:xfrm>
        </p:spPr>
        <p:txBody>
          <a:bodyPr/>
          <a:lstStyle/>
          <a:p>
            <a:r>
              <a:rPr lang="en-US" dirty="0"/>
              <a:t>Uses the mechanics of the camera’s lens to make the subject appear closer or further away.</a:t>
            </a:r>
          </a:p>
          <a:p>
            <a:r>
              <a:rPr lang="en-US" dirty="0"/>
              <a:t>Physical location of the camera does not change.</a:t>
            </a:r>
          </a:p>
        </p:txBody>
      </p:sp>
      <p:sp>
        <p:nvSpPr>
          <p:cNvPr id="4" name="Slide Number Placeholder 3"/>
          <p:cNvSpPr>
            <a:spLocks noGrp="1"/>
          </p:cNvSpPr>
          <p:nvPr>
            <p:ph type="sldNum" sz="quarter" idx="12"/>
          </p:nvPr>
        </p:nvSpPr>
        <p:spPr/>
        <p:txBody>
          <a:bodyPr/>
          <a:lstStyle/>
          <a:p>
            <a:fld id="{AD7A56CD-A913-D146-943D-725ADFE68CF8}" type="slidenum">
              <a:rPr lang="en-US" smtClean="0"/>
              <a:t>26</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7682" y="4081670"/>
            <a:ext cx="7686718" cy="2090530"/>
          </a:xfrm>
          <a:prstGeom prst="rect">
            <a:avLst/>
          </a:prstGeom>
        </p:spPr>
      </p:pic>
    </p:spTree>
    <p:extLst>
      <p:ext uri="{BB962C8B-B14F-4D97-AF65-F5344CB8AC3E}">
        <p14:creationId xmlns:p14="http://schemas.microsoft.com/office/powerpoint/2010/main" val="192438894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PAN</a:t>
            </a:r>
          </a:p>
        </p:txBody>
      </p:sp>
      <p:sp>
        <p:nvSpPr>
          <p:cNvPr id="3" name="Content Placeholder 2"/>
          <p:cNvSpPr>
            <a:spLocks noGrp="1"/>
          </p:cNvSpPr>
          <p:nvPr>
            <p:ph idx="1"/>
          </p:nvPr>
        </p:nvSpPr>
        <p:spPr/>
        <p:txBody>
          <a:bodyPr/>
          <a:lstStyle/>
          <a:p>
            <a:r>
              <a:rPr lang="en-US" dirty="0"/>
              <a:t>Horizontally pivoting the camera left or right.</a:t>
            </a:r>
          </a:p>
          <a:p>
            <a:r>
              <a:rPr lang="en-US" dirty="0"/>
              <a:t>Physical location of the camera does not change.</a:t>
            </a:r>
          </a:p>
        </p:txBody>
      </p:sp>
      <p:sp>
        <p:nvSpPr>
          <p:cNvPr id="4" name="Slide Number Placeholder 3"/>
          <p:cNvSpPr>
            <a:spLocks noGrp="1"/>
          </p:cNvSpPr>
          <p:nvPr>
            <p:ph type="sldNum" sz="quarter" idx="12"/>
          </p:nvPr>
        </p:nvSpPr>
        <p:spPr/>
        <p:txBody>
          <a:bodyPr/>
          <a:lstStyle/>
          <a:p>
            <a:fld id="{AD7A56CD-A913-D146-943D-725ADFE68CF8}" type="slidenum">
              <a:rPr lang="en-US" smtClean="0"/>
              <a:t>27</a:t>
            </a:fld>
            <a:endParaRPr lang="en-US"/>
          </a:p>
        </p:txBody>
      </p:sp>
      <p:cxnSp>
        <p:nvCxnSpPr>
          <p:cNvPr id="6" name="Straight Arrow Connector 5"/>
          <p:cNvCxnSpPr/>
          <p:nvPr/>
        </p:nvCxnSpPr>
        <p:spPr>
          <a:xfrm>
            <a:off x="5267734" y="4379281"/>
            <a:ext cx="2838621" cy="1888"/>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70" y="2811605"/>
            <a:ext cx="4256709" cy="3476552"/>
          </a:xfrm>
          <a:prstGeom prst="rect">
            <a:avLst/>
          </a:prstGeom>
        </p:spPr>
      </p:pic>
    </p:spTree>
    <p:extLst>
      <p:ext uri="{BB962C8B-B14F-4D97-AF65-F5344CB8AC3E}">
        <p14:creationId xmlns:p14="http://schemas.microsoft.com/office/powerpoint/2010/main" val="8465454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TILT</a:t>
            </a:r>
          </a:p>
        </p:txBody>
      </p:sp>
      <p:sp>
        <p:nvSpPr>
          <p:cNvPr id="3" name="Content Placeholder 2"/>
          <p:cNvSpPr>
            <a:spLocks noGrp="1"/>
          </p:cNvSpPr>
          <p:nvPr>
            <p:ph idx="1"/>
          </p:nvPr>
        </p:nvSpPr>
        <p:spPr/>
        <p:txBody>
          <a:bodyPr/>
          <a:lstStyle/>
          <a:p>
            <a:r>
              <a:rPr lang="en-US" dirty="0"/>
              <a:t>Vertically pivoting the camera up or down.</a:t>
            </a:r>
          </a:p>
          <a:p>
            <a:r>
              <a:rPr lang="en-US" dirty="0"/>
              <a:t>Physical location of the camera does not change.</a:t>
            </a:r>
          </a:p>
        </p:txBody>
      </p:sp>
      <p:sp>
        <p:nvSpPr>
          <p:cNvPr id="4" name="Slide Number Placeholder 3"/>
          <p:cNvSpPr>
            <a:spLocks noGrp="1"/>
          </p:cNvSpPr>
          <p:nvPr>
            <p:ph type="sldNum" sz="quarter" idx="12"/>
          </p:nvPr>
        </p:nvSpPr>
        <p:spPr/>
        <p:txBody>
          <a:bodyPr/>
          <a:lstStyle/>
          <a:p>
            <a:fld id="{AD7A56CD-A913-D146-943D-725ADFE68CF8}" type="slidenum">
              <a:rPr lang="en-US" smtClean="0"/>
              <a:t>28</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2370" y="2811605"/>
            <a:ext cx="4256709" cy="3476552"/>
          </a:xfrm>
          <a:prstGeom prst="rect">
            <a:avLst/>
          </a:prstGeom>
        </p:spPr>
      </p:pic>
      <p:cxnSp>
        <p:nvCxnSpPr>
          <p:cNvPr id="7" name="Straight Arrow Connector 6"/>
          <p:cNvCxnSpPr/>
          <p:nvPr/>
        </p:nvCxnSpPr>
        <p:spPr>
          <a:xfrm flipH="1" flipV="1">
            <a:off x="6201022" y="2968487"/>
            <a:ext cx="21537" cy="2993666"/>
          </a:xfrm>
          <a:prstGeom prst="straightConnector1">
            <a:avLst/>
          </a:prstGeom>
          <a:ln w="5715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09156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type="body" idx="1"/>
          </p:nvPr>
        </p:nvSpPr>
        <p:spPr/>
        <p:txBody>
          <a:bodyPr/>
          <a:lstStyle/>
          <a:p>
            <a:r>
              <a:rPr lang="en-US" sz="3600" b="0" i="1" dirty="0">
                <a:latin typeface="Avenir Black" charset="0"/>
                <a:ea typeface="Avenir Black" charset="0"/>
                <a:cs typeface="Avenir Black" charset="0"/>
              </a:rPr>
              <a:t>DOLLY</a:t>
            </a:r>
          </a:p>
        </p:txBody>
      </p:sp>
      <p:sp>
        <p:nvSpPr>
          <p:cNvPr id="8" name="Content Placeholder 7"/>
          <p:cNvSpPr>
            <a:spLocks noGrp="1"/>
          </p:cNvSpPr>
          <p:nvPr>
            <p:ph sz="half" idx="2"/>
          </p:nvPr>
        </p:nvSpPr>
        <p:spPr/>
        <p:txBody>
          <a:bodyPr>
            <a:normAutofit/>
          </a:bodyPr>
          <a:lstStyle/>
          <a:p>
            <a:r>
              <a:rPr lang="en-US" sz="2800" dirty="0"/>
              <a:t>The camera physically moves toward or away from the subject to make it appear closer or further away.</a:t>
            </a:r>
          </a:p>
        </p:txBody>
      </p:sp>
      <p:sp>
        <p:nvSpPr>
          <p:cNvPr id="9" name="Text Placeholder 8"/>
          <p:cNvSpPr>
            <a:spLocks noGrp="1"/>
          </p:cNvSpPr>
          <p:nvPr>
            <p:ph type="body" sz="quarter" idx="3"/>
          </p:nvPr>
        </p:nvSpPr>
        <p:spPr/>
        <p:txBody>
          <a:bodyPr/>
          <a:lstStyle/>
          <a:p>
            <a:r>
              <a:rPr lang="en-US" sz="3600" b="0" i="1" dirty="0">
                <a:latin typeface="Avenir Black" charset="0"/>
                <a:ea typeface="Avenir Black" charset="0"/>
                <a:cs typeface="Avenir Black" charset="0"/>
              </a:rPr>
              <a:t>TRUCK</a:t>
            </a:r>
          </a:p>
        </p:txBody>
      </p:sp>
      <p:sp>
        <p:nvSpPr>
          <p:cNvPr id="10" name="Content Placeholder 9"/>
          <p:cNvSpPr>
            <a:spLocks noGrp="1"/>
          </p:cNvSpPr>
          <p:nvPr>
            <p:ph sz="quarter" idx="4"/>
          </p:nvPr>
        </p:nvSpPr>
        <p:spPr/>
        <p:txBody>
          <a:bodyPr>
            <a:normAutofit/>
          </a:bodyPr>
          <a:lstStyle/>
          <a:p>
            <a:pPr marL="409575" lvl="1" indent="-409575">
              <a:spcBef>
                <a:spcPts val="1000"/>
              </a:spcBef>
              <a:buSzPct val="125000"/>
              <a:buFont typeface="Courier New" charset="0"/>
              <a:buChar char="o"/>
            </a:pPr>
            <a:r>
              <a:rPr lang="en-US" sz="2800" dirty="0"/>
              <a:t>The camera physically moves horizontally (left or right).</a:t>
            </a:r>
          </a:p>
        </p:txBody>
      </p:sp>
      <p:sp>
        <p:nvSpPr>
          <p:cNvPr id="5" name="Slide Number Placeholder 4"/>
          <p:cNvSpPr>
            <a:spLocks noGrp="1"/>
          </p:cNvSpPr>
          <p:nvPr>
            <p:ph type="sldNum" sz="quarter" idx="12"/>
          </p:nvPr>
        </p:nvSpPr>
        <p:spPr/>
        <p:txBody>
          <a:bodyPr/>
          <a:lstStyle/>
          <a:p>
            <a:fld id="{AD7A56CD-A913-D146-943D-725ADFE68CF8}" type="slidenum">
              <a:rPr lang="en-US" smtClean="0"/>
              <a:t>29</a:t>
            </a:fld>
            <a:endParaRPr lang="en-US" dirty="0"/>
          </a:p>
        </p:txBody>
      </p:sp>
    </p:spTree>
    <p:extLst>
      <p:ext uri="{BB962C8B-B14F-4D97-AF65-F5344CB8AC3E}">
        <p14:creationId xmlns:p14="http://schemas.microsoft.com/office/powerpoint/2010/main" val="2117288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COMPOSITE (RCA) CABLE</a:t>
            </a:r>
          </a:p>
        </p:txBody>
      </p:sp>
      <p:sp>
        <p:nvSpPr>
          <p:cNvPr id="3" name="Content Placeholder 2"/>
          <p:cNvSpPr>
            <a:spLocks noGrp="1"/>
          </p:cNvSpPr>
          <p:nvPr>
            <p:ph idx="1"/>
          </p:nvPr>
        </p:nvSpPr>
        <p:spPr/>
        <p:txBody>
          <a:bodyPr/>
          <a:lstStyle/>
          <a:p>
            <a:r>
              <a:rPr lang="en-US" dirty="0"/>
              <a:t>Very common video (and audio) cable used in professional and consumer settings alike.</a:t>
            </a:r>
          </a:p>
          <a:p>
            <a:r>
              <a:rPr lang="en-US" dirty="0"/>
              <a:t>Color coded system makes it easy to distinguish between audio and video plugs.</a:t>
            </a:r>
          </a:p>
          <a:p>
            <a:r>
              <a:rPr lang="en-US" dirty="0"/>
              <a:t>Used for VCRs, DVD players, and other basic video connections.</a:t>
            </a:r>
          </a:p>
        </p:txBody>
      </p:sp>
      <p:sp>
        <p:nvSpPr>
          <p:cNvPr id="5" name="Slide Number Placeholder 4"/>
          <p:cNvSpPr>
            <a:spLocks noGrp="1"/>
          </p:cNvSpPr>
          <p:nvPr>
            <p:ph type="sldNum" sz="quarter" idx="12"/>
          </p:nvPr>
        </p:nvSpPr>
        <p:spPr/>
        <p:txBody>
          <a:bodyPr/>
          <a:lstStyle/>
          <a:p>
            <a:fld id="{AD7A56CD-A913-D146-943D-725ADFE68CF8}" type="slidenum">
              <a:rPr lang="en-US" smtClean="0"/>
              <a:t>3</a:t>
            </a:fld>
            <a:endParaRPr lang="en-US"/>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0568" y="2021402"/>
            <a:ext cx="2937561" cy="2232546"/>
          </a:xfrm>
          <a:prstGeom prst="rect">
            <a:avLst/>
          </a:prstGeom>
        </p:spPr>
      </p:pic>
    </p:spTree>
    <p:extLst>
      <p:ext uri="{BB962C8B-B14F-4D97-AF65-F5344CB8AC3E}">
        <p14:creationId xmlns:p14="http://schemas.microsoft.com/office/powerpoint/2010/main" val="10856327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p:txBody>
          <a:bodyPr/>
          <a:lstStyle/>
          <a:p>
            <a:r>
              <a:rPr lang="en-US" sz="3600" b="0" i="1" dirty="0">
                <a:latin typeface="Avenir Black" charset="0"/>
                <a:ea typeface="Avenir Black" charset="0"/>
                <a:cs typeface="Avenir Black" charset="0"/>
              </a:rPr>
              <a:t>CRANE</a:t>
            </a:r>
          </a:p>
        </p:txBody>
      </p:sp>
      <p:sp>
        <p:nvSpPr>
          <p:cNvPr id="4" name="Content Placeholder 3"/>
          <p:cNvSpPr>
            <a:spLocks noGrp="1"/>
          </p:cNvSpPr>
          <p:nvPr>
            <p:ph sz="half" idx="2"/>
          </p:nvPr>
        </p:nvSpPr>
        <p:spPr/>
        <p:txBody>
          <a:bodyPr>
            <a:normAutofit/>
          </a:bodyPr>
          <a:lstStyle/>
          <a:p>
            <a:pPr marL="409575" lvl="1" indent="-409575">
              <a:spcBef>
                <a:spcPts val="1000"/>
              </a:spcBef>
              <a:buSzPct val="125000"/>
              <a:buFont typeface="Courier New" charset="0"/>
              <a:buChar char="o"/>
            </a:pPr>
            <a:r>
              <a:rPr lang="en-US" sz="2800" dirty="0"/>
              <a:t>The camera physically moves vertically (up or down).</a:t>
            </a:r>
          </a:p>
        </p:txBody>
      </p:sp>
      <p:pic>
        <p:nvPicPr>
          <p:cNvPr id="8" name="Content Placeholder 7"/>
          <p:cNvPicPr>
            <a:picLocks noGrp="1" noChangeAspect="1"/>
          </p:cNvPicPr>
          <p:nvPr>
            <p:ph sz="quarter" idx="4"/>
          </p:nvPr>
        </p:nvPicPr>
        <p:blipFill>
          <a:blip r:embed="rId2">
            <a:extLst>
              <a:ext uri="{28A0092B-C50C-407E-A947-70E740481C1C}">
                <a14:useLocalDpi xmlns:a14="http://schemas.microsoft.com/office/drawing/2010/main" val="0"/>
              </a:ext>
            </a:extLst>
          </a:blip>
          <a:stretch>
            <a:fillRect/>
          </a:stretch>
        </p:blipFill>
        <p:spPr>
          <a:xfrm>
            <a:off x="4683336" y="2070100"/>
            <a:ext cx="3779415" cy="4119563"/>
          </a:xfrm>
        </p:spPr>
      </p:pic>
      <p:sp>
        <p:nvSpPr>
          <p:cNvPr id="7" name="Slide Number Placeholder 6"/>
          <p:cNvSpPr>
            <a:spLocks noGrp="1"/>
          </p:cNvSpPr>
          <p:nvPr>
            <p:ph type="sldNum" sz="quarter" idx="12"/>
          </p:nvPr>
        </p:nvSpPr>
        <p:spPr/>
        <p:txBody>
          <a:bodyPr/>
          <a:lstStyle/>
          <a:p>
            <a:fld id="{AD7A56CD-A913-D146-943D-725ADFE68CF8}" type="slidenum">
              <a:rPr lang="en-US" smtClean="0"/>
              <a:t>30</a:t>
            </a:fld>
            <a:endParaRPr lang="en-US"/>
          </a:p>
        </p:txBody>
      </p:sp>
    </p:spTree>
    <p:extLst>
      <p:ext uri="{BB962C8B-B14F-4D97-AF65-F5344CB8AC3E}">
        <p14:creationId xmlns:p14="http://schemas.microsoft.com/office/powerpoint/2010/main" val="8149787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CAMERA SETTINGS</a:t>
            </a:r>
          </a:p>
        </p:txBody>
      </p:sp>
      <p:sp>
        <p:nvSpPr>
          <p:cNvPr id="3" name="Content Placeholder 2"/>
          <p:cNvSpPr>
            <a:spLocks noGrp="1"/>
          </p:cNvSpPr>
          <p:nvPr>
            <p:ph idx="1"/>
          </p:nvPr>
        </p:nvSpPr>
        <p:spPr/>
        <p:txBody>
          <a:bodyPr/>
          <a:lstStyle/>
          <a:p>
            <a:r>
              <a:rPr lang="en-US" dirty="0"/>
              <a:t>Focus</a:t>
            </a:r>
          </a:p>
          <a:p>
            <a:pPr lvl="1"/>
            <a:r>
              <a:rPr lang="en-US" dirty="0"/>
              <a:t>Adjusting the camera’s lens settings to make the footage of the subject clear and not blurry.</a:t>
            </a:r>
          </a:p>
          <a:p>
            <a:r>
              <a:rPr lang="en-US" dirty="0"/>
              <a:t>White Balance</a:t>
            </a:r>
          </a:p>
          <a:p>
            <a:pPr lvl="1"/>
            <a:r>
              <a:rPr lang="en-US" dirty="0"/>
              <a:t>Adjusting the camera’s color settings to match true white; results in all colors becoming balanced.</a:t>
            </a:r>
          </a:p>
          <a:p>
            <a:r>
              <a:rPr lang="en-US" dirty="0"/>
              <a:t>Iris	</a:t>
            </a:r>
          </a:p>
          <a:p>
            <a:pPr lvl="1"/>
            <a:r>
              <a:rPr lang="en-US" dirty="0"/>
              <a:t>Adjust the camera’s lens settings to allow the appropriate amount of light into the camera.</a:t>
            </a:r>
          </a:p>
          <a:p>
            <a:pPr marL="0" indent="0">
              <a:buNone/>
            </a:pPr>
            <a:r>
              <a:rPr lang="en-US" sz="2000" dirty="0"/>
              <a:t>*Some cameras adjust these three properties automatically while shooting.</a:t>
            </a:r>
            <a:endParaRPr lang="en-US" dirty="0"/>
          </a:p>
        </p:txBody>
      </p:sp>
      <p:sp>
        <p:nvSpPr>
          <p:cNvPr id="4" name="Slide Number Placeholder 3"/>
          <p:cNvSpPr>
            <a:spLocks noGrp="1"/>
          </p:cNvSpPr>
          <p:nvPr>
            <p:ph type="sldNum" sz="quarter" idx="12"/>
          </p:nvPr>
        </p:nvSpPr>
        <p:spPr/>
        <p:txBody>
          <a:bodyPr/>
          <a:lstStyle/>
          <a:p>
            <a:fld id="{AD7A56CD-A913-D146-943D-725ADFE68CF8}" type="slidenum">
              <a:rPr lang="en-US" smtClean="0"/>
              <a:t>31</a:t>
            </a:fld>
            <a:endParaRPr lang="en-US"/>
          </a:p>
        </p:txBody>
      </p:sp>
    </p:spTree>
    <p:extLst>
      <p:ext uri="{BB962C8B-B14F-4D97-AF65-F5344CB8AC3E}">
        <p14:creationId xmlns:p14="http://schemas.microsoft.com/office/powerpoint/2010/main" val="709807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E7BF6-85EC-2346-817B-AC212D298E1A}"/>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48B1DA6F-95B5-A146-BB92-0CEA501DA8FA}"/>
              </a:ext>
            </a:extLst>
          </p:cNvPr>
          <p:cNvSpPr>
            <a:spLocks noGrp="1"/>
          </p:cNvSpPr>
          <p:nvPr>
            <p:ph idx="1"/>
          </p:nvPr>
        </p:nvSpPr>
        <p:spPr/>
        <p:txBody>
          <a:bodyPr/>
          <a:lstStyle/>
          <a:p>
            <a:r>
              <a:rPr lang="en-US" dirty="0"/>
              <a:t>Each camera movement has it’s own use.  Do you think camera movements can be used together?  </a:t>
            </a:r>
          </a:p>
          <a:p>
            <a:r>
              <a:rPr lang="en-US" dirty="0"/>
              <a:t>Can you think of any examples where there are multiple camera movements at the same time?</a:t>
            </a:r>
          </a:p>
          <a:p>
            <a:r>
              <a:rPr lang="en-US" dirty="0"/>
              <a:t>Does the camera always have to move?</a:t>
            </a:r>
          </a:p>
        </p:txBody>
      </p:sp>
      <p:sp>
        <p:nvSpPr>
          <p:cNvPr id="4" name="Slide Number Placeholder 3">
            <a:extLst>
              <a:ext uri="{FF2B5EF4-FFF2-40B4-BE49-F238E27FC236}">
                <a16:creationId xmlns:a16="http://schemas.microsoft.com/office/drawing/2014/main" id="{57EEBFE1-3F2A-A147-83ED-3DD5577DC6AE}"/>
              </a:ext>
            </a:extLst>
          </p:cNvPr>
          <p:cNvSpPr>
            <a:spLocks noGrp="1"/>
          </p:cNvSpPr>
          <p:nvPr>
            <p:ph type="sldNum" sz="quarter" idx="12"/>
          </p:nvPr>
        </p:nvSpPr>
        <p:spPr/>
        <p:txBody>
          <a:bodyPr/>
          <a:lstStyle/>
          <a:p>
            <a:fld id="{AD7A56CD-A913-D146-943D-725ADFE68CF8}" type="slidenum">
              <a:rPr lang="en-US" smtClean="0"/>
              <a:t>32</a:t>
            </a:fld>
            <a:endParaRPr lang="en-US"/>
          </a:p>
        </p:txBody>
      </p:sp>
    </p:spTree>
    <p:extLst>
      <p:ext uri="{BB962C8B-B14F-4D97-AF65-F5344CB8AC3E}">
        <p14:creationId xmlns:p14="http://schemas.microsoft.com/office/powerpoint/2010/main" val="9254100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TELEPHOTO LENS</a:t>
            </a:r>
          </a:p>
        </p:txBody>
      </p:sp>
      <p:sp>
        <p:nvSpPr>
          <p:cNvPr id="5" name="Slide Number Placeholder 4"/>
          <p:cNvSpPr>
            <a:spLocks noGrp="1"/>
          </p:cNvSpPr>
          <p:nvPr>
            <p:ph type="sldNum" sz="quarter" idx="12"/>
          </p:nvPr>
        </p:nvSpPr>
        <p:spPr/>
        <p:txBody>
          <a:bodyPr/>
          <a:lstStyle/>
          <a:p>
            <a:fld id="{AD7A56CD-A913-D146-943D-725ADFE68CF8}" type="slidenum">
              <a:rPr lang="en-US" smtClean="0"/>
              <a:t>33</a:t>
            </a:fld>
            <a:endParaRPr lang="en-US"/>
          </a:p>
        </p:txBody>
      </p:sp>
      <p:sp>
        <p:nvSpPr>
          <p:cNvPr id="7" name="Content Placeholder 2"/>
          <p:cNvSpPr>
            <a:spLocks noGrp="1"/>
          </p:cNvSpPr>
          <p:nvPr>
            <p:ph idx="1"/>
          </p:nvPr>
        </p:nvSpPr>
        <p:spPr>
          <a:xfrm>
            <a:off x="3905250" y="495300"/>
            <a:ext cx="4629150" cy="2755900"/>
          </a:xfrm>
        </p:spPr>
        <p:txBody>
          <a:bodyPr>
            <a:normAutofit/>
          </a:bodyPr>
          <a:lstStyle/>
          <a:p>
            <a:pPr marL="457200" indent="-457200">
              <a:buFont typeface="Courier New" charset="0"/>
              <a:buChar char="o"/>
            </a:pPr>
            <a:r>
              <a:rPr lang="en-US" sz="2800" dirty="0"/>
              <a:t>High-</a:t>
            </a:r>
            <a:r>
              <a:rPr lang="en-US" sz="2800" dirty="0" err="1"/>
              <a:t>def</a:t>
            </a:r>
            <a:r>
              <a:rPr lang="en-US" sz="2800" dirty="0"/>
              <a:t> video cable.</a:t>
            </a:r>
          </a:p>
          <a:p>
            <a:pPr marL="457200" indent="-457200">
              <a:buFont typeface="Courier New" charset="0"/>
              <a:buChar char="o"/>
            </a:pPr>
            <a:r>
              <a:rPr lang="en-US" sz="2800" dirty="0"/>
              <a:t>Carries digital audio and video.</a:t>
            </a:r>
          </a:p>
          <a:p>
            <a:pPr marL="457200" indent="-457200">
              <a:buFont typeface="Courier New" charset="0"/>
              <a:buChar char="o"/>
            </a:pPr>
            <a:r>
              <a:rPr lang="en-US" sz="2800" dirty="0"/>
              <a:t>Combines audio &amp; video signals into one cable to simplify connection.</a:t>
            </a:r>
          </a:p>
        </p:txBody>
      </p:sp>
      <p:pic>
        <p:nvPicPr>
          <p:cNvPr id="9" name="Picture Placeholder 8"/>
          <p:cNvPicPr>
            <a:picLocks noGrp="1" noChangeAspect="1" noChangeArrowheads="1"/>
          </p:cNvPicPr>
          <p:nvPr>
            <p:ph type="pic" idx="13"/>
          </p:nvPr>
        </p:nvPicPr>
        <p:blipFill>
          <a:blip r:embed="rId2">
            <a:extLst>
              <a:ext uri="{28A0092B-C50C-407E-A947-70E740481C1C}">
                <a14:useLocalDpi xmlns:a14="http://schemas.microsoft.com/office/drawing/2010/main" val="0"/>
              </a:ext>
            </a:extLst>
          </a:blip>
          <a:srcRect t="4807" b="4807"/>
          <a:stretch>
            <a:fillRect/>
          </a:stretch>
        </p:blipFill>
        <p:spPr bwMode="auto">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0"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882" y="2083359"/>
            <a:ext cx="2656918" cy="405074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31013916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 LENS</a:t>
            </a:r>
          </a:p>
        </p:txBody>
      </p:sp>
      <p:sp>
        <p:nvSpPr>
          <p:cNvPr id="3" name="Content Placeholder 2"/>
          <p:cNvSpPr>
            <a:spLocks noGrp="1"/>
          </p:cNvSpPr>
          <p:nvPr>
            <p:ph sz="half" idx="1"/>
          </p:nvPr>
        </p:nvSpPr>
        <p:spPr/>
        <p:txBody>
          <a:bodyPr/>
          <a:lstStyle/>
          <a:p>
            <a:r>
              <a:rPr lang="en-US" dirty="0"/>
              <a:t>A lens suitable for unusually up-close filming of the subject(s); shows a particular part of the subject in extreme detail.</a:t>
            </a:r>
          </a:p>
        </p:txBody>
      </p:sp>
      <p:pic>
        <p:nvPicPr>
          <p:cNvPr id="7"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38943" y="1337112"/>
            <a:ext cx="2284624" cy="304660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4969" y="4049530"/>
            <a:ext cx="2859431" cy="212267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Slide Number Placeholder 4"/>
          <p:cNvSpPr>
            <a:spLocks noGrp="1"/>
          </p:cNvSpPr>
          <p:nvPr>
            <p:ph type="sldNum" sz="quarter" idx="12"/>
          </p:nvPr>
        </p:nvSpPr>
        <p:spPr/>
        <p:txBody>
          <a:bodyPr/>
          <a:lstStyle/>
          <a:p>
            <a:fld id="{AD7A56CD-A913-D146-943D-725ADFE68CF8}" type="slidenum">
              <a:rPr lang="en-US" smtClean="0"/>
              <a:t>34</a:t>
            </a:fld>
            <a:endParaRPr lang="en-US" dirty="0"/>
          </a:p>
        </p:txBody>
      </p:sp>
    </p:spTree>
    <p:extLst>
      <p:ext uri="{BB962C8B-B14F-4D97-AF65-F5344CB8AC3E}">
        <p14:creationId xmlns:p14="http://schemas.microsoft.com/office/powerpoint/2010/main" val="6399329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MACRO LENS</a:t>
            </a:r>
          </a:p>
        </p:txBody>
      </p:sp>
      <p:sp>
        <p:nvSpPr>
          <p:cNvPr id="5" name="Slide Number Placeholder 4"/>
          <p:cNvSpPr>
            <a:spLocks noGrp="1"/>
          </p:cNvSpPr>
          <p:nvPr>
            <p:ph type="sldNum" sz="quarter" idx="12"/>
          </p:nvPr>
        </p:nvSpPr>
        <p:spPr/>
        <p:txBody>
          <a:bodyPr/>
          <a:lstStyle/>
          <a:p>
            <a:fld id="{AD7A56CD-A913-D146-943D-725ADFE68CF8}" type="slidenum">
              <a:rPr lang="en-US" smtClean="0"/>
              <a:t>35</a:t>
            </a:fld>
            <a:endParaRPr lang="en-US"/>
          </a:p>
        </p:txBody>
      </p:sp>
      <p:sp>
        <p:nvSpPr>
          <p:cNvPr id="7" name="Content Placeholder 2"/>
          <p:cNvSpPr>
            <a:spLocks noGrp="1"/>
          </p:cNvSpPr>
          <p:nvPr>
            <p:ph idx="1"/>
          </p:nvPr>
        </p:nvSpPr>
        <p:spPr>
          <a:xfrm>
            <a:off x="3905250" y="495300"/>
            <a:ext cx="4629150" cy="2755900"/>
          </a:xfrm>
        </p:spPr>
        <p:txBody>
          <a:bodyPr>
            <a:normAutofit/>
          </a:bodyPr>
          <a:lstStyle/>
          <a:p>
            <a:pPr marL="457200" indent="-457200">
              <a:buFont typeface="Courier New" charset="0"/>
              <a:buChar char="o"/>
            </a:pPr>
            <a:r>
              <a:rPr lang="en-US" sz="2800" dirty="0"/>
              <a:t>A lens suitable for unusually up-close filming of the subject(s); shows a particular part of the subject in extreme detail.</a:t>
            </a:r>
          </a:p>
        </p:txBody>
      </p:sp>
      <p:pic>
        <p:nvPicPr>
          <p:cNvPr id="11"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1900" y="3308309"/>
            <a:ext cx="3806600" cy="28257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856" y="2065982"/>
            <a:ext cx="2841126" cy="378871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900303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FISHEYE LENS</a:t>
            </a:r>
          </a:p>
        </p:txBody>
      </p:sp>
      <p:sp>
        <p:nvSpPr>
          <p:cNvPr id="3" name="Content Placeholder 2"/>
          <p:cNvSpPr>
            <a:spLocks noGrp="1"/>
          </p:cNvSpPr>
          <p:nvPr>
            <p:ph sz="half" idx="1"/>
          </p:nvPr>
        </p:nvSpPr>
        <p:spPr/>
        <p:txBody>
          <a:bodyPr/>
          <a:lstStyle/>
          <a:p>
            <a:r>
              <a:rPr lang="en-US" dirty="0"/>
              <a:t>A wide-angle lens that has a field of vision covering 180°; creates a circular image with visual distortion around the edges for visual effect.</a:t>
            </a:r>
          </a:p>
        </p:txBody>
      </p:sp>
      <p:sp>
        <p:nvSpPr>
          <p:cNvPr id="5" name="Slide Number Placeholder 4"/>
          <p:cNvSpPr>
            <a:spLocks noGrp="1"/>
          </p:cNvSpPr>
          <p:nvPr>
            <p:ph type="sldNum" sz="quarter" idx="12"/>
          </p:nvPr>
        </p:nvSpPr>
        <p:spPr/>
        <p:txBody>
          <a:bodyPr/>
          <a:lstStyle/>
          <a:p>
            <a:fld id="{AD7A56CD-A913-D146-943D-725ADFE68CF8}" type="slidenum">
              <a:rPr lang="en-US" smtClean="0"/>
              <a:t>36</a:t>
            </a:fld>
            <a:endParaRPr lang="en-US" dirty="0"/>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l="19661" r="19090"/>
          <a:stretch>
            <a:fillRect/>
          </a:stretch>
        </p:blipFill>
        <p:spPr bwMode="auto">
          <a:xfrm>
            <a:off x="4636067" y="1419358"/>
            <a:ext cx="2092844" cy="2277793"/>
          </a:xfrm>
          <a:prstGeom prst="rect">
            <a:avLst/>
          </a:prstGeom>
          <a:noFill/>
          <a:ln>
            <a:noFill/>
          </a:ln>
          <a:effectLst/>
          <a:extLst>
            <a:ext uri="{909E8E84-426E-40DD-AFC4-6F175D3DCCD1}">
              <a14:hiddenFill xmlns:a14="http://schemas.microsoft.com/office/drawing/2010/main">
                <a:blipFill dpi="0" rotWithShape="0">
                  <a:blip/>
                  <a:srcRect l="19661" r="190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03201" y="3402832"/>
            <a:ext cx="2931199" cy="27693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95276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FISHEYE LENS</a:t>
            </a:r>
          </a:p>
        </p:txBody>
      </p:sp>
      <p:sp>
        <p:nvSpPr>
          <p:cNvPr id="8" name="Text Placeholder 7"/>
          <p:cNvSpPr>
            <a:spLocks noGrp="1"/>
          </p:cNvSpPr>
          <p:nvPr>
            <p:ph type="body" sz="half" idx="2"/>
          </p:nvPr>
        </p:nvSpPr>
        <p:spPr/>
        <p:txBody>
          <a:bodyPr>
            <a:normAutofit/>
          </a:bodyPr>
          <a:lstStyle/>
          <a:p>
            <a:pPr marL="0" lvl="1">
              <a:spcBef>
                <a:spcPts val="1000"/>
              </a:spcBef>
              <a:buSzPct val="125000"/>
            </a:pPr>
            <a:r>
              <a:rPr lang="en-US" sz="2800" dirty="0"/>
              <a:t>A wide-angle lens that has a field of vision covering 180°; creates a circular image with visual distortion around the edges for visual effect.</a:t>
            </a:r>
          </a:p>
        </p:txBody>
      </p:sp>
      <p:sp>
        <p:nvSpPr>
          <p:cNvPr id="5" name="Slide Number Placeholder 4"/>
          <p:cNvSpPr>
            <a:spLocks noGrp="1"/>
          </p:cNvSpPr>
          <p:nvPr>
            <p:ph type="sldNum" sz="quarter" idx="12"/>
          </p:nvPr>
        </p:nvSpPr>
        <p:spPr/>
        <p:txBody>
          <a:bodyPr/>
          <a:lstStyle/>
          <a:p>
            <a:fld id="{AD7A56CD-A913-D146-943D-725ADFE68CF8}" type="slidenum">
              <a:rPr lang="en-US" smtClean="0"/>
              <a:t>37</a:t>
            </a:fld>
            <a:endParaRPr lang="en-US"/>
          </a:p>
        </p:txBody>
      </p:sp>
      <p:pic>
        <p:nvPicPr>
          <p:cNvPr id="10" name="Picture Placeholder 9"/>
          <p:cNvPicPr>
            <a:picLocks noGrp="1" noChangeAspect="1" noChangeArrowheads="1"/>
          </p:cNvPicPr>
          <p:nvPr>
            <p:ph type="pic" idx="1"/>
          </p:nvPr>
        </p:nvPicPr>
        <p:blipFill>
          <a:blip r:embed="rId2">
            <a:extLst>
              <a:ext uri="{28A0092B-C50C-407E-A947-70E740481C1C}">
                <a14:useLocalDpi xmlns:a14="http://schemas.microsoft.com/office/drawing/2010/main" val="0"/>
              </a:ext>
            </a:extLst>
          </a:blip>
          <a:srcRect t="5428" b="5428"/>
          <a:stretch>
            <a:fillRect/>
          </a:stretch>
        </p:blipFill>
        <p:spPr bwMode="auto">
          <a:prstGeom prst="rect">
            <a:avLst/>
          </a:prstGeom>
          <a:noFill/>
          <a:ln>
            <a:noFill/>
          </a:ln>
          <a:effectLst/>
          <a:extLst>
            <a:ext uri="{909E8E84-426E-40DD-AFC4-6F175D3DCCD1}">
              <a14:hiddenFill xmlns:a14="http://schemas.microsoft.com/office/drawing/2010/main">
                <a:blipFill dpi="0" rotWithShape="0">
                  <a:blip/>
                  <a:srcRect l="19661" r="19090"/>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1" name="Picture Placeholder 10"/>
          <p:cNvPicPr>
            <a:picLocks noGrp="1" noChangeAspect="1" noChangeArrowheads="1"/>
          </p:cNvPicPr>
          <p:nvPr>
            <p:ph type="pic" idx="13"/>
          </p:nvPr>
        </p:nvPicPr>
        <p:blipFill>
          <a:blip r:embed="rId3">
            <a:extLst>
              <a:ext uri="{28A0092B-C50C-407E-A947-70E740481C1C}">
                <a14:useLocalDpi xmlns:a14="http://schemas.microsoft.com/office/drawing/2010/main" val="0"/>
              </a:ext>
            </a:extLst>
          </a:blip>
          <a:srcRect t="18130" b="18130"/>
          <a:stretch>
            <a:fillRect/>
          </a:stretch>
        </p:blipFill>
        <p:spPr bwMode="auto">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59662918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F5A0-BF2B-7B42-BA51-FEDA50B55029}"/>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42C7A6B8-4D55-4049-96AB-43BF27B03724}"/>
              </a:ext>
            </a:extLst>
          </p:cNvPr>
          <p:cNvSpPr>
            <a:spLocks noGrp="1"/>
          </p:cNvSpPr>
          <p:nvPr>
            <p:ph idx="1"/>
          </p:nvPr>
        </p:nvSpPr>
        <p:spPr/>
        <p:txBody>
          <a:bodyPr/>
          <a:lstStyle/>
          <a:p>
            <a:r>
              <a:rPr lang="en-US" dirty="0"/>
              <a:t>Why is it important to have multiple lenses and use the correct lens in a given situation?</a:t>
            </a:r>
          </a:p>
          <a:p>
            <a:r>
              <a:rPr lang="en-US" dirty="0"/>
              <a:t>Can you think of other situations when someone might use each of the lenses? </a:t>
            </a:r>
          </a:p>
          <a:p>
            <a:pPr lvl="1"/>
            <a:r>
              <a:rPr lang="en-US" dirty="0"/>
              <a:t>Telephoto?</a:t>
            </a:r>
          </a:p>
          <a:p>
            <a:pPr lvl="1"/>
            <a:r>
              <a:rPr lang="en-US" dirty="0"/>
              <a:t>Macro?</a:t>
            </a:r>
          </a:p>
          <a:p>
            <a:pPr lvl="1"/>
            <a:r>
              <a:rPr lang="en-US" dirty="0"/>
              <a:t>Fisheye?</a:t>
            </a:r>
          </a:p>
        </p:txBody>
      </p:sp>
      <p:sp>
        <p:nvSpPr>
          <p:cNvPr id="4" name="Slide Number Placeholder 3">
            <a:extLst>
              <a:ext uri="{FF2B5EF4-FFF2-40B4-BE49-F238E27FC236}">
                <a16:creationId xmlns:a16="http://schemas.microsoft.com/office/drawing/2014/main" id="{8CF44CF6-316B-864E-A68C-32D5D123C3E0}"/>
              </a:ext>
            </a:extLst>
          </p:cNvPr>
          <p:cNvSpPr>
            <a:spLocks noGrp="1"/>
          </p:cNvSpPr>
          <p:nvPr>
            <p:ph type="sldNum" sz="quarter" idx="12"/>
          </p:nvPr>
        </p:nvSpPr>
        <p:spPr/>
        <p:txBody>
          <a:bodyPr/>
          <a:lstStyle/>
          <a:p>
            <a:fld id="{AD7A56CD-A913-D146-943D-725ADFE68CF8}" type="slidenum">
              <a:rPr lang="en-US" smtClean="0"/>
              <a:t>38</a:t>
            </a:fld>
            <a:endParaRPr lang="en-US"/>
          </a:p>
        </p:txBody>
      </p:sp>
    </p:spTree>
    <p:extLst>
      <p:ext uri="{BB962C8B-B14F-4D97-AF65-F5344CB8AC3E}">
        <p14:creationId xmlns:p14="http://schemas.microsoft.com/office/powerpoint/2010/main" val="27994702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APERTURE</a:t>
            </a:r>
          </a:p>
        </p:txBody>
      </p:sp>
      <p:sp>
        <p:nvSpPr>
          <p:cNvPr id="3" name="Content Placeholder 2"/>
          <p:cNvSpPr>
            <a:spLocks noGrp="1"/>
          </p:cNvSpPr>
          <p:nvPr>
            <p:ph idx="1"/>
          </p:nvPr>
        </p:nvSpPr>
        <p:spPr/>
        <p:txBody>
          <a:bodyPr/>
          <a:lstStyle/>
          <a:p>
            <a:r>
              <a:rPr lang="en-US" dirty="0"/>
              <a:t>The hole in the lens by which light travels through to re-create the image being filmed; size of the hole is controlled by the iris.</a:t>
            </a:r>
          </a:p>
        </p:txBody>
      </p:sp>
      <p:sp>
        <p:nvSpPr>
          <p:cNvPr id="4" name="Slide Number Placeholder 3"/>
          <p:cNvSpPr>
            <a:spLocks noGrp="1"/>
          </p:cNvSpPr>
          <p:nvPr>
            <p:ph type="sldNum" sz="quarter" idx="12"/>
          </p:nvPr>
        </p:nvSpPr>
        <p:spPr/>
        <p:txBody>
          <a:bodyPr/>
          <a:lstStyle/>
          <a:p>
            <a:fld id="{AD7A56CD-A913-D146-943D-725ADFE68CF8}" type="slidenum">
              <a:rPr lang="en-US" smtClean="0"/>
              <a:t>39</a:t>
            </a:fld>
            <a:endParaRPr lang="en-US"/>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904" y="2692194"/>
            <a:ext cx="7116417" cy="3480006"/>
          </a:xfrm>
          <a:prstGeom prst="rect">
            <a:avLst/>
          </a:prstGeom>
        </p:spPr>
      </p:pic>
    </p:spTree>
    <p:extLst>
      <p:ext uri="{BB962C8B-B14F-4D97-AF65-F5344CB8AC3E}">
        <p14:creationId xmlns:p14="http://schemas.microsoft.com/office/powerpoint/2010/main" val="6439497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FIREWIRE CABLE</a:t>
            </a:r>
          </a:p>
        </p:txBody>
      </p:sp>
      <p:sp>
        <p:nvSpPr>
          <p:cNvPr id="3" name="Content Placeholder 2"/>
          <p:cNvSpPr>
            <a:spLocks noGrp="1"/>
          </p:cNvSpPr>
          <p:nvPr>
            <p:ph sz="half" idx="1"/>
          </p:nvPr>
        </p:nvSpPr>
        <p:spPr/>
        <p:txBody>
          <a:bodyPr/>
          <a:lstStyle/>
          <a:p>
            <a:r>
              <a:rPr lang="en-US" dirty="0"/>
              <a:t>High transfer speed digital cable used with computers.</a:t>
            </a:r>
          </a:p>
          <a:p>
            <a:r>
              <a:rPr lang="en-US" dirty="0"/>
              <a:t>Commonly used to capture audio or video from the recording device into the computer.</a:t>
            </a:r>
          </a:p>
          <a:p>
            <a:r>
              <a:rPr lang="en-US" dirty="0"/>
              <a:t>Depending on age of equipment, can be </a:t>
            </a:r>
            <a:r>
              <a:rPr lang="en-US" dirty="0" err="1"/>
              <a:t>Firewire</a:t>
            </a:r>
            <a:r>
              <a:rPr lang="en-US" dirty="0"/>
              <a:t> 400, 800, or 4-pin.</a:t>
            </a:r>
          </a:p>
        </p:txBody>
      </p:sp>
      <p:sp>
        <p:nvSpPr>
          <p:cNvPr id="5" name="Slide Number Placeholder 4"/>
          <p:cNvSpPr>
            <a:spLocks noGrp="1"/>
          </p:cNvSpPr>
          <p:nvPr>
            <p:ph type="sldNum" sz="quarter" idx="12"/>
          </p:nvPr>
        </p:nvSpPr>
        <p:spPr/>
        <p:txBody>
          <a:bodyPr/>
          <a:lstStyle/>
          <a:p>
            <a:fld id="{AD7A56CD-A913-D146-943D-725ADFE68CF8}" type="slidenum">
              <a:rPr lang="en-US" smtClean="0"/>
              <a:t>4</a:t>
            </a:fld>
            <a:endParaRPr lang="en-US" dirty="0"/>
          </a:p>
        </p:txBody>
      </p:sp>
      <p:grpSp>
        <p:nvGrpSpPr>
          <p:cNvPr id="10" name="Group 5"/>
          <p:cNvGrpSpPr>
            <a:grpSpLocks/>
          </p:cNvGrpSpPr>
          <p:nvPr/>
        </p:nvGrpSpPr>
        <p:grpSpPr bwMode="auto">
          <a:xfrm>
            <a:off x="4854105" y="1582509"/>
            <a:ext cx="3299483" cy="4381591"/>
            <a:chOff x="3236" y="1052"/>
            <a:chExt cx="2206" cy="2947"/>
          </a:xfrm>
        </p:grpSpPr>
        <p:pic>
          <p:nvPicPr>
            <p:cNvPr id="11" name="Picture 6"/>
            <p:cNvPicPr>
              <a:picLocks noChangeAspect="1" noChangeArrowheads="1"/>
            </p:cNvPicPr>
            <p:nvPr/>
          </p:nvPicPr>
          <p:blipFill>
            <a:blip r:embed="rId2">
              <a:extLst>
                <a:ext uri="{28A0092B-C50C-407E-A947-70E740481C1C}">
                  <a14:useLocalDpi xmlns:a14="http://schemas.microsoft.com/office/drawing/2010/main" val="0"/>
                </a:ext>
              </a:extLst>
            </a:blip>
            <a:srcRect l="29526" r="19681" b="31306"/>
            <a:stretch>
              <a:fillRect/>
            </a:stretch>
          </p:blipFill>
          <p:spPr bwMode="auto">
            <a:xfrm>
              <a:off x="3236" y="1706"/>
              <a:ext cx="1537" cy="1380"/>
            </a:xfrm>
            <a:prstGeom prst="rect">
              <a:avLst/>
            </a:prstGeom>
            <a:noFill/>
            <a:ln>
              <a:noFill/>
            </a:ln>
            <a:effectLst/>
            <a:extLst>
              <a:ext uri="{909E8E84-426E-40DD-AFC4-6F175D3DCCD1}">
                <a14:hiddenFill xmlns:a14="http://schemas.microsoft.com/office/drawing/2010/main">
                  <a:blipFill dpi="0" rotWithShape="0">
                    <a:blip/>
                    <a:srcRect l="29526" r="19681" b="31306"/>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7"/>
            <p:cNvPicPr>
              <a:picLocks noChangeAspect="1" noChangeArrowheads="1"/>
            </p:cNvPicPr>
            <p:nvPr/>
          </p:nvPicPr>
          <p:blipFill>
            <a:blip r:embed="rId3">
              <a:extLst>
                <a:ext uri="{28A0092B-C50C-407E-A947-70E740481C1C}">
                  <a14:useLocalDpi xmlns:a14="http://schemas.microsoft.com/office/drawing/2010/main" val="0"/>
                </a:ext>
              </a:extLst>
            </a:blip>
            <a:srcRect l="29201" r="14600" b="20389"/>
            <a:stretch>
              <a:fillRect/>
            </a:stretch>
          </p:blipFill>
          <p:spPr bwMode="auto">
            <a:xfrm>
              <a:off x="4147" y="1052"/>
              <a:ext cx="1254" cy="1190"/>
            </a:xfrm>
            <a:prstGeom prst="rect">
              <a:avLst/>
            </a:prstGeom>
            <a:noFill/>
            <a:ln>
              <a:noFill/>
            </a:ln>
            <a:effectLst/>
            <a:extLst>
              <a:ext uri="{909E8E84-426E-40DD-AFC4-6F175D3DCCD1}">
                <a14:hiddenFill xmlns:a14="http://schemas.microsoft.com/office/drawing/2010/main">
                  <a:blipFill dpi="0" rotWithShape="0">
                    <a:blip/>
                    <a:srcRect l="29201" r="14600" b="20389"/>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3" name="Picture 8"/>
            <p:cNvPicPr>
              <a:picLocks noChangeAspect="1" noChangeArrowheads="1"/>
            </p:cNvPicPr>
            <p:nvPr/>
          </p:nvPicPr>
          <p:blipFill>
            <a:blip r:embed="rId4">
              <a:extLst>
                <a:ext uri="{28A0092B-C50C-407E-A947-70E740481C1C}">
                  <a14:useLocalDpi xmlns:a14="http://schemas.microsoft.com/office/drawing/2010/main" val="0"/>
                </a:ext>
              </a:extLst>
            </a:blip>
            <a:srcRect l="34872" r="9958" b="20618"/>
            <a:stretch>
              <a:fillRect/>
            </a:stretch>
          </p:blipFill>
          <p:spPr bwMode="auto">
            <a:xfrm>
              <a:off x="4159" y="2763"/>
              <a:ext cx="1283" cy="1236"/>
            </a:xfrm>
            <a:prstGeom prst="rect">
              <a:avLst/>
            </a:prstGeom>
            <a:noFill/>
            <a:ln>
              <a:noFill/>
            </a:ln>
            <a:effectLst/>
            <a:extLst>
              <a:ext uri="{909E8E84-426E-40DD-AFC4-6F175D3DCCD1}">
                <a14:hiddenFill xmlns:a14="http://schemas.microsoft.com/office/drawing/2010/main">
                  <a:blipFill dpi="0" rotWithShape="0">
                    <a:blip/>
                    <a:srcRect l="34872" r="9958" b="20618"/>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sp>
        <p:nvSpPr>
          <p:cNvPr id="14" name="Text Box 9"/>
          <p:cNvSpPr txBox="1">
            <a:spLocks noChangeArrowheads="1"/>
          </p:cNvSpPr>
          <p:nvPr/>
        </p:nvSpPr>
        <p:spPr bwMode="auto">
          <a:xfrm>
            <a:off x="4983454" y="1697390"/>
            <a:ext cx="1203325" cy="288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ajor"/>
        </p:style>
        <p:txBody>
          <a:bodyPr lIns="90000" tIns="45000" rIns="90000" bIns="4500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buClrTx/>
              <a:buFontTx/>
              <a:buNone/>
            </a:pPr>
            <a:r>
              <a:rPr lang="en-US" altLang="en-US" sz="1400" kern="1200" dirty="0" err="1">
                <a:solidFill>
                  <a:srgbClr val="C5000B"/>
                </a:solidFill>
                <a:latin typeface="+mn-lt"/>
                <a:ea typeface="Times New Roman" charset="0"/>
                <a:cs typeface="Times New Roman" charset="0"/>
              </a:rPr>
              <a:t>Firewire</a:t>
            </a:r>
            <a:r>
              <a:rPr lang="en-US" altLang="en-US" sz="1400" kern="1200" dirty="0">
                <a:solidFill>
                  <a:srgbClr val="C5000B"/>
                </a:solidFill>
                <a:latin typeface="+mn-lt"/>
                <a:ea typeface="Times New Roman" charset="0"/>
                <a:cs typeface="Times New Roman" charset="0"/>
              </a:rPr>
              <a:t> 4-pin</a:t>
            </a:r>
          </a:p>
        </p:txBody>
      </p:sp>
      <p:sp>
        <p:nvSpPr>
          <p:cNvPr id="15" name="Text Box 10"/>
          <p:cNvSpPr txBox="1">
            <a:spLocks noChangeArrowheads="1"/>
          </p:cNvSpPr>
          <p:nvPr/>
        </p:nvSpPr>
        <p:spPr bwMode="auto">
          <a:xfrm>
            <a:off x="7196849" y="3490398"/>
            <a:ext cx="1095375" cy="487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ajor"/>
        </p:style>
        <p:txBody>
          <a:bodyPr lIns="90000" tIns="45000" rIns="90000" bIns="4500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buClrTx/>
              <a:buFontTx/>
              <a:buNone/>
            </a:pPr>
            <a:r>
              <a:rPr lang="en-US" altLang="en-US" sz="1400" kern="1200" dirty="0" err="1">
                <a:solidFill>
                  <a:srgbClr val="C5000B"/>
                </a:solidFill>
                <a:latin typeface="+mn-lt"/>
                <a:ea typeface="Times New Roman" charset="0"/>
                <a:cs typeface="Times New Roman" charset="0"/>
              </a:rPr>
              <a:t>Firewire</a:t>
            </a:r>
            <a:r>
              <a:rPr lang="en-US" altLang="en-US" sz="1400" kern="1200" dirty="0">
                <a:solidFill>
                  <a:srgbClr val="C5000B"/>
                </a:solidFill>
                <a:latin typeface="+mn-lt"/>
                <a:ea typeface="Times New Roman" charset="0"/>
                <a:cs typeface="Times New Roman" charset="0"/>
              </a:rPr>
              <a:t> 800</a:t>
            </a:r>
          </a:p>
          <a:p>
            <a:pPr>
              <a:buClrTx/>
              <a:buFontTx/>
              <a:buNone/>
            </a:pPr>
            <a:r>
              <a:rPr lang="en-US" altLang="en-US" sz="1400" kern="1200" dirty="0">
                <a:solidFill>
                  <a:srgbClr val="C5000B"/>
                </a:solidFill>
                <a:latin typeface="+mn-lt"/>
                <a:ea typeface="Times New Roman" charset="0"/>
                <a:cs typeface="Times New Roman" charset="0"/>
              </a:rPr>
              <a:t>(9-pin)</a:t>
            </a:r>
          </a:p>
        </p:txBody>
      </p:sp>
      <p:sp>
        <p:nvSpPr>
          <p:cNvPr id="16" name="Text Box 11"/>
          <p:cNvSpPr txBox="1">
            <a:spLocks noChangeArrowheads="1"/>
          </p:cNvSpPr>
          <p:nvPr/>
        </p:nvSpPr>
        <p:spPr bwMode="auto">
          <a:xfrm>
            <a:off x="5122315" y="5260220"/>
            <a:ext cx="1095375" cy="487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style>
          <a:lnRef idx="0">
            <a:scrgbClr r="0" g="0" b="0"/>
          </a:lnRef>
          <a:fillRef idx="0">
            <a:scrgbClr r="0" g="0" b="0"/>
          </a:fillRef>
          <a:effectRef idx="0">
            <a:scrgbClr r="0" g="0" b="0"/>
          </a:effectRef>
          <a:fontRef idx="major"/>
        </p:style>
        <p:txBody>
          <a:bodyPr lIns="90000" tIns="45000" rIns="90000" bIns="45000"/>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buClrTx/>
              <a:buFontTx/>
              <a:buNone/>
            </a:pPr>
            <a:r>
              <a:rPr lang="en-US" altLang="en-US" sz="1400" kern="1200" dirty="0" err="1">
                <a:solidFill>
                  <a:srgbClr val="C5000B"/>
                </a:solidFill>
                <a:latin typeface="+mn-lt"/>
                <a:ea typeface="Times New Roman" charset="0"/>
                <a:cs typeface="Times New Roman" charset="0"/>
              </a:rPr>
              <a:t>Firewire</a:t>
            </a:r>
            <a:r>
              <a:rPr lang="en-US" altLang="en-US" sz="1400" kern="1200" dirty="0">
                <a:solidFill>
                  <a:srgbClr val="C5000B"/>
                </a:solidFill>
                <a:latin typeface="+mn-lt"/>
                <a:ea typeface="Times New Roman" charset="0"/>
                <a:cs typeface="Times New Roman" charset="0"/>
              </a:rPr>
              <a:t> 400</a:t>
            </a:r>
          </a:p>
          <a:p>
            <a:pPr>
              <a:buClrTx/>
              <a:buFontTx/>
              <a:buNone/>
            </a:pPr>
            <a:r>
              <a:rPr lang="en-US" altLang="en-US" sz="1400" kern="1200" dirty="0">
                <a:solidFill>
                  <a:srgbClr val="C5000B"/>
                </a:solidFill>
                <a:latin typeface="+mn-lt"/>
                <a:ea typeface="Times New Roman" charset="0"/>
                <a:cs typeface="Times New Roman" charset="0"/>
              </a:rPr>
              <a:t>(6-pin)</a:t>
            </a:r>
          </a:p>
        </p:txBody>
      </p:sp>
    </p:spTree>
    <p:extLst>
      <p:ext uri="{BB962C8B-B14F-4D97-AF65-F5344CB8AC3E}">
        <p14:creationId xmlns:p14="http://schemas.microsoft.com/office/powerpoint/2010/main" val="7749251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BE59A1-5587-2A4B-A523-F207F40E2D1B}"/>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55ADDA1A-66A7-B446-BC26-9B3556C853D2}"/>
              </a:ext>
            </a:extLst>
          </p:cNvPr>
          <p:cNvSpPr>
            <a:spLocks noGrp="1"/>
          </p:cNvSpPr>
          <p:nvPr>
            <p:ph idx="1"/>
          </p:nvPr>
        </p:nvSpPr>
        <p:spPr/>
        <p:txBody>
          <a:bodyPr/>
          <a:lstStyle/>
          <a:p>
            <a:r>
              <a:rPr lang="en-US" dirty="0"/>
              <a:t>When might someone want to adjust the aperture?</a:t>
            </a:r>
          </a:p>
          <a:p>
            <a:r>
              <a:rPr lang="en-US" dirty="0"/>
              <a:t>How would the aperture need to be adjusted if you were filming in a dark or bright area?</a:t>
            </a:r>
          </a:p>
          <a:p>
            <a:endParaRPr lang="en-US" dirty="0"/>
          </a:p>
        </p:txBody>
      </p:sp>
      <p:sp>
        <p:nvSpPr>
          <p:cNvPr id="4" name="Slide Number Placeholder 3">
            <a:extLst>
              <a:ext uri="{FF2B5EF4-FFF2-40B4-BE49-F238E27FC236}">
                <a16:creationId xmlns:a16="http://schemas.microsoft.com/office/drawing/2014/main" id="{3142E907-D755-B646-ACF0-FBD5FF482877}"/>
              </a:ext>
            </a:extLst>
          </p:cNvPr>
          <p:cNvSpPr>
            <a:spLocks noGrp="1"/>
          </p:cNvSpPr>
          <p:nvPr>
            <p:ph type="sldNum" sz="quarter" idx="12"/>
          </p:nvPr>
        </p:nvSpPr>
        <p:spPr/>
        <p:txBody>
          <a:bodyPr/>
          <a:lstStyle/>
          <a:p>
            <a:fld id="{AD7A56CD-A913-D146-943D-725ADFE68CF8}" type="slidenum">
              <a:rPr lang="en-US" smtClean="0"/>
              <a:t>40</a:t>
            </a:fld>
            <a:endParaRPr lang="en-US"/>
          </a:p>
        </p:txBody>
      </p:sp>
    </p:spTree>
    <p:extLst>
      <p:ext uri="{BB962C8B-B14F-4D97-AF65-F5344CB8AC3E}">
        <p14:creationId xmlns:p14="http://schemas.microsoft.com/office/powerpoint/2010/main" val="389057380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LIGHTING TERMS</a:t>
            </a:r>
          </a:p>
        </p:txBody>
      </p:sp>
      <p:sp>
        <p:nvSpPr>
          <p:cNvPr id="3" name="Content Placeholder 2"/>
          <p:cNvSpPr>
            <a:spLocks noGrp="1"/>
          </p:cNvSpPr>
          <p:nvPr>
            <p:ph idx="1"/>
          </p:nvPr>
        </p:nvSpPr>
        <p:spPr/>
        <p:txBody>
          <a:bodyPr/>
          <a:lstStyle/>
          <a:p>
            <a:r>
              <a:rPr lang="en-US" dirty="0"/>
              <a:t>Key Light</a:t>
            </a:r>
          </a:p>
          <a:p>
            <a:pPr lvl="1"/>
            <a:r>
              <a:rPr lang="en-US" dirty="0"/>
              <a:t>The main source of light for the video production; pointed at the set to illuminate the subject(s).</a:t>
            </a:r>
          </a:p>
          <a:p>
            <a:r>
              <a:rPr lang="en-US" dirty="0"/>
              <a:t>Fill Light</a:t>
            </a:r>
          </a:p>
          <a:p>
            <a:pPr lvl="1"/>
            <a:r>
              <a:rPr lang="en-US" dirty="0"/>
              <a:t>A less intense light used to eliminate or soften the shadows of the subject(s) in a video production.</a:t>
            </a:r>
          </a:p>
          <a:p>
            <a:r>
              <a:rPr lang="en-US" dirty="0"/>
              <a:t>Back Light</a:t>
            </a:r>
          </a:p>
          <a:p>
            <a:pPr lvl="1"/>
            <a:r>
              <a:rPr lang="en-US" dirty="0"/>
              <a:t>Used to illuminate the subject(s) of a video production from behind; separates the subject(s) from the background itself.</a:t>
            </a:r>
          </a:p>
        </p:txBody>
      </p:sp>
      <p:sp>
        <p:nvSpPr>
          <p:cNvPr id="4" name="Slide Number Placeholder 3"/>
          <p:cNvSpPr>
            <a:spLocks noGrp="1"/>
          </p:cNvSpPr>
          <p:nvPr>
            <p:ph type="sldNum" sz="quarter" idx="12"/>
          </p:nvPr>
        </p:nvSpPr>
        <p:spPr/>
        <p:txBody>
          <a:bodyPr/>
          <a:lstStyle/>
          <a:p>
            <a:fld id="{AD7A56CD-A913-D146-943D-725ADFE68CF8}" type="slidenum">
              <a:rPr lang="en-US" smtClean="0"/>
              <a:t>41</a:t>
            </a:fld>
            <a:endParaRPr lang="en-US"/>
          </a:p>
        </p:txBody>
      </p:sp>
    </p:spTree>
    <p:extLst>
      <p:ext uri="{BB962C8B-B14F-4D97-AF65-F5344CB8AC3E}">
        <p14:creationId xmlns:p14="http://schemas.microsoft.com/office/powerpoint/2010/main" val="58773948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7A56CD-A913-D146-943D-725ADFE68CF8}" type="slidenum">
              <a:rPr lang="en-US" smtClean="0"/>
              <a:t>42</a:t>
            </a:fld>
            <a:endParaRPr lang="en-US"/>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643" y="821637"/>
            <a:ext cx="7356141" cy="552128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860265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PRODUCTION LIGHTING</a:t>
            </a:r>
          </a:p>
        </p:txBody>
      </p:sp>
      <p:sp>
        <p:nvSpPr>
          <p:cNvPr id="4" name="Slide Number Placeholder 3"/>
          <p:cNvSpPr>
            <a:spLocks noGrp="1"/>
          </p:cNvSpPr>
          <p:nvPr>
            <p:ph type="sldNum" sz="quarter" idx="12"/>
          </p:nvPr>
        </p:nvSpPr>
        <p:spPr/>
        <p:txBody>
          <a:bodyPr/>
          <a:lstStyle/>
          <a:p>
            <a:fld id="{AD7A56CD-A913-D146-943D-725ADFE68CF8}" type="slidenum">
              <a:rPr lang="en-US" smtClean="0"/>
              <a:t>43</a:t>
            </a:fld>
            <a:endParaRPr lang="en-US"/>
          </a:p>
        </p:txBody>
      </p:sp>
      <p:pic>
        <p:nvPicPr>
          <p:cNvPr id="5" name="Content Placeholder 4"/>
          <p:cNvPicPr>
            <a:picLocks noGrp="1" noChangeAspect="1"/>
          </p:cNvPicPr>
          <p:nvPr>
            <p:ph idx="1"/>
          </p:nvPr>
        </p:nvPicPr>
        <p:blipFill rotWithShape="1">
          <a:blip r:embed="rId2">
            <a:extLst>
              <a:ext uri="{28A0092B-C50C-407E-A947-70E740481C1C}">
                <a14:useLocalDpi xmlns:a14="http://schemas.microsoft.com/office/drawing/2010/main" val="0"/>
              </a:ext>
            </a:extLst>
          </a:blip>
          <a:srcRect r="15207" b="13267"/>
          <a:stretch/>
        </p:blipFill>
        <p:spPr>
          <a:xfrm>
            <a:off x="1080891" y="1409700"/>
            <a:ext cx="6982218" cy="4767263"/>
          </a:xfrm>
          <a:prstGeom prst="rect">
            <a:avLst/>
          </a:prstGeom>
        </p:spPr>
      </p:pic>
    </p:spTree>
    <p:extLst>
      <p:ext uri="{BB962C8B-B14F-4D97-AF65-F5344CB8AC3E}">
        <p14:creationId xmlns:p14="http://schemas.microsoft.com/office/powerpoint/2010/main" val="145668275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BECE60-1B64-FC4A-B2ED-A3E9C4F34637}"/>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A25F0F29-858E-9141-95AE-1CF78717BCC4}"/>
              </a:ext>
            </a:extLst>
          </p:cNvPr>
          <p:cNvSpPr>
            <a:spLocks noGrp="1"/>
          </p:cNvSpPr>
          <p:nvPr>
            <p:ph idx="1"/>
          </p:nvPr>
        </p:nvSpPr>
        <p:spPr/>
        <p:txBody>
          <a:bodyPr/>
          <a:lstStyle/>
          <a:p>
            <a:r>
              <a:rPr lang="en-US" dirty="0"/>
              <a:t>How might a scene look if one of the lights from Three Point Lighting is missing?</a:t>
            </a:r>
          </a:p>
          <a:p>
            <a:r>
              <a:rPr lang="en-US" dirty="0"/>
              <a:t>Do you think cartoons and stop motion films use three point lighting?</a:t>
            </a:r>
          </a:p>
        </p:txBody>
      </p:sp>
      <p:sp>
        <p:nvSpPr>
          <p:cNvPr id="4" name="Slide Number Placeholder 3">
            <a:extLst>
              <a:ext uri="{FF2B5EF4-FFF2-40B4-BE49-F238E27FC236}">
                <a16:creationId xmlns:a16="http://schemas.microsoft.com/office/drawing/2014/main" id="{18F7018C-86D4-4841-8084-D7974282BE2A}"/>
              </a:ext>
            </a:extLst>
          </p:cNvPr>
          <p:cNvSpPr>
            <a:spLocks noGrp="1"/>
          </p:cNvSpPr>
          <p:nvPr>
            <p:ph type="sldNum" sz="quarter" idx="12"/>
          </p:nvPr>
        </p:nvSpPr>
        <p:spPr/>
        <p:txBody>
          <a:bodyPr/>
          <a:lstStyle/>
          <a:p>
            <a:fld id="{AD7A56CD-A913-D146-943D-725ADFE68CF8}" type="slidenum">
              <a:rPr lang="en-US" smtClean="0"/>
              <a:t>44</a:t>
            </a:fld>
            <a:endParaRPr lang="en-US"/>
          </a:p>
        </p:txBody>
      </p:sp>
    </p:spTree>
    <p:extLst>
      <p:ext uri="{BB962C8B-B14F-4D97-AF65-F5344CB8AC3E}">
        <p14:creationId xmlns:p14="http://schemas.microsoft.com/office/powerpoint/2010/main" val="28573828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 TO ENHANCE VIDEO</a:t>
            </a:r>
          </a:p>
        </p:txBody>
      </p:sp>
      <p:sp>
        <p:nvSpPr>
          <p:cNvPr id="3" name="Text Placeholder 2"/>
          <p:cNvSpPr>
            <a:spLocks noGrp="1"/>
          </p:cNvSpPr>
          <p:nvPr>
            <p:ph type="body" idx="1"/>
          </p:nvPr>
        </p:nvSpPr>
        <p:spPr/>
        <p:txBody>
          <a:bodyPr/>
          <a:lstStyle/>
          <a:p>
            <a:pPr>
              <a:lnSpc>
                <a:spcPct val="100000"/>
              </a:lnSpc>
              <a:spcBef>
                <a:spcPts val="0"/>
              </a:spcBef>
            </a:pPr>
            <a:r>
              <a:rPr lang="en-US" dirty="0"/>
              <a:t>Natural Sound </a:t>
            </a:r>
          </a:p>
          <a:p>
            <a:pPr>
              <a:lnSpc>
                <a:spcPct val="100000"/>
              </a:lnSpc>
              <a:spcBef>
                <a:spcPts val="0"/>
              </a:spcBef>
            </a:pPr>
            <a:r>
              <a:rPr lang="en-US" dirty="0"/>
              <a:t>(Room Tone)</a:t>
            </a:r>
          </a:p>
        </p:txBody>
      </p:sp>
      <p:sp>
        <p:nvSpPr>
          <p:cNvPr id="4" name="Content Placeholder 3"/>
          <p:cNvSpPr>
            <a:spLocks noGrp="1"/>
          </p:cNvSpPr>
          <p:nvPr>
            <p:ph sz="half" idx="2"/>
          </p:nvPr>
        </p:nvSpPr>
        <p:spPr/>
        <p:txBody>
          <a:bodyPr>
            <a:normAutofit/>
          </a:bodyPr>
          <a:lstStyle/>
          <a:p>
            <a:r>
              <a:rPr lang="en-US" sz="2800" dirty="0"/>
              <a:t>Using the actual sounds of the environment in which the video takes place.</a:t>
            </a:r>
          </a:p>
          <a:p>
            <a:r>
              <a:rPr lang="en-US" sz="2800" dirty="0"/>
              <a:t>Typically used to make the video seem more realistic.</a:t>
            </a:r>
          </a:p>
        </p:txBody>
      </p:sp>
      <p:sp>
        <p:nvSpPr>
          <p:cNvPr id="5" name="Text Placeholder 4"/>
          <p:cNvSpPr>
            <a:spLocks noGrp="1"/>
          </p:cNvSpPr>
          <p:nvPr>
            <p:ph type="body" sz="quarter" idx="3"/>
          </p:nvPr>
        </p:nvSpPr>
        <p:spPr/>
        <p:txBody>
          <a:bodyPr/>
          <a:lstStyle/>
          <a:p>
            <a:r>
              <a:rPr lang="en-US" dirty="0"/>
              <a:t>Recorded Narration (Voiceover)</a:t>
            </a:r>
          </a:p>
        </p:txBody>
      </p:sp>
      <p:sp>
        <p:nvSpPr>
          <p:cNvPr id="6" name="Content Placeholder 5"/>
          <p:cNvSpPr>
            <a:spLocks noGrp="1"/>
          </p:cNvSpPr>
          <p:nvPr>
            <p:ph sz="quarter" idx="4"/>
          </p:nvPr>
        </p:nvSpPr>
        <p:spPr/>
        <p:txBody>
          <a:bodyPr>
            <a:normAutofit/>
          </a:bodyPr>
          <a:lstStyle/>
          <a:p>
            <a:r>
              <a:rPr lang="en-US" sz="2800" dirty="0"/>
              <a:t>Dialogue added to a video production to explain the visual scenario and give the audience more information about what is happening in the video.</a:t>
            </a:r>
          </a:p>
        </p:txBody>
      </p:sp>
      <p:sp>
        <p:nvSpPr>
          <p:cNvPr id="7" name="Slide Number Placeholder 6"/>
          <p:cNvSpPr>
            <a:spLocks noGrp="1"/>
          </p:cNvSpPr>
          <p:nvPr>
            <p:ph type="sldNum" sz="quarter" idx="12"/>
          </p:nvPr>
        </p:nvSpPr>
        <p:spPr/>
        <p:txBody>
          <a:bodyPr/>
          <a:lstStyle/>
          <a:p>
            <a:fld id="{AD7A56CD-A913-D146-943D-725ADFE68CF8}" type="slidenum">
              <a:rPr lang="en-US" smtClean="0"/>
              <a:t>45</a:t>
            </a:fld>
            <a:endParaRPr lang="en-US"/>
          </a:p>
        </p:txBody>
      </p:sp>
    </p:spTree>
    <p:extLst>
      <p:ext uri="{BB962C8B-B14F-4D97-AF65-F5344CB8AC3E}">
        <p14:creationId xmlns:p14="http://schemas.microsoft.com/office/powerpoint/2010/main" val="13626438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CFDD6C-96F9-3447-937A-D45D12A8FBE6}"/>
              </a:ext>
            </a:extLst>
          </p:cNvPr>
          <p:cNvSpPr>
            <a:spLocks noGrp="1"/>
          </p:cNvSpPr>
          <p:nvPr>
            <p:ph type="title"/>
          </p:nvPr>
        </p:nvSpPr>
        <p:spPr/>
        <p:txBody>
          <a:bodyPr/>
          <a:lstStyle/>
          <a:p>
            <a:r>
              <a:rPr lang="en-US" dirty="0"/>
              <a:t>AUDIO TO ENHANCE VIDEO</a:t>
            </a:r>
          </a:p>
        </p:txBody>
      </p:sp>
      <p:sp>
        <p:nvSpPr>
          <p:cNvPr id="3" name="Content Placeholder 2">
            <a:extLst>
              <a:ext uri="{FF2B5EF4-FFF2-40B4-BE49-F238E27FC236}">
                <a16:creationId xmlns:a16="http://schemas.microsoft.com/office/drawing/2014/main" id="{2F139FF1-FB2E-C844-83A6-2FDA29B97DB4}"/>
              </a:ext>
            </a:extLst>
          </p:cNvPr>
          <p:cNvSpPr>
            <a:spLocks noGrp="1"/>
          </p:cNvSpPr>
          <p:nvPr>
            <p:ph idx="1"/>
          </p:nvPr>
        </p:nvSpPr>
        <p:spPr/>
        <p:txBody>
          <a:bodyPr/>
          <a:lstStyle/>
          <a:p>
            <a:r>
              <a:rPr lang="en-US" dirty="0"/>
              <a:t>Loop</a:t>
            </a:r>
          </a:p>
          <a:p>
            <a:pPr lvl="1"/>
            <a:r>
              <a:rPr lang="en-US" dirty="0"/>
              <a:t>Used to make a section of audio repeat.</a:t>
            </a:r>
          </a:p>
          <a:p>
            <a:r>
              <a:rPr lang="en-US" dirty="0"/>
              <a:t>Audio Effects</a:t>
            </a:r>
          </a:p>
          <a:p>
            <a:pPr lvl="1"/>
            <a:r>
              <a:rPr lang="en-US" dirty="0"/>
              <a:t>Adjustments to clips used to change the original sound in order to reach the desired outcome.</a:t>
            </a:r>
          </a:p>
          <a:p>
            <a:r>
              <a:rPr lang="en-US" dirty="0"/>
              <a:t>Background Audio</a:t>
            </a:r>
          </a:p>
          <a:p>
            <a:pPr lvl="1"/>
            <a:r>
              <a:rPr lang="en-US" dirty="0"/>
              <a:t>Music and/or sounds used to add interest and depth to an audio production.</a:t>
            </a:r>
          </a:p>
          <a:p>
            <a:r>
              <a:rPr lang="en-US" dirty="0"/>
              <a:t>Voiceover</a:t>
            </a:r>
          </a:p>
          <a:p>
            <a:pPr lvl="1"/>
            <a:r>
              <a:rPr lang="en-US" dirty="0"/>
              <a:t>Voice used to convey a message to the audience.</a:t>
            </a:r>
          </a:p>
        </p:txBody>
      </p:sp>
      <p:sp>
        <p:nvSpPr>
          <p:cNvPr id="4" name="Slide Number Placeholder 3">
            <a:extLst>
              <a:ext uri="{FF2B5EF4-FFF2-40B4-BE49-F238E27FC236}">
                <a16:creationId xmlns:a16="http://schemas.microsoft.com/office/drawing/2014/main" id="{ECEAB02C-CCFD-9243-A95C-BF2220A0B014}"/>
              </a:ext>
            </a:extLst>
          </p:cNvPr>
          <p:cNvSpPr>
            <a:spLocks noGrp="1"/>
          </p:cNvSpPr>
          <p:nvPr>
            <p:ph type="sldNum" sz="quarter" idx="12"/>
          </p:nvPr>
        </p:nvSpPr>
        <p:spPr/>
        <p:txBody>
          <a:bodyPr/>
          <a:lstStyle/>
          <a:p>
            <a:fld id="{AD7A56CD-A913-D146-943D-725ADFE68CF8}" type="slidenum">
              <a:rPr lang="en-US" smtClean="0"/>
              <a:t>46</a:t>
            </a:fld>
            <a:endParaRPr lang="en-US"/>
          </a:p>
        </p:txBody>
      </p:sp>
    </p:spTree>
    <p:extLst>
      <p:ext uri="{BB962C8B-B14F-4D97-AF65-F5344CB8AC3E}">
        <p14:creationId xmlns:p14="http://schemas.microsoft.com/office/powerpoint/2010/main" val="161585228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 EDITING TERMS</a:t>
            </a:r>
          </a:p>
        </p:txBody>
      </p:sp>
      <p:sp>
        <p:nvSpPr>
          <p:cNvPr id="3" name="Content Placeholder 2"/>
          <p:cNvSpPr>
            <a:spLocks noGrp="1"/>
          </p:cNvSpPr>
          <p:nvPr>
            <p:ph idx="1"/>
          </p:nvPr>
        </p:nvSpPr>
        <p:spPr/>
        <p:txBody>
          <a:bodyPr/>
          <a:lstStyle/>
          <a:p>
            <a:r>
              <a:rPr lang="en-US" dirty="0"/>
              <a:t>Clip</a:t>
            </a:r>
          </a:p>
          <a:p>
            <a:pPr lvl="1"/>
            <a:r>
              <a:rPr lang="en-US" dirty="0"/>
              <a:t>A section of recorded sound used to create an audio production.</a:t>
            </a:r>
          </a:p>
          <a:p>
            <a:r>
              <a:rPr lang="en-US" dirty="0"/>
              <a:t>Trim/Splice</a:t>
            </a:r>
          </a:p>
          <a:p>
            <a:pPr lvl="1"/>
            <a:r>
              <a:rPr lang="en-US" dirty="0"/>
              <a:t>Starting and stopping audio clips at a defined point in the recording.</a:t>
            </a:r>
          </a:p>
          <a:p>
            <a:r>
              <a:rPr lang="en-US" dirty="0"/>
              <a:t>Adjusting Track Levels</a:t>
            </a:r>
          </a:p>
          <a:p>
            <a:pPr lvl="1"/>
            <a:r>
              <a:rPr lang="en-US" dirty="0"/>
              <a:t>Increasing or decreasing the volume of individual tracks to ensure all tracks are audible and blend well together.</a:t>
            </a:r>
          </a:p>
        </p:txBody>
      </p:sp>
      <p:sp>
        <p:nvSpPr>
          <p:cNvPr id="4" name="Slide Number Placeholder 3"/>
          <p:cNvSpPr>
            <a:spLocks noGrp="1"/>
          </p:cNvSpPr>
          <p:nvPr>
            <p:ph type="sldNum" sz="quarter" idx="12"/>
          </p:nvPr>
        </p:nvSpPr>
        <p:spPr/>
        <p:txBody>
          <a:bodyPr/>
          <a:lstStyle/>
          <a:p>
            <a:fld id="{AD7A56CD-A913-D146-943D-725ADFE68CF8}" type="slidenum">
              <a:rPr lang="en-US" smtClean="0"/>
              <a:t>47</a:t>
            </a:fld>
            <a:endParaRPr lang="en-US"/>
          </a:p>
        </p:txBody>
      </p:sp>
    </p:spTree>
    <p:extLst>
      <p:ext uri="{BB962C8B-B14F-4D97-AF65-F5344CB8AC3E}">
        <p14:creationId xmlns:p14="http://schemas.microsoft.com/office/powerpoint/2010/main" val="161954415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AUDIO EDITING TERMS</a:t>
            </a:r>
          </a:p>
        </p:txBody>
      </p:sp>
      <p:sp>
        <p:nvSpPr>
          <p:cNvPr id="3" name="Content Placeholder 2"/>
          <p:cNvSpPr>
            <a:spLocks noGrp="1"/>
          </p:cNvSpPr>
          <p:nvPr>
            <p:ph idx="1"/>
          </p:nvPr>
        </p:nvSpPr>
        <p:spPr/>
        <p:txBody>
          <a:bodyPr/>
          <a:lstStyle/>
          <a:p>
            <a:r>
              <a:rPr lang="en-US" dirty="0"/>
              <a:t>Fade</a:t>
            </a:r>
          </a:p>
          <a:p>
            <a:pPr lvl="1"/>
            <a:r>
              <a:rPr lang="en-US" dirty="0"/>
              <a:t>Gradual change of volume used to change between clips of audio.</a:t>
            </a:r>
          </a:p>
          <a:p>
            <a:r>
              <a:rPr lang="en-US" dirty="0"/>
              <a:t>Crossfade</a:t>
            </a:r>
          </a:p>
          <a:p>
            <a:pPr lvl="1"/>
            <a:r>
              <a:rPr lang="en-US" dirty="0"/>
              <a:t>A gradual volume transition from one audio clip to another.</a:t>
            </a:r>
          </a:p>
        </p:txBody>
      </p:sp>
      <p:sp>
        <p:nvSpPr>
          <p:cNvPr id="4" name="Slide Number Placeholder 3"/>
          <p:cNvSpPr>
            <a:spLocks noGrp="1"/>
          </p:cNvSpPr>
          <p:nvPr>
            <p:ph type="sldNum" sz="quarter" idx="12"/>
          </p:nvPr>
        </p:nvSpPr>
        <p:spPr/>
        <p:txBody>
          <a:bodyPr/>
          <a:lstStyle/>
          <a:p>
            <a:fld id="{AD7A56CD-A913-D146-943D-725ADFE68CF8}" type="slidenum">
              <a:rPr lang="en-US" smtClean="0"/>
              <a:t>48</a:t>
            </a:fld>
            <a:endParaRPr lang="en-US"/>
          </a:p>
        </p:txBody>
      </p:sp>
    </p:spTree>
    <p:extLst>
      <p:ext uri="{BB962C8B-B14F-4D97-AF65-F5344CB8AC3E}">
        <p14:creationId xmlns:p14="http://schemas.microsoft.com/office/powerpoint/2010/main" val="323353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66883-1BED-5940-A8C7-EC4FC49FB847}"/>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CF180CFD-57D0-FE40-9048-A8D6771747EB}"/>
              </a:ext>
            </a:extLst>
          </p:cNvPr>
          <p:cNvSpPr>
            <a:spLocks noGrp="1"/>
          </p:cNvSpPr>
          <p:nvPr>
            <p:ph idx="1"/>
          </p:nvPr>
        </p:nvSpPr>
        <p:spPr/>
        <p:txBody>
          <a:bodyPr/>
          <a:lstStyle/>
          <a:p>
            <a:r>
              <a:rPr lang="en-US" dirty="0"/>
              <a:t>Why is it important to fade audio in and out?</a:t>
            </a:r>
          </a:p>
        </p:txBody>
      </p:sp>
      <p:sp>
        <p:nvSpPr>
          <p:cNvPr id="4" name="Slide Number Placeholder 3">
            <a:extLst>
              <a:ext uri="{FF2B5EF4-FFF2-40B4-BE49-F238E27FC236}">
                <a16:creationId xmlns:a16="http://schemas.microsoft.com/office/drawing/2014/main" id="{E700902D-4DEC-9242-9A32-27C1B3846CF8}"/>
              </a:ext>
            </a:extLst>
          </p:cNvPr>
          <p:cNvSpPr>
            <a:spLocks noGrp="1"/>
          </p:cNvSpPr>
          <p:nvPr>
            <p:ph type="sldNum" sz="quarter" idx="12"/>
          </p:nvPr>
        </p:nvSpPr>
        <p:spPr/>
        <p:txBody>
          <a:bodyPr/>
          <a:lstStyle/>
          <a:p>
            <a:fld id="{AD7A56CD-A913-D146-943D-725ADFE68CF8}" type="slidenum">
              <a:rPr lang="en-US" smtClean="0"/>
              <a:t>49</a:t>
            </a:fld>
            <a:endParaRPr lang="en-US"/>
          </a:p>
        </p:txBody>
      </p:sp>
    </p:spTree>
    <p:extLst>
      <p:ext uri="{BB962C8B-B14F-4D97-AF65-F5344CB8AC3E}">
        <p14:creationId xmlns:p14="http://schemas.microsoft.com/office/powerpoint/2010/main" val="44076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HDMI CABLE</a:t>
            </a:r>
          </a:p>
        </p:txBody>
      </p:sp>
      <p:sp>
        <p:nvSpPr>
          <p:cNvPr id="4" name="Content Placeholder 3"/>
          <p:cNvSpPr>
            <a:spLocks noGrp="1"/>
          </p:cNvSpPr>
          <p:nvPr>
            <p:ph sz="half" idx="2"/>
          </p:nvPr>
        </p:nvSpPr>
        <p:spPr/>
        <p:txBody>
          <a:bodyPr/>
          <a:lstStyle/>
          <a:p>
            <a:r>
              <a:rPr lang="en-US" dirty="0"/>
              <a:t>High-definition video cable.</a:t>
            </a:r>
          </a:p>
          <a:p>
            <a:r>
              <a:rPr lang="en-US" dirty="0"/>
              <a:t>Carries digital audio and video.</a:t>
            </a:r>
          </a:p>
          <a:p>
            <a:r>
              <a:rPr lang="en-US" dirty="0"/>
              <a:t>Combines audio and video signals into one cable to simplify connection.</a:t>
            </a:r>
          </a:p>
        </p:txBody>
      </p:sp>
      <p:sp>
        <p:nvSpPr>
          <p:cNvPr id="5" name="Slide Number Placeholder 4"/>
          <p:cNvSpPr>
            <a:spLocks noGrp="1"/>
          </p:cNvSpPr>
          <p:nvPr>
            <p:ph type="sldNum" sz="quarter" idx="12"/>
          </p:nvPr>
        </p:nvSpPr>
        <p:spPr/>
        <p:txBody>
          <a:bodyPr/>
          <a:lstStyle/>
          <a:p>
            <a:fld id="{AD7A56CD-A913-D146-943D-725ADFE68CF8}" type="slidenum">
              <a:rPr lang="en-US" smtClean="0"/>
              <a:t>5</a:t>
            </a:fld>
            <a:endParaRPr lang="en-US" dirty="0"/>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3434" y="1408078"/>
            <a:ext cx="3270513" cy="3417686"/>
          </a:xfrm>
          <a:prstGeom prst="rect">
            <a:avLst/>
          </a:prstGeom>
        </p:spPr>
      </p:pic>
    </p:spTree>
    <p:extLst>
      <p:ext uri="{BB962C8B-B14F-4D97-AF65-F5344CB8AC3E}">
        <p14:creationId xmlns:p14="http://schemas.microsoft.com/office/powerpoint/2010/main" val="7510394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DIGITAL PROJECT RESEARCH</a:t>
            </a:r>
          </a:p>
        </p:txBody>
      </p:sp>
      <p:sp>
        <p:nvSpPr>
          <p:cNvPr id="3" name="Content Placeholder 2"/>
          <p:cNvSpPr>
            <a:spLocks noGrp="1"/>
          </p:cNvSpPr>
          <p:nvPr>
            <p:ph idx="1"/>
          </p:nvPr>
        </p:nvSpPr>
        <p:spPr/>
        <p:txBody>
          <a:bodyPr/>
          <a:lstStyle/>
          <a:p>
            <a:r>
              <a:rPr lang="en-US" dirty="0"/>
              <a:t>Once a designer and client have discussed and established the target audience, purpose, and goals of a project, the next step for the designer is to conduct research to prepare for creation. </a:t>
            </a:r>
          </a:p>
          <a:p>
            <a:pPr lvl="1"/>
            <a:r>
              <a:rPr lang="en-US" dirty="0"/>
              <a:t>View a collection of similar projects for ideas and inspiration.</a:t>
            </a:r>
          </a:p>
          <a:p>
            <a:pPr lvl="1"/>
            <a:r>
              <a:rPr lang="en-US" dirty="0"/>
              <a:t>Research possible copyright or trademark issues associated with the nature of the project.</a:t>
            </a:r>
          </a:p>
          <a:p>
            <a:pPr lvl="1"/>
            <a:r>
              <a:rPr lang="en-US" dirty="0"/>
              <a:t>Find assets (pictures, audio, video, etc.) needed to create the project.</a:t>
            </a:r>
          </a:p>
        </p:txBody>
      </p:sp>
      <p:sp>
        <p:nvSpPr>
          <p:cNvPr id="4" name="Slide Number Placeholder 3"/>
          <p:cNvSpPr>
            <a:spLocks noGrp="1"/>
          </p:cNvSpPr>
          <p:nvPr>
            <p:ph type="sldNum" sz="quarter" idx="12"/>
          </p:nvPr>
        </p:nvSpPr>
        <p:spPr/>
        <p:txBody>
          <a:bodyPr/>
          <a:lstStyle/>
          <a:p>
            <a:fld id="{AD7A56CD-A913-D146-943D-725ADFE68CF8}" type="slidenum">
              <a:rPr lang="en-US" smtClean="0"/>
              <a:t>50</a:t>
            </a:fld>
            <a:endParaRPr lang="en-US"/>
          </a:p>
        </p:txBody>
      </p:sp>
    </p:spTree>
    <p:extLst>
      <p:ext uri="{BB962C8B-B14F-4D97-AF65-F5344CB8AC3E}">
        <p14:creationId xmlns:p14="http://schemas.microsoft.com/office/powerpoint/2010/main" val="13784759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IN DESIGN TEAMS</a:t>
            </a:r>
          </a:p>
        </p:txBody>
      </p:sp>
      <p:sp>
        <p:nvSpPr>
          <p:cNvPr id="3" name="Content Placeholder 2"/>
          <p:cNvSpPr>
            <a:spLocks noGrp="1"/>
          </p:cNvSpPr>
          <p:nvPr>
            <p:ph sz="half" idx="1"/>
          </p:nvPr>
        </p:nvSpPr>
        <p:spPr/>
        <p:txBody>
          <a:bodyPr>
            <a:normAutofit/>
          </a:bodyPr>
          <a:lstStyle/>
          <a:p>
            <a:r>
              <a:rPr lang="en-US" sz="2400" dirty="0"/>
              <a:t>Writers - responsible for writing all content.</a:t>
            </a:r>
          </a:p>
          <a:p>
            <a:r>
              <a:rPr lang="en-US" sz="2400" dirty="0"/>
              <a:t>Editors - responsible for editing all content.</a:t>
            </a:r>
          </a:p>
          <a:p>
            <a:r>
              <a:rPr lang="en-US" sz="2400" dirty="0"/>
              <a:t>Photographers - responsible for all digital photography.</a:t>
            </a:r>
          </a:p>
          <a:p>
            <a:r>
              <a:rPr lang="en-US" sz="2400" dirty="0"/>
              <a:t>Videographer - responsible for shooting all digital video.</a:t>
            </a:r>
          </a:p>
        </p:txBody>
      </p:sp>
      <p:sp>
        <p:nvSpPr>
          <p:cNvPr id="4" name="Content Placeholder 3"/>
          <p:cNvSpPr>
            <a:spLocks noGrp="1"/>
          </p:cNvSpPr>
          <p:nvPr>
            <p:ph sz="half" idx="2"/>
          </p:nvPr>
        </p:nvSpPr>
        <p:spPr/>
        <p:txBody>
          <a:bodyPr>
            <a:noAutofit/>
          </a:bodyPr>
          <a:lstStyle/>
          <a:p>
            <a:r>
              <a:rPr lang="en-US" sz="2400" dirty="0"/>
              <a:t>Director - responsible to making rough and final cuts of video production projects.</a:t>
            </a:r>
          </a:p>
          <a:p>
            <a:r>
              <a:rPr lang="en-US" sz="2400" dirty="0"/>
              <a:t>Designers - responsible for designing elements of layout and look and feel of project.</a:t>
            </a:r>
          </a:p>
          <a:p>
            <a:r>
              <a:rPr lang="en-US" sz="2400" dirty="0"/>
              <a:t>Project managers - responsible for keeping all members on task for a project. Usually the person who interfaces with the client.</a:t>
            </a:r>
          </a:p>
        </p:txBody>
      </p:sp>
      <p:sp>
        <p:nvSpPr>
          <p:cNvPr id="5" name="Slide Number Placeholder 4"/>
          <p:cNvSpPr>
            <a:spLocks noGrp="1"/>
          </p:cNvSpPr>
          <p:nvPr>
            <p:ph type="sldNum" sz="quarter" idx="12"/>
          </p:nvPr>
        </p:nvSpPr>
        <p:spPr/>
        <p:txBody>
          <a:bodyPr/>
          <a:lstStyle/>
          <a:p>
            <a:fld id="{AD7A56CD-A913-D146-943D-725ADFE68CF8}" type="slidenum">
              <a:rPr lang="en-US" smtClean="0"/>
              <a:t>51</a:t>
            </a:fld>
            <a:endParaRPr lang="en-US" dirty="0"/>
          </a:p>
        </p:txBody>
      </p:sp>
    </p:spTree>
    <p:extLst>
      <p:ext uri="{BB962C8B-B14F-4D97-AF65-F5344CB8AC3E}">
        <p14:creationId xmlns:p14="http://schemas.microsoft.com/office/powerpoint/2010/main" val="174947576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COMMUNICATION</a:t>
            </a:r>
          </a:p>
        </p:txBody>
      </p:sp>
      <p:sp>
        <p:nvSpPr>
          <p:cNvPr id="3" name="Content Placeholder 2"/>
          <p:cNvSpPr>
            <a:spLocks noGrp="1"/>
          </p:cNvSpPr>
          <p:nvPr>
            <p:ph idx="1"/>
          </p:nvPr>
        </p:nvSpPr>
        <p:spPr/>
        <p:txBody>
          <a:bodyPr/>
          <a:lstStyle/>
          <a:p>
            <a:r>
              <a:rPr lang="en-US" dirty="0"/>
              <a:t>Decide how the team will communicate.</a:t>
            </a:r>
          </a:p>
          <a:p>
            <a:r>
              <a:rPr lang="en-US" dirty="0"/>
              <a:t>Determine if one person will be the project manager overseeing all tasks and deliverables.</a:t>
            </a:r>
          </a:p>
          <a:p>
            <a:r>
              <a:rPr lang="en-US" dirty="0"/>
              <a:t>Select a person who will communicate directly with the client.</a:t>
            </a:r>
          </a:p>
          <a:p>
            <a:r>
              <a:rPr lang="en-US" dirty="0"/>
              <a:t>Decide how information will be relayed back to the group from the client; email, web conferencing (such as Adobe Connect), Adobe Acrobat, Dropbox or Google Drive.</a:t>
            </a:r>
          </a:p>
        </p:txBody>
      </p:sp>
      <p:sp>
        <p:nvSpPr>
          <p:cNvPr id="4" name="Slide Number Placeholder 3"/>
          <p:cNvSpPr>
            <a:spLocks noGrp="1"/>
          </p:cNvSpPr>
          <p:nvPr>
            <p:ph type="sldNum" sz="quarter" idx="12"/>
          </p:nvPr>
        </p:nvSpPr>
        <p:spPr/>
        <p:txBody>
          <a:bodyPr/>
          <a:lstStyle/>
          <a:p>
            <a:fld id="{AD7A56CD-A913-D146-943D-725ADFE68CF8}" type="slidenum">
              <a:rPr lang="en-US" smtClean="0"/>
              <a:t>52</a:t>
            </a:fld>
            <a:endParaRPr lang="en-US"/>
          </a:p>
        </p:txBody>
      </p:sp>
    </p:spTree>
    <p:extLst>
      <p:ext uri="{BB962C8B-B14F-4D97-AF65-F5344CB8AC3E}">
        <p14:creationId xmlns:p14="http://schemas.microsoft.com/office/powerpoint/2010/main" val="5123710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FEEDBACK</a:t>
            </a:r>
          </a:p>
        </p:txBody>
      </p:sp>
      <p:sp>
        <p:nvSpPr>
          <p:cNvPr id="3" name="Content Placeholder 2"/>
          <p:cNvSpPr>
            <a:spLocks noGrp="1"/>
          </p:cNvSpPr>
          <p:nvPr>
            <p:ph idx="1"/>
          </p:nvPr>
        </p:nvSpPr>
        <p:spPr/>
        <p:txBody>
          <a:bodyPr/>
          <a:lstStyle/>
          <a:p>
            <a:r>
              <a:rPr lang="en-US" dirty="0"/>
              <a:t>Verbal or written responses containing information about a client’s reaction to a designer’s performance of a task.  </a:t>
            </a:r>
          </a:p>
          <a:p>
            <a:r>
              <a:rPr lang="en-US" dirty="0"/>
              <a:t>Feedback should be specific and offered during the construction of the project, as well as at the end. </a:t>
            </a:r>
          </a:p>
          <a:p>
            <a:r>
              <a:rPr lang="en-US" dirty="0"/>
              <a:t>Performance feedback is used to shape the redesign process and improve the overall project.</a:t>
            </a:r>
          </a:p>
        </p:txBody>
      </p:sp>
      <p:sp>
        <p:nvSpPr>
          <p:cNvPr id="4" name="Slide Number Placeholder 3"/>
          <p:cNvSpPr>
            <a:spLocks noGrp="1"/>
          </p:cNvSpPr>
          <p:nvPr>
            <p:ph type="sldNum" sz="quarter" idx="12"/>
          </p:nvPr>
        </p:nvSpPr>
        <p:spPr/>
        <p:txBody>
          <a:bodyPr/>
          <a:lstStyle/>
          <a:p>
            <a:fld id="{AD7A56CD-A913-D146-943D-725ADFE68CF8}" type="slidenum">
              <a:rPr lang="en-US" smtClean="0"/>
              <a:t>53</a:t>
            </a:fld>
            <a:endParaRPr lang="en-US"/>
          </a:p>
        </p:txBody>
      </p:sp>
    </p:spTree>
    <p:extLst>
      <p:ext uri="{BB962C8B-B14F-4D97-AF65-F5344CB8AC3E}">
        <p14:creationId xmlns:p14="http://schemas.microsoft.com/office/powerpoint/2010/main" val="188357818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REDESIGN</a:t>
            </a:r>
          </a:p>
        </p:txBody>
      </p:sp>
      <p:sp>
        <p:nvSpPr>
          <p:cNvPr id="3" name="Content Placeholder 2"/>
          <p:cNvSpPr>
            <a:spLocks noGrp="1"/>
          </p:cNvSpPr>
          <p:nvPr>
            <p:ph idx="1"/>
          </p:nvPr>
        </p:nvSpPr>
        <p:spPr/>
        <p:txBody>
          <a:bodyPr/>
          <a:lstStyle/>
          <a:p>
            <a:r>
              <a:rPr lang="en-US" dirty="0"/>
              <a:t>The designer uses the provided feedback to make changes to the original project with the ultimate goal of meeting the client’s needs.  This process could occur several times throughout the time span of a particular project.</a:t>
            </a:r>
          </a:p>
        </p:txBody>
      </p:sp>
      <p:sp>
        <p:nvSpPr>
          <p:cNvPr id="4" name="Slide Number Placeholder 3"/>
          <p:cNvSpPr>
            <a:spLocks noGrp="1"/>
          </p:cNvSpPr>
          <p:nvPr>
            <p:ph type="sldNum" sz="quarter" idx="12"/>
          </p:nvPr>
        </p:nvSpPr>
        <p:spPr/>
        <p:txBody>
          <a:bodyPr/>
          <a:lstStyle/>
          <a:p>
            <a:fld id="{AD7A56CD-A913-D146-943D-725ADFE68CF8}" type="slidenum">
              <a:rPr lang="en-US" smtClean="0"/>
              <a:t>54</a:t>
            </a:fld>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5280" y="3712819"/>
            <a:ext cx="7263345" cy="2621722"/>
          </a:xfrm>
          <a:prstGeom prst="rect">
            <a:avLst/>
          </a:prstGeom>
        </p:spPr>
      </p:pic>
    </p:spTree>
    <p:extLst>
      <p:ext uri="{BB962C8B-B14F-4D97-AF65-F5344CB8AC3E}">
        <p14:creationId xmlns:p14="http://schemas.microsoft.com/office/powerpoint/2010/main" val="124214848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COLLABORATION</a:t>
            </a:r>
          </a:p>
        </p:txBody>
      </p:sp>
      <p:sp>
        <p:nvSpPr>
          <p:cNvPr id="3" name="Content Placeholder 2"/>
          <p:cNvSpPr>
            <a:spLocks noGrp="1"/>
          </p:cNvSpPr>
          <p:nvPr>
            <p:ph idx="1"/>
          </p:nvPr>
        </p:nvSpPr>
        <p:spPr/>
        <p:txBody>
          <a:bodyPr/>
          <a:lstStyle/>
          <a:p>
            <a:r>
              <a:rPr lang="en-US" dirty="0"/>
              <a:t>Collaboration is the action of working with someone to produce or create something.</a:t>
            </a:r>
          </a:p>
          <a:p>
            <a:r>
              <a:rPr lang="en-US" dirty="0"/>
              <a:t>Using technology to assist the collaboration between the designer and client will result in a more efficient and effective workflow.</a:t>
            </a:r>
          </a:p>
          <a:p>
            <a:r>
              <a:rPr lang="en-US" dirty="0"/>
              <a:t>Cloud storage allows a working document or project to be stored electronically and accessed by different parties simultaneously. </a:t>
            </a:r>
          </a:p>
          <a:p>
            <a:pPr lvl="1"/>
            <a:r>
              <a:rPr lang="en-US" dirty="0"/>
              <a:t>Dropbox, </a:t>
            </a:r>
            <a:r>
              <a:rPr lang="en-US" dirty="0" err="1"/>
              <a:t>GoogleDocs</a:t>
            </a:r>
            <a:r>
              <a:rPr lang="en-US" dirty="0"/>
              <a:t>, iCloud, </a:t>
            </a:r>
            <a:r>
              <a:rPr lang="en-US" dirty="0" err="1"/>
              <a:t>Box.net</a:t>
            </a:r>
            <a:r>
              <a:rPr lang="en-US" dirty="0"/>
              <a:t>, etc.</a:t>
            </a:r>
          </a:p>
        </p:txBody>
      </p:sp>
      <p:sp>
        <p:nvSpPr>
          <p:cNvPr id="4" name="Slide Number Placeholder 3"/>
          <p:cNvSpPr>
            <a:spLocks noGrp="1"/>
          </p:cNvSpPr>
          <p:nvPr>
            <p:ph type="sldNum" sz="quarter" idx="12"/>
          </p:nvPr>
        </p:nvSpPr>
        <p:spPr/>
        <p:txBody>
          <a:bodyPr/>
          <a:lstStyle/>
          <a:p>
            <a:fld id="{AD7A56CD-A913-D146-943D-725ADFE68CF8}" type="slidenum">
              <a:rPr lang="en-US" smtClean="0"/>
              <a:t>55</a:t>
            </a:fld>
            <a:endParaRPr lang="en-US"/>
          </a:p>
        </p:txBody>
      </p:sp>
    </p:spTree>
    <p:extLst>
      <p:ext uri="{BB962C8B-B14F-4D97-AF65-F5344CB8AC3E}">
        <p14:creationId xmlns:p14="http://schemas.microsoft.com/office/powerpoint/2010/main" val="205231024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TEAM COLLABORATION</a:t>
            </a:r>
          </a:p>
        </p:txBody>
      </p:sp>
      <p:sp>
        <p:nvSpPr>
          <p:cNvPr id="3" name="Content Placeholder 2"/>
          <p:cNvSpPr>
            <a:spLocks noGrp="1"/>
          </p:cNvSpPr>
          <p:nvPr>
            <p:ph idx="1"/>
          </p:nvPr>
        </p:nvSpPr>
        <p:spPr/>
        <p:txBody>
          <a:bodyPr/>
          <a:lstStyle/>
          <a:p>
            <a:r>
              <a:rPr lang="en-US" dirty="0"/>
              <a:t>Be sure to collaborate with your teammates as required to provide feedback or assistance.</a:t>
            </a:r>
          </a:p>
          <a:p>
            <a:r>
              <a:rPr lang="en-US" dirty="0"/>
              <a:t>All team members should fulfill assigned team roles and contribute equally to project work.</a:t>
            </a:r>
          </a:p>
          <a:p>
            <a:r>
              <a:rPr lang="en-US" dirty="0"/>
              <a:t>Working collaboratively means you will consult with other team members on major project decisions.</a:t>
            </a:r>
          </a:p>
          <a:p>
            <a:r>
              <a:rPr lang="en-US" dirty="0"/>
              <a:t>Teammates should make an effort to help each other succeed and build skills.</a:t>
            </a:r>
          </a:p>
        </p:txBody>
      </p:sp>
      <p:sp>
        <p:nvSpPr>
          <p:cNvPr id="4" name="Slide Number Placeholder 3"/>
          <p:cNvSpPr>
            <a:spLocks noGrp="1"/>
          </p:cNvSpPr>
          <p:nvPr>
            <p:ph type="sldNum" sz="quarter" idx="12"/>
          </p:nvPr>
        </p:nvSpPr>
        <p:spPr/>
        <p:txBody>
          <a:bodyPr/>
          <a:lstStyle/>
          <a:p>
            <a:fld id="{AD7A56CD-A913-D146-943D-725ADFE68CF8}" type="slidenum">
              <a:rPr lang="en-US" smtClean="0"/>
              <a:t>56</a:t>
            </a:fld>
            <a:endParaRPr lang="en-US"/>
          </a:p>
        </p:txBody>
      </p:sp>
    </p:spTree>
    <p:extLst>
      <p:ext uri="{BB962C8B-B14F-4D97-AF65-F5344CB8AC3E}">
        <p14:creationId xmlns:p14="http://schemas.microsoft.com/office/powerpoint/2010/main" val="11625234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1DF6D1-963C-7044-96C2-E5983F05D910}"/>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4F1BFB7D-9308-0F42-8EE3-AE96D9ED258C}"/>
              </a:ext>
            </a:extLst>
          </p:cNvPr>
          <p:cNvSpPr>
            <a:spLocks noGrp="1"/>
          </p:cNvSpPr>
          <p:nvPr>
            <p:ph idx="1"/>
          </p:nvPr>
        </p:nvSpPr>
        <p:spPr/>
        <p:txBody>
          <a:bodyPr/>
          <a:lstStyle/>
          <a:p>
            <a:r>
              <a:rPr lang="en-US" dirty="0"/>
              <a:t>Why is collaboration so important? </a:t>
            </a:r>
          </a:p>
          <a:p>
            <a:r>
              <a:rPr lang="en-US" dirty="0"/>
              <a:t>How does good collaboration improve the end result of the project?</a:t>
            </a:r>
          </a:p>
        </p:txBody>
      </p:sp>
      <p:sp>
        <p:nvSpPr>
          <p:cNvPr id="4" name="Slide Number Placeholder 3">
            <a:extLst>
              <a:ext uri="{FF2B5EF4-FFF2-40B4-BE49-F238E27FC236}">
                <a16:creationId xmlns:a16="http://schemas.microsoft.com/office/drawing/2014/main" id="{63712E20-C460-8841-8707-581C6CCA6044}"/>
              </a:ext>
            </a:extLst>
          </p:cNvPr>
          <p:cNvSpPr>
            <a:spLocks noGrp="1"/>
          </p:cNvSpPr>
          <p:nvPr>
            <p:ph type="sldNum" sz="quarter" idx="12"/>
          </p:nvPr>
        </p:nvSpPr>
        <p:spPr/>
        <p:txBody>
          <a:bodyPr/>
          <a:lstStyle/>
          <a:p>
            <a:fld id="{AD7A56CD-A913-D146-943D-725ADFE68CF8}" type="slidenum">
              <a:rPr lang="en-US" smtClean="0"/>
              <a:t>57</a:t>
            </a:fld>
            <a:endParaRPr lang="en-US"/>
          </a:p>
        </p:txBody>
      </p:sp>
    </p:spTree>
    <p:extLst>
      <p:ext uri="{BB962C8B-B14F-4D97-AF65-F5344CB8AC3E}">
        <p14:creationId xmlns:p14="http://schemas.microsoft.com/office/powerpoint/2010/main" val="37614331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3D137D-853B-0148-9333-A48ADBE83F4D}"/>
              </a:ext>
            </a:extLst>
          </p:cNvPr>
          <p:cNvSpPr>
            <a:spLocks noGrp="1"/>
          </p:cNvSpPr>
          <p:nvPr>
            <p:ph type="title"/>
          </p:nvPr>
        </p:nvSpPr>
        <p:spPr/>
        <p:txBody>
          <a:bodyPr/>
          <a:lstStyle/>
          <a:p>
            <a:r>
              <a:rPr lang="en-US" dirty="0"/>
              <a:t>QUESTIONS TO CONSIDER</a:t>
            </a:r>
          </a:p>
        </p:txBody>
      </p:sp>
      <p:sp>
        <p:nvSpPr>
          <p:cNvPr id="3" name="Content Placeholder 2">
            <a:extLst>
              <a:ext uri="{FF2B5EF4-FFF2-40B4-BE49-F238E27FC236}">
                <a16:creationId xmlns:a16="http://schemas.microsoft.com/office/drawing/2014/main" id="{1A0D0F8F-5E83-4241-B042-B2D9D03302AE}"/>
              </a:ext>
            </a:extLst>
          </p:cNvPr>
          <p:cNvSpPr>
            <a:spLocks noGrp="1"/>
          </p:cNvSpPr>
          <p:nvPr>
            <p:ph idx="1"/>
          </p:nvPr>
        </p:nvSpPr>
        <p:spPr/>
        <p:txBody>
          <a:bodyPr/>
          <a:lstStyle/>
          <a:p>
            <a:r>
              <a:rPr lang="en-US" dirty="0"/>
              <a:t>How have cables evolved as technology has improved?</a:t>
            </a:r>
          </a:p>
        </p:txBody>
      </p:sp>
      <p:sp>
        <p:nvSpPr>
          <p:cNvPr id="4" name="Slide Number Placeholder 3">
            <a:extLst>
              <a:ext uri="{FF2B5EF4-FFF2-40B4-BE49-F238E27FC236}">
                <a16:creationId xmlns:a16="http://schemas.microsoft.com/office/drawing/2014/main" id="{F8936896-6488-DF49-A6D2-D1927105ABE0}"/>
              </a:ext>
            </a:extLst>
          </p:cNvPr>
          <p:cNvSpPr>
            <a:spLocks noGrp="1"/>
          </p:cNvSpPr>
          <p:nvPr>
            <p:ph type="sldNum" sz="quarter" idx="12"/>
          </p:nvPr>
        </p:nvSpPr>
        <p:spPr/>
        <p:txBody>
          <a:bodyPr/>
          <a:lstStyle/>
          <a:p>
            <a:fld id="{AD7A56CD-A913-D146-943D-725ADFE68CF8}" type="slidenum">
              <a:rPr lang="en-US" smtClean="0"/>
              <a:t>6</a:t>
            </a:fld>
            <a:endParaRPr lang="en-US"/>
          </a:p>
        </p:txBody>
      </p:sp>
    </p:spTree>
    <p:extLst>
      <p:ext uri="{BB962C8B-B14F-4D97-AF65-F5344CB8AC3E}">
        <p14:creationId xmlns:p14="http://schemas.microsoft.com/office/powerpoint/2010/main" val="11263714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VIDEO EDITING SOFTWARE</a:t>
            </a:r>
          </a:p>
        </p:txBody>
      </p:sp>
      <p:sp>
        <p:nvSpPr>
          <p:cNvPr id="3" name="Content Placeholder 2"/>
          <p:cNvSpPr>
            <a:spLocks noGrp="1"/>
          </p:cNvSpPr>
          <p:nvPr>
            <p:ph idx="1"/>
          </p:nvPr>
        </p:nvSpPr>
        <p:spPr/>
        <p:txBody>
          <a:bodyPr/>
          <a:lstStyle/>
          <a:p>
            <a:r>
              <a:rPr lang="en-US" dirty="0"/>
              <a:t>Captures video from the camera media and imports into the editing software.</a:t>
            </a:r>
          </a:p>
          <a:p>
            <a:r>
              <a:rPr lang="en-US" dirty="0"/>
              <a:t>Manipulates video footage and adds the desired effects to convey the intended message.  (Example:  Adobe Premiere, Final Cut Pro, </a:t>
            </a:r>
            <a:r>
              <a:rPr lang="en-US" dirty="0" err="1"/>
              <a:t>MovieMaker</a:t>
            </a:r>
            <a:r>
              <a:rPr lang="en-US" dirty="0"/>
              <a:t>).</a:t>
            </a:r>
          </a:p>
        </p:txBody>
      </p:sp>
      <p:sp>
        <p:nvSpPr>
          <p:cNvPr id="4" name="Slide Number Placeholder 3"/>
          <p:cNvSpPr>
            <a:spLocks noGrp="1"/>
          </p:cNvSpPr>
          <p:nvPr>
            <p:ph type="sldNum" sz="quarter" idx="12"/>
          </p:nvPr>
        </p:nvSpPr>
        <p:spPr/>
        <p:txBody>
          <a:bodyPr/>
          <a:lstStyle/>
          <a:p>
            <a:fld id="{AD7A56CD-A913-D146-943D-725ADFE68CF8}" type="slidenum">
              <a:rPr lang="en-US" smtClean="0"/>
              <a:t>7</a:t>
            </a:fld>
            <a:endParaRPr lang="en-US"/>
          </a:p>
        </p:txBody>
      </p:sp>
      <p:pic>
        <p:nvPicPr>
          <p:cNvPr id="7" name="Picture 6">
            <a:extLst>
              <a:ext uri="{FF2B5EF4-FFF2-40B4-BE49-F238E27FC236}">
                <a16:creationId xmlns:a16="http://schemas.microsoft.com/office/drawing/2014/main" id="{65F39C51-87DB-A04E-A271-6FB03CB28C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3410" y="4046538"/>
            <a:ext cx="4041390" cy="20875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8" name="Picture 7">
            <a:extLst>
              <a:ext uri="{FF2B5EF4-FFF2-40B4-BE49-F238E27FC236}">
                <a16:creationId xmlns:a16="http://schemas.microsoft.com/office/drawing/2014/main" id="{C8C54D94-22DF-654C-9CE9-5907BA17BB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8109" y="4095909"/>
            <a:ext cx="2038191" cy="2038191"/>
          </a:xfrm>
          <a:prstGeom prst="rect">
            <a:avLst/>
          </a:prstGeom>
        </p:spPr>
      </p:pic>
    </p:spTree>
    <p:extLst>
      <p:ext uri="{BB962C8B-B14F-4D97-AF65-F5344CB8AC3E}">
        <p14:creationId xmlns:p14="http://schemas.microsoft.com/office/powerpoint/2010/main" val="4680871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 OF THIRDS</a:t>
            </a:r>
          </a:p>
        </p:txBody>
      </p:sp>
      <p:sp>
        <p:nvSpPr>
          <p:cNvPr id="3" name="Content Placeholder 2"/>
          <p:cNvSpPr>
            <a:spLocks noGrp="1"/>
          </p:cNvSpPr>
          <p:nvPr>
            <p:ph sz="half" idx="1"/>
          </p:nvPr>
        </p:nvSpPr>
        <p:spPr/>
        <p:txBody>
          <a:bodyPr/>
          <a:lstStyle/>
          <a:p>
            <a:r>
              <a:rPr lang="en-US" dirty="0"/>
              <a:t>Mentally dividing the frame into thirds, both horizontally and vertically (similar to a tic-tac-toe board).</a:t>
            </a:r>
          </a:p>
          <a:p>
            <a:r>
              <a:rPr lang="en-US" dirty="0">
                <a:hlinkClick r:id="rId2"/>
              </a:rPr>
              <a:t>https://www.youtube.com/watch?v=fSSOZxLnNyc</a:t>
            </a:r>
            <a:r>
              <a:rPr lang="en-US" dirty="0"/>
              <a:t> </a:t>
            </a:r>
          </a:p>
        </p:txBody>
      </p:sp>
      <p:sp>
        <p:nvSpPr>
          <p:cNvPr id="5" name="Slide Number Placeholder 4"/>
          <p:cNvSpPr>
            <a:spLocks noGrp="1"/>
          </p:cNvSpPr>
          <p:nvPr>
            <p:ph type="sldNum" sz="quarter" idx="12"/>
          </p:nvPr>
        </p:nvSpPr>
        <p:spPr/>
        <p:txBody>
          <a:bodyPr/>
          <a:lstStyle/>
          <a:p>
            <a:fld id="{AD7A56CD-A913-D146-943D-725ADFE68CF8}" type="slidenum">
              <a:rPr lang="en-US" smtClean="0"/>
              <a:t>8</a:t>
            </a:fld>
            <a:endParaRPr lang="en-US" dirty="0"/>
          </a:p>
        </p:txBody>
      </p:sp>
      <p:pic>
        <p:nvPicPr>
          <p:cNvPr id="6" name="Picture 7"/>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635500" y="1457059"/>
            <a:ext cx="3886200" cy="258974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541729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RULE OF THIRDS</a:t>
            </a:r>
          </a:p>
        </p:txBody>
      </p:sp>
      <p:sp>
        <p:nvSpPr>
          <p:cNvPr id="3" name="Content Placeholder 2"/>
          <p:cNvSpPr>
            <a:spLocks noGrp="1"/>
          </p:cNvSpPr>
          <p:nvPr>
            <p:ph idx="1"/>
          </p:nvPr>
        </p:nvSpPr>
        <p:spPr/>
        <p:txBody>
          <a:bodyPr/>
          <a:lstStyle/>
          <a:p>
            <a:r>
              <a:rPr lang="en-US" dirty="0"/>
              <a:t>The points of interest happen where the 1/3 lines intersect. So there are 4 places where your subject should be placed. Sometimes that means that the subject occupies 2/3 of the image, but often not.</a:t>
            </a:r>
          </a:p>
          <a:p>
            <a:r>
              <a:rPr lang="en-US" dirty="0"/>
              <a:t>Horizon lines should follow either the lower 1/3 line or the upper 1/3 line, and eyes should always be on (or near) the upper 1/3 line.</a:t>
            </a:r>
          </a:p>
        </p:txBody>
      </p:sp>
      <p:sp>
        <p:nvSpPr>
          <p:cNvPr id="4" name="Slide Number Placeholder 3"/>
          <p:cNvSpPr>
            <a:spLocks noGrp="1"/>
          </p:cNvSpPr>
          <p:nvPr>
            <p:ph type="sldNum" sz="quarter" idx="12"/>
          </p:nvPr>
        </p:nvSpPr>
        <p:spPr/>
        <p:txBody>
          <a:bodyPr/>
          <a:lstStyle/>
          <a:p>
            <a:fld id="{AD7A56CD-A913-D146-943D-725ADFE68CF8}" type="slidenum">
              <a:rPr lang="en-US" smtClean="0"/>
              <a:t>9</a:t>
            </a:fld>
            <a:endParaRPr lang="en-US"/>
          </a:p>
        </p:txBody>
      </p:sp>
    </p:spTree>
    <p:extLst>
      <p:ext uri="{BB962C8B-B14F-4D97-AF65-F5344CB8AC3E}">
        <p14:creationId xmlns:p14="http://schemas.microsoft.com/office/powerpoint/2010/main" val="16234316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1875</TotalTime>
  <Words>2072</Words>
  <Application>Microsoft Macintosh PowerPoint</Application>
  <PresentationFormat>On-screen Show (4:3)</PresentationFormat>
  <Paragraphs>273</Paragraphs>
  <Slides>57</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57</vt:i4>
      </vt:variant>
    </vt:vector>
  </HeadingPairs>
  <TitlesOfParts>
    <vt:vector size="65" baseType="lpstr">
      <vt:lpstr>Arial</vt:lpstr>
      <vt:lpstr>Avenir Black</vt:lpstr>
      <vt:lpstr>Avenir Book</vt:lpstr>
      <vt:lpstr>Avenir Medium</vt:lpstr>
      <vt:lpstr>Calibri</vt:lpstr>
      <vt:lpstr>Courier New</vt:lpstr>
      <vt:lpstr>Times New Roman</vt:lpstr>
      <vt:lpstr>Office Theme</vt:lpstr>
      <vt:lpstr>PowerPoint Presentation</vt:lpstr>
      <vt:lpstr>DIGITAL VIDEO HARDWARE</vt:lpstr>
      <vt:lpstr>COMPOSITE (RCA) CABLE</vt:lpstr>
      <vt:lpstr>FIREWIRE CABLE</vt:lpstr>
      <vt:lpstr>HDMI CABLE</vt:lpstr>
      <vt:lpstr>QUESTIONS TO CONSIDER</vt:lpstr>
      <vt:lpstr>VIDEO EDITING SOFTWARE</vt:lpstr>
      <vt:lpstr>RULE OF THIRDS</vt:lpstr>
      <vt:lpstr>RULE OF THIRDS</vt:lpstr>
      <vt:lpstr>QUESTIONS TO CONSIDER</vt:lpstr>
      <vt:lpstr>PowerPoint Presentation</vt:lpstr>
      <vt:lpstr>QUESTIONS TO CONSIDER</vt:lpstr>
      <vt:lpstr>DEPTH OF FIELD</vt:lpstr>
      <vt:lpstr>QUESTIONS TO CONSIDER</vt:lpstr>
      <vt:lpstr>FIELD OF VIEW</vt:lpstr>
      <vt:lpstr>Establishing Shot</vt:lpstr>
      <vt:lpstr>QUESTIONS TO CONSIDER</vt:lpstr>
      <vt:lpstr>WIDE SHOT</vt:lpstr>
      <vt:lpstr>EXTREME WIDE SHOT</vt:lpstr>
      <vt:lpstr>MEDIUM SHOT</vt:lpstr>
      <vt:lpstr>CLOSE-UP SHOT</vt:lpstr>
      <vt:lpstr>EXTREME CLOSE-UP SHOT</vt:lpstr>
      <vt:lpstr>QUESTIONS TO CONSIDER</vt:lpstr>
      <vt:lpstr>HIGH ANGLE SHOT</vt:lpstr>
      <vt:lpstr>LOW ANGLE SHOT</vt:lpstr>
      <vt:lpstr>CAMERA MOVEMENTS Zoom</vt:lpstr>
      <vt:lpstr>PAN</vt:lpstr>
      <vt:lpstr>TILT</vt:lpstr>
      <vt:lpstr>PowerPoint Presentation</vt:lpstr>
      <vt:lpstr>PowerPoint Presentation</vt:lpstr>
      <vt:lpstr>CAMERA SETTINGS</vt:lpstr>
      <vt:lpstr>QUESTIONS TO CONSIDER</vt:lpstr>
      <vt:lpstr>TELEPHOTO LENS</vt:lpstr>
      <vt:lpstr>MACRO LENS</vt:lpstr>
      <vt:lpstr>MACRO LENS</vt:lpstr>
      <vt:lpstr>FISHEYE LENS</vt:lpstr>
      <vt:lpstr>FISHEYE LENS</vt:lpstr>
      <vt:lpstr>QUESTIONS TO CONSIDER</vt:lpstr>
      <vt:lpstr>APERTURE</vt:lpstr>
      <vt:lpstr>QUESTIONS TO CONSIDER</vt:lpstr>
      <vt:lpstr>LIGHTING TERMS</vt:lpstr>
      <vt:lpstr>PowerPoint Presentation</vt:lpstr>
      <vt:lpstr>VIDEO PRODUCTION LIGHTING</vt:lpstr>
      <vt:lpstr>QUESTIONS TO CONSIDER</vt:lpstr>
      <vt:lpstr>AUDIO TO ENHANCE VIDEO</vt:lpstr>
      <vt:lpstr>AUDIO TO ENHANCE VIDEO</vt:lpstr>
      <vt:lpstr>AUDIO EDITING TERMS</vt:lpstr>
      <vt:lpstr>AUDIO EDITING TERMS</vt:lpstr>
      <vt:lpstr>QUESTIONS TO CONSIDER</vt:lpstr>
      <vt:lpstr>DIGITAL PROJECT RESEARCH</vt:lpstr>
      <vt:lpstr>ROLES IN DESIGN TEAMS</vt:lpstr>
      <vt:lpstr>TEAM COMMUNICATION</vt:lpstr>
      <vt:lpstr>FEEDBACK</vt:lpstr>
      <vt:lpstr>REDESIGN</vt:lpstr>
      <vt:lpstr>COLLABORATION</vt:lpstr>
      <vt:lpstr>TEAM COLLABORATION</vt:lpstr>
      <vt:lpstr>QUESTIONS TO CONSIDER</vt:lpstr>
    </vt:vector>
  </TitlesOfParts>
  <Company/>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50</cp:revision>
  <dcterms:created xsi:type="dcterms:W3CDTF">2017-10-19T20:16:36Z</dcterms:created>
  <dcterms:modified xsi:type="dcterms:W3CDTF">2018-06-25T21:46:05Z</dcterms:modified>
</cp:coreProperties>
</file>