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0"/>
  </p:notesMasterIdLst>
  <p:sldIdLst>
    <p:sldId id="269" r:id="rId2"/>
    <p:sldId id="256" r:id="rId3"/>
    <p:sldId id="257" r:id="rId4"/>
    <p:sldId id="289" r:id="rId5"/>
    <p:sldId id="259" r:id="rId6"/>
    <p:sldId id="260" r:id="rId7"/>
    <p:sldId id="290" r:id="rId8"/>
    <p:sldId id="261" r:id="rId9"/>
    <p:sldId id="262" r:id="rId10"/>
    <p:sldId id="258" r:id="rId11"/>
    <p:sldId id="291" r:id="rId12"/>
    <p:sldId id="263" r:id="rId13"/>
    <p:sldId id="264" r:id="rId14"/>
    <p:sldId id="265" r:id="rId15"/>
    <p:sldId id="266" r:id="rId16"/>
    <p:sldId id="267" r:id="rId17"/>
    <p:sldId id="268" r:id="rId18"/>
    <p:sldId id="295" r:id="rId19"/>
    <p:sldId id="270" r:id="rId20"/>
    <p:sldId id="293" r:id="rId21"/>
    <p:sldId id="271" r:id="rId22"/>
    <p:sldId id="272" r:id="rId23"/>
    <p:sldId id="273" r:id="rId24"/>
    <p:sldId id="294" r:id="rId25"/>
    <p:sldId id="274" r:id="rId26"/>
    <p:sldId id="275" r:id="rId27"/>
    <p:sldId id="276" r:id="rId28"/>
    <p:sldId id="292" r:id="rId29"/>
    <p:sldId id="277" r:id="rId30"/>
    <p:sldId id="278" r:id="rId31"/>
    <p:sldId id="279" r:id="rId32"/>
    <p:sldId id="280" r:id="rId33"/>
    <p:sldId id="281" r:id="rId34"/>
    <p:sldId id="285" r:id="rId35"/>
    <p:sldId id="286" r:id="rId36"/>
    <p:sldId id="282" r:id="rId37"/>
    <p:sldId id="283" r:id="rId38"/>
    <p:sldId id="28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/>
    <p:restoredTop sz="94631"/>
  </p:normalViewPr>
  <p:slideViewPr>
    <p:cSldViewPr snapToGrid="0" snapToObjects="1">
      <p:cViewPr varScale="1">
        <p:scale>
          <a:sx n="89" d="100"/>
          <a:sy n="89" d="100"/>
        </p:scale>
        <p:origin x="5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0EAF60-FF49-47A1-BBDE-BCBDEA0A8BA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00079C19-F654-454B-ABCF-0CF39BCDCF08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Objective ____ or Task ____</a:t>
          </a:r>
        </a:p>
      </dgm:t>
    </dgm:pt>
    <dgm:pt modelId="{EE186599-0A8A-463D-ADFA-3CE6FD6360C7}" type="parTrans" cxnId="{7BEA3FE0-E192-45CF-98B3-8A3F2265DA3D}">
      <dgm:prSet/>
      <dgm:spPr/>
      <dgm:t>
        <a:bodyPr/>
        <a:lstStyle/>
        <a:p>
          <a:endParaRPr lang="en-US"/>
        </a:p>
      </dgm:t>
    </dgm:pt>
    <dgm:pt modelId="{C0A2CEE0-4563-44CF-96A8-AD9BC18BAD96}" type="sibTrans" cxnId="{7BEA3FE0-E192-45CF-98B3-8A3F2265DA3D}">
      <dgm:prSet/>
      <dgm:spPr/>
      <dgm:t>
        <a:bodyPr/>
        <a:lstStyle/>
        <a:p>
          <a:endParaRPr lang="en-US"/>
        </a:p>
      </dgm:t>
    </dgm:pt>
    <dgm:pt modelId="{A6598923-E8F3-49E1-84CF-70B5DD6F6CD2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Steps to complete</a:t>
          </a:r>
        </a:p>
      </dgm:t>
    </dgm:pt>
    <dgm:pt modelId="{75C51B9D-3C6C-4F41-9699-40D690490554}" type="parTrans" cxnId="{7EDAE1BC-DB77-49B6-B461-4BD003DCDE1A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76A3A65-55C6-46C9-A4C5-6C916F0EE2F1}" type="sibTrans" cxnId="{7EDAE1BC-DB77-49B6-B461-4BD003DCDE1A}">
      <dgm:prSet/>
      <dgm:spPr/>
      <dgm:t>
        <a:bodyPr/>
        <a:lstStyle/>
        <a:p>
          <a:endParaRPr lang="en-US"/>
        </a:p>
      </dgm:t>
    </dgm:pt>
    <dgm:pt modelId="{8F77723E-12CB-4338-808A-CED2B27B57F6}" type="pres">
      <dgm:prSet presAssocID="{8E0EAF60-FF49-47A1-BBDE-BCBDEA0A8B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BEF2E65-792F-4296-A6AF-077C1A1BEEBC}" type="pres">
      <dgm:prSet presAssocID="{00079C19-F654-454B-ABCF-0CF39BCDCF08}" presName="hierRoot1" presStyleCnt="0">
        <dgm:presLayoutVars>
          <dgm:hierBranch/>
        </dgm:presLayoutVars>
      </dgm:prSet>
      <dgm:spPr/>
    </dgm:pt>
    <dgm:pt modelId="{B66A75AD-43C3-4D75-B47C-07A696857611}" type="pres">
      <dgm:prSet presAssocID="{00079C19-F654-454B-ABCF-0CF39BCDCF08}" presName="rootComposite1" presStyleCnt="0"/>
      <dgm:spPr/>
    </dgm:pt>
    <dgm:pt modelId="{21A998DE-A911-4076-B2DB-51557B1D561C}" type="pres">
      <dgm:prSet presAssocID="{00079C19-F654-454B-ABCF-0CF39BCDCF08}" presName="rootText1" presStyleLbl="node0" presStyleIdx="0" presStyleCnt="1">
        <dgm:presLayoutVars>
          <dgm:chPref val="3"/>
        </dgm:presLayoutVars>
      </dgm:prSet>
      <dgm:spPr/>
    </dgm:pt>
    <dgm:pt modelId="{5BE21310-487C-4476-8DB6-F6D20267444A}" type="pres">
      <dgm:prSet presAssocID="{00079C19-F654-454B-ABCF-0CF39BCDCF08}" presName="rootConnector1" presStyleLbl="node1" presStyleIdx="0" presStyleCnt="0"/>
      <dgm:spPr/>
    </dgm:pt>
    <dgm:pt modelId="{C35AC536-89C4-42F0-98F2-C954F78D6F70}" type="pres">
      <dgm:prSet presAssocID="{00079C19-F654-454B-ABCF-0CF39BCDCF08}" presName="hierChild2" presStyleCnt="0"/>
      <dgm:spPr/>
    </dgm:pt>
    <dgm:pt modelId="{DB9A5953-ADDA-4EBC-9D8F-96F8CF606727}" type="pres">
      <dgm:prSet presAssocID="{75C51B9D-3C6C-4F41-9699-40D690490554}" presName="Name35" presStyleLbl="parChTrans1D2" presStyleIdx="0" presStyleCnt="1"/>
      <dgm:spPr/>
    </dgm:pt>
    <dgm:pt modelId="{6E90C470-C269-4BA4-9C18-D0023D6B54E1}" type="pres">
      <dgm:prSet presAssocID="{A6598923-E8F3-49E1-84CF-70B5DD6F6CD2}" presName="hierRoot2" presStyleCnt="0">
        <dgm:presLayoutVars>
          <dgm:hierBranch/>
        </dgm:presLayoutVars>
      </dgm:prSet>
      <dgm:spPr/>
    </dgm:pt>
    <dgm:pt modelId="{84DD9498-409A-4004-9127-B4627424CED1}" type="pres">
      <dgm:prSet presAssocID="{A6598923-E8F3-49E1-84CF-70B5DD6F6CD2}" presName="rootComposite" presStyleCnt="0"/>
      <dgm:spPr/>
    </dgm:pt>
    <dgm:pt modelId="{29CBF6B9-396E-4125-938D-75FD6190B6C9}" type="pres">
      <dgm:prSet presAssocID="{A6598923-E8F3-49E1-84CF-70B5DD6F6CD2}" presName="rootText" presStyleLbl="node2" presStyleIdx="0" presStyleCnt="1">
        <dgm:presLayoutVars>
          <dgm:chPref val="3"/>
        </dgm:presLayoutVars>
      </dgm:prSet>
      <dgm:spPr/>
    </dgm:pt>
    <dgm:pt modelId="{6F19C703-912C-44E6-BC00-BEFFBEC254ED}" type="pres">
      <dgm:prSet presAssocID="{A6598923-E8F3-49E1-84CF-70B5DD6F6CD2}" presName="rootConnector" presStyleLbl="node2" presStyleIdx="0" presStyleCnt="1"/>
      <dgm:spPr/>
    </dgm:pt>
    <dgm:pt modelId="{E09B6C2D-4A57-4344-89D1-C0C42F3D3981}" type="pres">
      <dgm:prSet presAssocID="{A6598923-E8F3-49E1-84CF-70B5DD6F6CD2}" presName="hierChild4" presStyleCnt="0"/>
      <dgm:spPr/>
    </dgm:pt>
    <dgm:pt modelId="{1415682F-03FD-425E-B306-6B425F1E9831}" type="pres">
      <dgm:prSet presAssocID="{A6598923-E8F3-49E1-84CF-70B5DD6F6CD2}" presName="hierChild5" presStyleCnt="0"/>
      <dgm:spPr/>
    </dgm:pt>
    <dgm:pt modelId="{FEA65870-FA3E-4F36-9A4D-71592D0ECD4A}" type="pres">
      <dgm:prSet presAssocID="{00079C19-F654-454B-ABCF-0CF39BCDCF08}" presName="hierChild3" presStyleCnt="0"/>
      <dgm:spPr/>
    </dgm:pt>
  </dgm:ptLst>
  <dgm:cxnLst>
    <dgm:cxn modelId="{1C63A034-02DA-4943-BB09-F5DDD9AD1074}" type="presOf" srcId="{A6598923-E8F3-49E1-84CF-70B5DD6F6CD2}" destId="{6F19C703-912C-44E6-BC00-BEFFBEC254ED}" srcOrd="1" destOrd="0" presId="urn:microsoft.com/office/officeart/2005/8/layout/orgChart1"/>
    <dgm:cxn modelId="{1183083A-5BE0-F748-89E4-D2C3735DEB5C}" type="presOf" srcId="{75C51B9D-3C6C-4F41-9699-40D690490554}" destId="{DB9A5953-ADDA-4EBC-9D8F-96F8CF606727}" srcOrd="0" destOrd="0" presId="urn:microsoft.com/office/officeart/2005/8/layout/orgChart1"/>
    <dgm:cxn modelId="{176A2544-B77B-D847-A74E-13F681EF5183}" type="presOf" srcId="{00079C19-F654-454B-ABCF-0CF39BCDCF08}" destId="{21A998DE-A911-4076-B2DB-51557B1D561C}" srcOrd="0" destOrd="0" presId="urn:microsoft.com/office/officeart/2005/8/layout/orgChart1"/>
    <dgm:cxn modelId="{23B0128A-AC88-2B4F-9B98-603123C0275F}" type="presOf" srcId="{00079C19-F654-454B-ABCF-0CF39BCDCF08}" destId="{5BE21310-487C-4476-8DB6-F6D20267444A}" srcOrd="1" destOrd="0" presId="urn:microsoft.com/office/officeart/2005/8/layout/orgChart1"/>
    <dgm:cxn modelId="{7EDAE1BC-DB77-49B6-B461-4BD003DCDE1A}" srcId="{00079C19-F654-454B-ABCF-0CF39BCDCF08}" destId="{A6598923-E8F3-49E1-84CF-70B5DD6F6CD2}" srcOrd="0" destOrd="0" parTransId="{75C51B9D-3C6C-4F41-9699-40D690490554}" sibTransId="{676A3A65-55C6-46C9-A4C5-6C916F0EE2F1}"/>
    <dgm:cxn modelId="{AA71EED1-C5D3-1D46-A22C-226CEBC6BDB4}" type="presOf" srcId="{8E0EAF60-FF49-47A1-BBDE-BCBDEA0A8BA5}" destId="{8F77723E-12CB-4338-808A-CED2B27B57F6}" srcOrd="0" destOrd="0" presId="urn:microsoft.com/office/officeart/2005/8/layout/orgChart1"/>
    <dgm:cxn modelId="{7BEA3FE0-E192-45CF-98B3-8A3F2265DA3D}" srcId="{8E0EAF60-FF49-47A1-BBDE-BCBDEA0A8BA5}" destId="{00079C19-F654-454B-ABCF-0CF39BCDCF08}" srcOrd="0" destOrd="0" parTransId="{EE186599-0A8A-463D-ADFA-3CE6FD6360C7}" sibTransId="{C0A2CEE0-4563-44CF-96A8-AD9BC18BAD96}"/>
    <dgm:cxn modelId="{738CCFEB-863F-0B40-B466-7AC39028C6C8}" type="presOf" srcId="{A6598923-E8F3-49E1-84CF-70B5DD6F6CD2}" destId="{29CBF6B9-396E-4125-938D-75FD6190B6C9}" srcOrd="0" destOrd="0" presId="urn:microsoft.com/office/officeart/2005/8/layout/orgChart1"/>
    <dgm:cxn modelId="{F70727E6-AA43-AF40-AD3B-B5B56DF1826D}" type="presParOf" srcId="{8F77723E-12CB-4338-808A-CED2B27B57F6}" destId="{DBEF2E65-792F-4296-A6AF-077C1A1BEEBC}" srcOrd="0" destOrd="0" presId="urn:microsoft.com/office/officeart/2005/8/layout/orgChart1"/>
    <dgm:cxn modelId="{6C43C837-6321-7C4C-82BC-29DCECDCA81D}" type="presParOf" srcId="{DBEF2E65-792F-4296-A6AF-077C1A1BEEBC}" destId="{B66A75AD-43C3-4D75-B47C-07A696857611}" srcOrd="0" destOrd="0" presId="urn:microsoft.com/office/officeart/2005/8/layout/orgChart1"/>
    <dgm:cxn modelId="{5150C6AE-D01E-1343-B55A-5683FB7A05AA}" type="presParOf" srcId="{B66A75AD-43C3-4D75-B47C-07A696857611}" destId="{21A998DE-A911-4076-B2DB-51557B1D561C}" srcOrd="0" destOrd="0" presId="urn:microsoft.com/office/officeart/2005/8/layout/orgChart1"/>
    <dgm:cxn modelId="{E4F7F186-575E-374A-B60B-C2A88B8E91A5}" type="presParOf" srcId="{B66A75AD-43C3-4D75-B47C-07A696857611}" destId="{5BE21310-487C-4476-8DB6-F6D20267444A}" srcOrd="1" destOrd="0" presId="urn:microsoft.com/office/officeart/2005/8/layout/orgChart1"/>
    <dgm:cxn modelId="{0FA289D4-7505-D748-AD9F-5E4B67A88D72}" type="presParOf" srcId="{DBEF2E65-792F-4296-A6AF-077C1A1BEEBC}" destId="{C35AC536-89C4-42F0-98F2-C954F78D6F70}" srcOrd="1" destOrd="0" presId="urn:microsoft.com/office/officeart/2005/8/layout/orgChart1"/>
    <dgm:cxn modelId="{CB302FD0-9351-3441-BCF9-3000F8B5CF2F}" type="presParOf" srcId="{C35AC536-89C4-42F0-98F2-C954F78D6F70}" destId="{DB9A5953-ADDA-4EBC-9D8F-96F8CF606727}" srcOrd="0" destOrd="0" presId="urn:microsoft.com/office/officeart/2005/8/layout/orgChart1"/>
    <dgm:cxn modelId="{C4D84F99-1443-CF4B-BC3C-6CB3224EC249}" type="presParOf" srcId="{C35AC536-89C4-42F0-98F2-C954F78D6F70}" destId="{6E90C470-C269-4BA4-9C18-D0023D6B54E1}" srcOrd="1" destOrd="0" presId="urn:microsoft.com/office/officeart/2005/8/layout/orgChart1"/>
    <dgm:cxn modelId="{F2BD164C-047F-4344-89DD-A747EC456653}" type="presParOf" srcId="{6E90C470-C269-4BA4-9C18-D0023D6B54E1}" destId="{84DD9498-409A-4004-9127-B4627424CED1}" srcOrd="0" destOrd="0" presId="urn:microsoft.com/office/officeart/2005/8/layout/orgChart1"/>
    <dgm:cxn modelId="{558E0EFF-D9AE-5244-A681-FBD7F0B1CDB0}" type="presParOf" srcId="{84DD9498-409A-4004-9127-B4627424CED1}" destId="{29CBF6B9-396E-4125-938D-75FD6190B6C9}" srcOrd="0" destOrd="0" presId="urn:microsoft.com/office/officeart/2005/8/layout/orgChart1"/>
    <dgm:cxn modelId="{A7CA1607-734E-D84D-983A-DBFCE89A65FD}" type="presParOf" srcId="{84DD9498-409A-4004-9127-B4627424CED1}" destId="{6F19C703-912C-44E6-BC00-BEFFBEC254ED}" srcOrd="1" destOrd="0" presId="urn:microsoft.com/office/officeart/2005/8/layout/orgChart1"/>
    <dgm:cxn modelId="{FFA411AB-3038-D142-86F9-51371740953F}" type="presParOf" srcId="{6E90C470-C269-4BA4-9C18-D0023D6B54E1}" destId="{E09B6C2D-4A57-4344-89D1-C0C42F3D3981}" srcOrd="1" destOrd="0" presId="urn:microsoft.com/office/officeart/2005/8/layout/orgChart1"/>
    <dgm:cxn modelId="{A4A3D208-11A6-8049-B8DD-6B5B9F006706}" type="presParOf" srcId="{6E90C470-C269-4BA4-9C18-D0023D6B54E1}" destId="{1415682F-03FD-425E-B306-6B425F1E9831}" srcOrd="2" destOrd="0" presId="urn:microsoft.com/office/officeart/2005/8/layout/orgChart1"/>
    <dgm:cxn modelId="{FB99A430-583D-6146-AFCF-36433F1F1FA5}" type="presParOf" srcId="{DBEF2E65-792F-4296-A6AF-077C1A1BEEBC}" destId="{FEA65870-FA3E-4F36-9A4D-71592D0ECD4A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A5953-ADDA-4EBC-9D8F-96F8CF606727}">
      <dsp:nvSpPr>
        <dsp:cNvPr id="0" name=""/>
        <dsp:cNvSpPr/>
      </dsp:nvSpPr>
      <dsp:spPr>
        <a:xfrm>
          <a:off x="822483" y="785367"/>
          <a:ext cx="91440" cy="3293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939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998DE-A911-4076-B2DB-51557B1D561C}">
      <dsp:nvSpPr>
        <dsp:cNvPr id="0" name=""/>
        <dsp:cNvSpPr/>
      </dsp:nvSpPr>
      <dsp:spPr>
        <a:xfrm>
          <a:off x="83937" y="1101"/>
          <a:ext cx="1568531" cy="784265"/>
        </a:xfrm>
        <a:prstGeom prst="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Objective ____ or Task ____</a:t>
          </a:r>
        </a:p>
      </dsp:txBody>
      <dsp:txXfrm>
        <a:off x="83937" y="1101"/>
        <a:ext cx="1568531" cy="784265"/>
      </dsp:txXfrm>
    </dsp:sp>
    <dsp:sp modelId="{29CBF6B9-396E-4125-938D-75FD6190B6C9}">
      <dsp:nvSpPr>
        <dsp:cNvPr id="0" name=""/>
        <dsp:cNvSpPr/>
      </dsp:nvSpPr>
      <dsp:spPr>
        <a:xfrm>
          <a:off x="83937" y="1114759"/>
          <a:ext cx="1568531" cy="784265"/>
        </a:xfrm>
        <a:prstGeom prst="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Steps to complete</a:t>
          </a:r>
        </a:p>
      </dsp:txBody>
      <dsp:txXfrm>
        <a:off x="83937" y="1114759"/>
        <a:ext cx="1568531" cy="784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C00FE-DF00-F949-88DF-E58FEFE1CC39}" type="datetimeFigureOut">
              <a:rPr lang="en-US" smtClean="0"/>
              <a:t>6/25/18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E8F1C-977C-C14B-BCF1-5AB732B2A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08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E8F1C-977C-C14B-BCF1-5AB732B2A2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24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E8F1C-977C-C14B-BCF1-5AB732B2A21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69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7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Oval 10"/>
          <p:cNvSpPr/>
          <p:nvPr userDrawn="1"/>
        </p:nvSpPr>
        <p:spPr>
          <a:xfrm>
            <a:off x="-1981849" y="-623287"/>
            <a:ext cx="8255359" cy="8081493"/>
          </a:xfrm>
          <a:prstGeom prst="ellipse">
            <a:avLst/>
          </a:prstGeom>
          <a:solidFill>
            <a:schemeClr val="bg1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097" y="5138738"/>
            <a:ext cx="8489841" cy="14271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8" y="495712"/>
            <a:ext cx="3017520" cy="918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100"/>
            <a:ext cx="5693551" cy="771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51" y="2209800"/>
            <a:ext cx="4356100" cy="622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09575" indent="-409575">
              <a:buSzPct val="125000"/>
              <a:buFont typeface="Courier New" charset="0"/>
              <a:buChar char="o"/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09700"/>
            <a:ext cx="3886200" cy="4767263"/>
          </a:xfrm>
        </p:spPr>
        <p:txBody>
          <a:bodyPr/>
          <a:lstStyle>
            <a:lvl1pPr marL="409575" indent="-409575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09700"/>
            <a:ext cx="3886200" cy="4767263"/>
          </a:xfrm>
        </p:spPr>
        <p:txBody>
          <a:bodyPr/>
          <a:lstStyle>
            <a:lvl1pPr marL="409575" indent="-409575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16851" y="6491937"/>
            <a:ext cx="717549" cy="340663"/>
          </a:xfrm>
        </p:spPr>
        <p:txBody>
          <a:bodyPr/>
          <a:lstStyle/>
          <a:p>
            <a:fld id="{AD7A56CD-A913-D146-943D-725ADFE68CF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555171"/>
            <a:ext cx="7886700" cy="486229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01" y="11350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57400"/>
            <a:ext cx="3868340" cy="4132263"/>
          </a:xfrm>
        </p:spPr>
        <p:txBody>
          <a:bodyPr/>
          <a:lstStyle>
            <a:lvl1pPr marL="409575" indent="-409575">
              <a:tabLst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009" y="11350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70100"/>
            <a:ext cx="3887391" cy="4119563"/>
          </a:xfrm>
        </p:spPr>
        <p:txBody>
          <a:bodyPr/>
          <a:lstStyle>
            <a:lvl1pPr marL="409575" indent="-409575">
              <a:tabLst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581891"/>
            <a:ext cx="2949178" cy="142979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5189854"/>
          </a:xfrm>
        </p:spPr>
        <p:txBody>
          <a:bodyPr/>
          <a:lstStyle>
            <a:lvl1pPr marL="409575" indent="-409575">
              <a:tabLst/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41300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0" y="581891"/>
            <a:ext cx="3116659" cy="142979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12791" y="568326"/>
            <a:ext cx="4621609" cy="274637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3116659" cy="4152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911601" y="3425826"/>
            <a:ext cx="4622800" cy="278447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6941" y="607291"/>
            <a:ext cx="3154759" cy="142979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8091" y="852755"/>
            <a:ext cx="4621609" cy="251274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66941" y="2082800"/>
            <a:ext cx="3167459" cy="4152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96901" y="3476626"/>
            <a:ext cx="4622800" cy="278447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g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1" y="50800"/>
            <a:ext cx="1524000" cy="800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38999"/>
            <a:ext cx="596900" cy="5538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66671"/>
            <a:ext cx="7886700" cy="60172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09700"/>
            <a:ext cx="7886700" cy="4767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3658" y="6479237"/>
            <a:ext cx="481692" cy="34066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fld id="{AD7A56CD-A913-D146-943D-725ADFE68C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6273800"/>
            <a:ext cx="4012752" cy="50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96" y="6431942"/>
            <a:ext cx="1739436" cy="24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2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1" kern="1200">
          <a:solidFill>
            <a:schemeClr val="tx1"/>
          </a:solidFill>
          <a:latin typeface="Avenir Black" charset="0"/>
          <a:ea typeface="Avenir Black" charset="0"/>
          <a:cs typeface="Avenir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25000"/>
        <a:buFont typeface="Courier New" charset="0"/>
        <a:buChar char="o"/>
        <a:defRPr sz="2800" b="0" i="0" kern="1200" baseline="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88" userDrawn="1">
          <p15:clr>
            <a:srgbClr val="F26B43"/>
          </p15:clr>
        </p15:guide>
        <p15:guide id="2" pos="53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edex.adobe.com/resource/-26bb6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hyperlink" Target="https://creativecommons.org/about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PHASES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changes in the production phases terminology as related to the Adobe certification test objectives. We have added new phase names as identified by Adobe resources linked here: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https://edex.adobe.com/resource/-26bb6/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Each software area will repeat some of the same production phase content with tasks unique to that specific digital media identified for easy reference.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31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8EB95-9834-8643-B374-D81EC0D7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D61CC-3F86-D440-A000-C970206AB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Transmitting video files that can begin playing over the Internet as the remaining data is still being downloaded.</a:t>
            </a:r>
          </a:p>
          <a:p>
            <a:r>
              <a:rPr lang="en-US" dirty="0"/>
              <a:t>Creates little to no wait time to begin viewing the video file.</a:t>
            </a:r>
          </a:p>
          <a:p>
            <a:r>
              <a:rPr lang="en-US" dirty="0"/>
              <a:t>Example websites that use streaming video technology include: YouTube, Netflix, Vimeo, </a:t>
            </a:r>
            <a:r>
              <a:rPr lang="en-US" dirty="0" err="1"/>
              <a:t>UStream</a:t>
            </a:r>
            <a:r>
              <a:rPr lang="en-US" dirty="0"/>
              <a:t>, etc.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EF44C-D008-AD47-9F5C-CC76B7DB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9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36DDD-201B-7E4E-8360-275125722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9F40F-4C8E-EB47-93F0-A9964A2FB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has streaming video changed the way we watch videos?</a:t>
            </a:r>
          </a:p>
          <a:p>
            <a:r>
              <a:rPr lang="en-US" dirty="0"/>
              <a:t>What do you think are some of the most important aspects of creating videos for streaming?  What possible problems exist for streaming videos?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A2274-BD64-6347-9BE6-3F965F36E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40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Beginning a digital media project from scratch and carrying it through to its final completion takes a unified effort from all parties involved. </a:t>
            </a:r>
          </a:p>
          <a:p>
            <a:r>
              <a:rPr lang="en-US" dirty="0"/>
              <a:t>Creating a Project Plan helps the process move forward quickly and efficiently.  It helps the team avoid: </a:t>
            </a:r>
          </a:p>
          <a:p>
            <a:pPr lvl="1"/>
            <a:r>
              <a:rPr lang="en-US" dirty="0"/>
              <a:t>mistakes</a:t>
            </a:r>
          </a:p>
          <a:p>
            <a:pPr lvl="1"/>
            <a:r>
              <a:rPr lang="en-US" dirty="0"/>
              <a:t>arguments</a:t>
            </a:r>
          </a:p>
          <a:p>
            <a:pPr lvl="1"/>
            <a:r>
              <a:rPr lang="en-US" dirty="0"/>
              <a:t>tension within the team </a:t>
            </a:r>
          </a:p>
          <a:p>
            <a:pPr lvl="1"/>
            <a:r>
              <a:rPr lang="en-US" dirty="0"/>
              <a:t>wasted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04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DESIGN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Consistently uses design documents to guide the design and development process.</a:t>
            </a:r>
          </a:p>
          <a:p>
            <a:r>
              <a:rPr lang="en-US" dirty="0"/>
              <a:t>Within the project plan, create a schedule with specific deliverables and due dates.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25000" t="27916" r="25007" b="44298"/>
          <a:stretch/>
        </p:blipFill>
        <p:spPr bwMode="auto">
          <a:xfrm>
            <a:off x="1311935" y="3302000"/>
            <a:ext cx="6795436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1930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DESIGN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Consistently track your milestones in order to produce deliverables and meet deadlines.</a:t>
            </a:r>
          </a:p>
          <a:p>
            <a:r>
              <a:rPr lang="en-US" dirty="0"/>
              <a:t>Assign roles when working in teams and define and prioritize tasks for you and all teammates.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1293963" y="3762385"/>
          <a:ext cx="1736407" cy="1900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7" cstate="print"/>
          <a:srcRect l="16987" t="29627" r="55984" b="29639"/>
          <a:stretch/>
        </p:blipFill>
        <p:spPr bwMode="auto">
          <a:xfrm>
            <a:off x="4399469" y="3242094"/>
            <a:ext cx="2784095" cy="289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3271157" y="4770887"/>
            <a:ext cx="63015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13839" y="4167996"/>
            <a:ext cx="1155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Write Materials on the sides.</a:t>
            </a:r>
          </a:p>
        </p:txBody>
      </p:sp>
    </p:spTree>
    <p:extLst>
      <p:ext uri="{BB962C8B-B14F-4D97-AF65-F5344CB8AC3E}">
        <p14:creationId xmlns:p14="http://schemas.microsoft.com/office/powerpoint/2010/main" val="3611801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TIME MANAGEMENT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your project plan daily and give brief daily status reports within your team.</a:t>
            </a:r>
          </a:p>
          <a:p>
            <a:r>
              <a:rPr lang="en-US" dirty="0"/>
              <a:t>Make sure to use contingency planning for any unforeseen delays and reprioritize and update the tasks and deliverables in your project plans when needed.</a:t>
            </a:r>
          </a:p>
          <a:p>
            <a:r>
              <a:rPr lang="en-US" dirty="0"/>
              <a:t>Beware of Scope Creep</a:t>
            </a:r>
          </a:p>
          <a:p>
            <a:pPr lvl="1"/>
            <a:r>
              <a:rPr lang="en-US" dirty="0"/>
              <a:t>Incremental expansion of the project scope.</a:t>
            </a:r>
          </a:p>
          <a:p>
            <a:pPr lvl="1"/>
            <a:r>
              <a:rPr lang="en-US" dirty="0"/>
              <a:t>Introducing features not originally planned.</a:t>
            </a:r>
          </a:p>
          <a:p>
            <a:pPr lvl="1"/>
            <a:r>
              <a:rPr lang="en-US" dirty="0"/>
              <a:t>Delays project and adds cost.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34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Punctuality</a:t>
            </a:r>
          </a:p>
          <a:p>
            <a:r>
              <a:rPr lang="en-US" dirty="0"/>
              <a:t>Dressing well when interviewing peers and clients</a:t>
            </a:r>
          </a:p>
          <a:p>
            <a:r>
              <a:rPr lang="en-US" dirty="0"/>
              <a:t>Promptly replying to peers and clients</a:t>
            </a:r>
          </a:p>
          <a:p>
            <a:r>
              <a:rPr lang="en-US" dirty="0"/>
              <a:t>Listening to suggestions and working well in groups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97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Respond to feedback and offer feedback.</a:t>
            </a:r>
          </a:p>
          <a:p>
            <a:r>
              <a:rPr lang="en-US" dirty="0"/>
              <a:t>Decide which feedback improves the content and design of the project and incorporate this feedback into the redesign.</a:t>
            </a:r>
          </a:p>
          <a:p>
            <a:r>
              <a:rPr lang="en-US" dirty="0"/>
              <a:t>When critiquing each other's work be sensitive to the feelings of others and use constructive comments and words.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4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3E8AB-267C-FC46-A779-CD68C6BA9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CA246-582C-2E45-A1C2-BC14CFFB7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you think project management affects film production?</a:t>
            </a:r>
          </a:p>
          <a:p>
            <a:r>
              <a:rPr lang="en-US" dirty="0"/>
              <a:t>What are some results of poor </a:t>
            </a:r>
            <a:r>
              <a:rPr lang="en-US"/>
              <a:t>project management?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E0CEC-332B-C24B-B79F-73A2BD1D7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91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PRE-PRODUCTION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DEFINE</a:t>
            </a:r>
          </a:p>
          <a:p>
            <a:r>
              <a:rPr lang="en-US" dirty="0"/>
              <a:t>Determine type of digital media.</a:t>
            </a:r>
          </a:p>
          <a:p>
            <a:r>
              <a:rPr lang="en-US" dirty="0"/>
              <a:t>Set overall goals for design.</a:t>
            </a:r>
          </a:p>
          <a:p>
            <a:r>
              <a:rPr lang="en-US" dirty="0"/>
              <a:t>Define target audience.</a:t>
            </a:r>
          </a:p>
          <a:p>
            <a:r>
              <a:rPr lang="en-US" dirty="0"/>
              <a:t>Agree on deadlines.</a:t>
            </a:r>
          </a:p>
          <a:p>
            <a:r>
              <a:rPr lang="en-US" dirty="0"/>
              <a:t>Create a budget.</a:t>
            </a:r>
          </a:p>
          <a:p>
            <a:r>
              <a:rPr lang="en-US" dirty="0"/>
              <a:t>Meet with clients to create project plan.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83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Objective 1.00 </a:t>
            </a:r>
          </a:p>
          <a:p>
            <a:r>
              <a:rPr lang="en-US" b="1" dirty="0"/>
              <a:t>1.00 Understand project requirements for video projects.</a:t>
            </a:r>
          </a:p>
        </p:txBody>
      </p:sp>
    </p:spTree>
    <p:extLst>
      <p:ext uri="{BB962C8B-B14F-4D97-AF65-F5344CB8AC3E}">
        <p14:creationId xmlns:p14="http://schemas.microsoft.com/office/powerpoint/2010/main" val="110490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of the following do you think is the most important define step?  Why?</a:t>
            </a:r>
          </a:p>
          <a:p>
            <a:r>
              <a:rPr lang="en-US" dirty="0"/>
              <a:t>Determine type of digital media.</a:t>
            </a:r>
          </a:p>
          <a:p>
            <a:r>
              <a:rPr lang="en-US" dirty="0"/>
              <a:t>Set overall goals for design.</a:t>
            </a:r>
          </a:p>
          <a:p>
            <a:r>
              <a:rPr lang="en-US" dirty="0"/>
              <a:t>Define target audience.</a:t>
            </a:r>
          </a:p>
          <a:p>
            <a:r>
              <a:rPr lang="en-US" dirty="0"/>
              <a:t>Agree on deadlines.</a:t>
            </a:r>
          </a:p>
          <a:p>
            <a:r>
              <a:rPr lang="en-US" dirty="0"/>
              <a:t>Create a budget.</a:t>
            </a:r>
          </a:p>
          <a:p>
            <a:r>
              <a:rPr lang="en-US" dirty="0"/>
              <a:t>Meet with clients to create project plan.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51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PRE-PRODUCTION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9700"/>
            <a:ext cx="8045450" cy="47672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STRUCTURE</a:t>
            </a:r>
          </a:p>
          <a:p>
            <a:r>
              <a:rPr lang="en-US" dirty="0"/>
              <a:t>Gather and manage information and digital assets (music, etc.) provided by the client.</a:t>
            </a:r>
          </a:p>
          <a:p>
            <a:pPr lvl="1"/>
            <a:r>
              <a:rPr lang="en-US" dirty="0"/>
              <a:t>Create a file-naming convention to assure proper organization and storage.</a:t>
            </a:r>
          </a:p>
          <a:p>
            <a:pPr lvl="1"/>
            <a:r>
              <a:rPr lang="en-US" dirty="0"/>
              <a:t>Save and organize files for easy and quick access.</a:t>
            </a:r>
          </a:p>
          <a:p>
            <a:r>
              <a:rPr lang="en-US" dirty="0"/>
              <a:t>Create any necessary design documents.</a:t>
            </a:r>
          </a:p>
          <a:p>
            <a:r>
              <a:rPr lang="en-US" dirty="0"/>
              <a:t>Get any actors or other on-camera participants to sign a talent release document.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95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PRE-PRODUCTION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STRUCTURE</a:t>
            </a:r>
          </a:p>
          <a:p>
            <a:r>
              <a:rPr lang="en-US" dirty="0"/>
              <a:t>Choose appropriate equipment:</a:t>
            </a:r>
          </a:p>
          <a:p>
            <a:pPr lvl="1"/>
            <a:r>
              <a:rPr lang="en-US" dirty="0"/>
              <a:t>Choose camera(s)</a:t>
            </a:r>
          </a:p>
          <a:p>
            <a:pPr lvl="1"/>
            <a:r>
              <a:rPr lang="en-US" dirty="0"/>
              <a:t>Choose microphone(s)</a:t>
            </a:r>
          </a:p>
          <a:p>
            <a:pPr lvl="1"/>
            <a:r>
              <a:rPr lang="en-US" dirty="0"/>
              <a:t>Choose cables</a:t>
            </a:r>
          </a:p>
          <a:p>
            <a:r>
              <a:rPr lang="en-US" dirty="0"/>
              <a:t>Other equipment (video mixer).</a:t>
            </a:r>
          </a:p>
          <a:p>
            <a:pPr lvl="1"/>
            <a:r>
              <a:rPr lang="en-US" dirty="0"/>
              <a:t>Mostly used for live video productions.</a:t>
            </a:r>
          </a:p>
          <a:p>
            <a:pPr lvl="1"/>
            <a:r>
              <a:rPr lang="en-US" dirty="0"/>
              <a:t>Accepts multiple camera sources and combines them into one production.</a:t>
            </a:r>
          </a:p>
          <a:p>
            <a:pPr lvl="1"/>
            <a:r>
              <a:rPr lang="en-US" dirty="0"/>
              <a:t>Can automatically add transitions and effects to the input 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85" y="1705429"/>
            <a:ext cx="2409145" cy="222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52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PRE-PRODUCTION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244600"/>
            <a:ext cx="7886700" cy="47672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DESIGN</a:t>
            </a:r>
          </a:p>
          <a:p>
            <a:r>
              <a:rPr lang="en-US" dirty="0"/>
              <a:t>Write a script that effectively conveys the intended message to the audience. Consider the following:</a:t>
            </a:r>
          </a:p>
          <a:p>
            <a:pPr lvl="1"/>
            <a:r>
              <a:rPr lang="en-US" dirty="0"/>
              <a:t>The accepted vernacular of the target audience.</a:t>
            </a:r>
          </a:p>
          <a:p>
            <a:pPr lvl="1"/>
            <a:r>
              <a:rPr lang="en-US" dirty="0"/>
              <a:t>The readers (performers) of the script.</a:t>
            </a:r>
          </a:p>
          <a:p>
            <a:pPr lvl="1"/>
            <a:r>
              <a:rPr lang="en-US" dirty="0"/>
              <a:t>Script is needed to tell the actors (both on screen and for a voiceover) what to say and when.  </a:t>
            </a:r>
          </a:p>
          <a:p>
            <a:pPr lvl="1"/>
            <a:r>
              <a:rPr lang="en-US" dirty="0"/>
              <a:t>Gives direction to set lighting, sound effects, and other components of the project.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54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1CD6-E844-C045-AD75-5E6BDBCD5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7D168-8B13-B841-9171-966A00298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should a script include?</a:t>
            </a:r>
          </a:p>
          <a:p>
            <a:r>
              <a:rPr lang="en-US" dirty="0"/>
              <a:t>What do you think will happen if you don’t write a script for a video?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2D74A-891A-B149-9FC7-F7C7F719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17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PRE-PRODUCTION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DESIGN</a:t>
            </a:r>
          </a:p>
          <a:p>
            <a:r>
              <a:rPr lang="en-US" dirty="0"/>
              <a:t>Create storyboard (animation &amp; video).</a:t>
            </a:r>
          </a:p>
          <a:p>
            <a:pPr lvl="1"/>
            <a:r>
              <a:rPr lang="en-US" dirty="0"/>
              <a:t>Sketch out a visual representation of each major scene or major phase of the video project.</a:t>
            </a:r>
          </a:p>
          <a:p>
            <a:pPr lvl="1"/>
            <a:r>
              <a:rPr lang="en-US" dirty="0"/>
              <a:t>Provide information about the audio sources, camera movements, and transitions.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25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9" t="6850" r="18118" b="5919"/>
          <a:stretch>
            <a:fillRect/>
          </a:stretch>
        </p:blipFill>
        <p:spPr bwMode="auto">
          <a:xfrm>
            <a:off x="4629150" y="1913843"/>
            <a:ext cx="3886200" cy="375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2289" t="6850" r="18118" b="591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971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STORYBOARD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26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7" b="4981"/>
          <a:stretch/>
        </p:blipFill>
        <p:spPr>
          <a:xfrm>
            <a:off x="832097" y="1213347"/>
            <a:ext cx="7525840" cy="492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30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PRE-PRODUCTION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244600"/>
            <a:ext cx="7886700" cy="47672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DESIGN</a:t>
            </a:r>
          </a:p>
          <a:p>
            <a:r>
              <a:rPr lang="en-US" dirty="0"/>
              <a:t>Create a shot list in the sequence of the storyboard for the camera operators.</a:t>
            </a:r>
          </a:p>
          <a:p>
            <a:r>
              <a:rPr lang="en-US" dirty="0"/>
              <a:t>Present script and storyboard to client for review and feedback.</a:t>
            </a:r>
          </a:p>
          <a:p>
            <a:r>
              <a:rPr lang="en-US" dirty="0"/>
              <a:t>Redesign and resubmit for approval.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84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A8103-FB9E-334D-8E3C-8D31DC88E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52243-82ED-6848-8EE7-7552538A0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it important to create storyboards before filming?</a:t>
            </a:r>
          </a:p>
          <a:p>
            <a:r>
              <a:rPr lang="en-US" dirty="0"/>
              <a:t>Do you think all films have storyboards, even documentaries?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1A72B-8621-D540-90DA-ADA06D2C2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3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BUILD &amp; TEST</a:t>
            </a:r>
          </a:p>
          <a:p>
            <a:r>
              <a:rPr lang="en-US" dirty="0"/>
              <a:t>Setup equipment such as tripods, cameras, and lighting.</a:t>
            </a:r>
          </a:p>
          <a:p>
            <a:r>
              <a:rPr lang="en-US" dirty="0"/>
              <a:t>Record footage according to the storyboard.</a:t>
            </a:r>
          </a:p>
          <a:p>
            <a:r>
              <a:rPr lang="en-US" dirty="0"/>
              <a:t>Capture and name recorded footage.</a:t>
            </a:r>
          </a:p>
          <a:p>
            <a:r>
              <a:rPr lang="en-US" dirty="0"/>
              <a:t>Import recorded footage into the video editing software or gather existing footage from outside sources.</a:t>
            </a:r>
          </a:p>
          <a:p>
            <a:r>
              <a:rPr lang="en-US" dirty="0"/>
              <a:t>Select, edit, and assemble the video clips according to the storyboard.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2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EACC4-1D8C-E340-962C-91980CBB5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1B46-8081-4D48-AB54-CA618E665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Moving images that have been captured, created, or edited electronically.</a:t>
            </a:r>
          </a:p>
          <a:p>
            <a:pPr lvl="1"/>
            <a:r>
              <a:rPr lang="en-US" dirty="0"/>
              <a:t>Digital video signals transmit information in the form of individual bits of data.</a:t>
            </a:r>
          </a:p>
          <a:p>
            <a:pPr lvl="1"/>
            <a:r>
              <a:rPr lang="en-US" dirty="0"/>
              <a:t>Analog (non-digital) video signals transmit information continuously in the form of a wave.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59FAD-706D-404B-A5C9-6BCD40822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9565BE-2148-BA49-B86D-2144CA811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582" y="3802378"/>
            <a:ext cx="3682093" cy="245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23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BUILD &amp; TEST</a:t>
            </a:r>
          </a:p>
          <a:p>
            <a:r>
              <a:rPr lang="en-US" dirty="0"/>
              <a:t>Adjust audio levels, add titles, add transitions to the video clips to convey the intended message to the audience.</a:t>
            </a:r>
          </a:p>
          <a:p>
            <a:r>
              <a:rPr lang="en-US" dirty="0"/>
              <a:t>Export final video to selected format.</a:t>
            </a:r>
          </a:p>
          <a:p>
            <a:r>
              <a:rPr lang="en-US" dirty="0"/>
              <a:t>Check for errors and quality.</a:t>
            </a:r>
          </a:p>
          <a:p>
            <a:r>
              <a:rPr lang="en-US" dirty="0"/>
              <a:t>Revision based on test results.</a:t>
            </a:r>
          </a:p>
          <a:p>
            <a:r>
              <a:rPr lang="en-US" dirty="0"/>
              <a:t>Preview the final version.</a:t>
            </a:r>
          </a:p>
          <a:p>
            <a:pPr lvl="1"/>
            <a:r>
              <a:rPr lang="en-US" dirty="0"/>
              <a:t>Preview to see how the digital media will look on a particular output device (computer monitor, tablet, phone, etc.).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34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POST-PRODUCTION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DELIVERY</a:t>
            </a:r>
          </a:p>
          <a:p>
            <a:r>
              <a:rPr lang="en-US" dirty="0"/>
              <a:t>Optimize the digital media for specific client needs, including:</a:t>
            </a:r>
          </a:p>
          <a:p>
            <a:pPr lvl="1"/>
            <a:r>
              <a:rPr lang="en-US" dirty="0"/>
              <a:t>File format requirements (Codecs)</a:t>
            </a:r>
          </a:p>
          <a:p>
            <a:pPr lvl="1"/>
            <a:r>
              <a:rPr lang="en-US" dirty="0"/>
              <a:t>File size requirements</a:t>
            </a:r>
          </a:p>
          <a:p>
            <a:pPr lvl="1"/>
            <a:r>
              <a:rPr lang="en-US" dirty="0"/>
              <a:t>File name requirements</a:t>
            </a:r>
          </a:p>
          <a:p>
            <a:r>
              <a:rPr lang="en-US" dirty="0"/>
              <a:t>Submit the finalized version(s) of the digital media to the client.</a:t>
            </a:r>
          </a:p>
          <a:p>
            <a:r>
              <a:rPr lang="en-US" dirty="0"/>
              <a:t>Outline a project launch plan (if needed).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18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16C57-62C4-5243-8A2E-9DF1F558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TERMS IN DIGITAL MEDIA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A1E93-0576-3747-9043-2FFFB0E184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Intellectual Property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3BFD0-0D9A-1E48-9BE1-A3F4CC9619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Original creations of the mind that can be protected by law; literary and artistic works, designs, symbols, images, names, etc.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DE6820-E3D5-FB4C-9FC9-2D242A830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Copyright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3475A0-C8DA-264A-B0F6-C344C9F1752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The exclusive legal right to reproduce, publish, sell or distribute the expression of an intellectual property (literature, design, audio, video, etc.)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D949A-63F9-614B-9F5E-4362C8BA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8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16C57-62C4-5243-8A2E-9DF1F558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TERMS IN DIGITAL MEDIA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A1E93-0576-3747-9043-2FFFB0E184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Trademark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3BFD0-0D9A-1E48-9BE1-A3F4CC9619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mark (logo, symbol, word, phrase, etc.) legally registered or established by a company to represent a service or product; cannot be used without the permission of the owner.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DE6820-E3D5-FB4C-9FC9-2D242A830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Fair Use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3475A0-C8DA-264A-B0F6-C344C9F1752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 legal allowance of using a copyrighted material without permission from the owner, provided the circumstances are reasonable and do not make the material less profitable.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D949A-63F9-614B-9F5E-4362C8BA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75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04500-EAE9-1F47-B18E-2D9A9A714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977A7-29C9-444A-8505-98F435B15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Differentiate between:</a:t>
            </a:r>
          </a:p>
          <a:p>
            <a:pPr lvl="1"/>
            <a:r>
              <a:rPr lang="en-US" dirty="0"/>
              <a:t>Intellectual property</a:t>
            </a:r>
          </a:p>
          <a:p>
            <a:pPr lvl="1"/>
            <a:r>
              <a:rPr lang="en-US" dirty="0"/>
              <a:t>Copyright</a:t>
            </a:r>
          </a:p>
          <a:p>
            <a:pPr lvl="1"/>
            <a:r>
              <a:rPr lang="en-US" dirty="0"/>
              <a:t>Trademark</a:t>
            </a:r>
          </a:p>
          <a:p>
            <a:pPr lvl="1"/>
            <a:r>
              <a:rPr lang="en-US" dirty="0"/>
              <a:t>Fair Use</a:t>
            </a:r>
          </a:p>
          <a:p>
            <a:r>
              <a:rPr lang="en-US" dirty="0"/>
              <a:t>What can be copyrighted?</a:t>
            </a:r>
          </a:p>
          <a:p>
            <a:r>
              <a:rPr lang="en-US" dirty="0"/>
              <a:t>Does a copyright mean it can’t be used?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FEF81-AE66-F049-98D9-EEEC85B2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890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E82AE-7154-F34D-9226-0F986B159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USE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3868E-D6E2-6349-BC73-354821DF6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2800" dirty="0"/>
              <a:t>For use of media to fall under fair use guidelines, the following factors must be considered:  </a:t>
            </a:r>
          </a:p>
          <a:p>
            <a:r>
              <a:rPr lang="en-US" dirty="0"/>
              <a:t>Purpose and character of use—is it for commercial or non-profit education use.</a:t>
            </a:r>
          </a:p>
          <a:p>
            <a:r>
              <a:rPr lang="en-US" dirty="0"/>
              <a:t>What is the nature of the copyrighted work.</a:t>
            </a:r>
          </a:p>
          <a:p>
            <a:r>
              <a:rPr lang="en-US" dirty="0"/>
              <a:t>The amount of the portion being used.</a:t>
            </a:r>
          </a:p>
          <a:p>
            <a:r>
              <a:rPr lang="en-US" dirty="0"/>
              <a:t>The effect of the use on the potential market value of the product.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EBFBB-623E-C043-88E0-0D8826502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941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68BFCAC-76FF-B441-9522-6C38FBE40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COMMONS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485528-FC8F-B845-A4AC-2AC85B461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nonprofit organization that enables the sharing and use of creativity and knowledge through free legal tools.</a:t>
            </a:r>
          </a:p>
          <a:p>
            <a:r>
              <a:rPr lang="en-US" dirty="0"/>
              <a:t>Free, easy-to-use copyright licenses provide a simple, standardized way to give the public permission to share and use your creative work — on conditions of your choice. </a:t>
            </a:r>
          </a:p>
          <a:p>
            <a:r>
              <a:rPr lang="en-US" dirty="0"/>
              <a:t>Creative Commons licenses are not an alternative to copyright. They work alongside copyright and enable you to modify your copyright terms to best suit your needs.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9F8A0A-68CE-5C4B-A105-8F06491DA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33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88681-98FB-9A4C-A7C8-550C3CE19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COMMONS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32B15-06C7-D74C-B0C3-ED4C4A0FC0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Creative Commons Video</a:t>
            </a:r>
            <a:endParaRPr lang="en-US" dirty="0"/>
          </a:p>
          <a:p>
            <a:r>
              <a:rPr lang="en-US" dirty="0">
                <a:hlinkClick r:id="rId3"/>
              </a:rPr>
              <a:t>Creative Commons Licenses</a:t>
            </a:r>
            <a:endParaRPr lang="en-US" dirty="0"/>
          </a:p>
          <a:p>
            <a:pPr lvl="1"/>
            <a:r>
              <a:rPr lang="en-US" dirty="0"/>
              <a:t>Six types with different features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149781-D30F-BD45-ACB6-3278AD627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37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F0E7F0-2A99-2748-97F7-C6E13EB723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213" y="3843984"/>
            <a:ext cx="3886200" cy="214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954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D18AC-175C-9444-887F-2C92886C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89EC1-6340-1D45-B5A2-AA4C4C4C8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how a copyrighted work could be used under Fair Use guidelines.</a:t>
            </a:r>
          </a:p>
          <a:p>
            <a:r>
              <a:rPr lang="en-US" dirty="0"/>
              <a:t>Which Creative Commons license could you use </a:t>
            </a:r>
          </a:p>
          <a:p>
            <a:pPr lvl="1"/>
            <a:r>
              <a:rPr lang="en-US" dirty="0"/>
              <a:t>For an educational project?</a:t>
            </a:r>
          </a:p>
          <a:p>
            <a:pPr lvl="1"/>
            <a:r>
              <a:rPr lang="en-US" dirty="0"/>
              <a:t>For a company logo?</a:t>
            </a:r>
          </a:p>
          <a:p>
            <a:pPr lvl="1"/>
            <a:r>
              <a:rPr lang="en-US" dirty="0"/>
              <a:t>For a song that you wanted to use in a mix?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98359-932D-8E48-97BE-62F5E24E6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21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05FD2-1847-0C48-B17B-99EA57E01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490C-AC85-264E-83BC-6447D1B27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think most modern day movies are digital or analog?</a:t>
            </a:r>
          </a:p>
          <a:p>
            <a:r>
              <a:rPr lang="en-US" dirty="0"/>
              <a:t>When you go to the theater are you watching a digital video or an analog video?  Do you think you could tell the difference between the two?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9920F-4E8C-BE47-BA32-EA6949805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4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94838-E9FC-C54A-BF84-AFE37A83D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66671"/>
            <a:ext cx="8280219" cy="601729"/>
          </a:xfrm>
        </p:spPr>
        <p:txBody>
          <a:bodyPr/>
          <a:lstStyle/>
          <a:p>
            <a:r>
              <a:rPr lang="en-US" spc="-100" dirty="0"/>
              <a:t>CHARACTERISTICS OF DIGITAL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854AE-AC8B-9D4D-A081-A4A877B92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9700"/>
            <a:ext cx="5759087" cy="4767263"/>
          </a:xfrm>
        </p:spPr>
        <p:txBody>
          <a:bodyPr/>
          <a:lstStyle/>
          <a:p>
            <a:r>
              <a:rPr lang="en-US" dirty="0"/>
              <a:t>Aspect Ratio</a:t>
            </a:r>
          </a:p>
          <a:p>
            <a:pPr lvl="1"/>
            <a:r>
              <a:rPr lang="en-US" dirty="0"/>
              <a:t>Ratio of a video screen’s width and height dimension; common ratios are standard (4:3) and widescreen (16:9).</a:t>
            </a:r>
          </a:p>
          <a:p>
            <a:r>
              <a:rPr lang="en-US" dirty="0"/>
              <a:t>Frame Rate</a:t>
            </a:r>
          </a:p>
          <a:p>
            <a:pPr lvl="1"/>
            <a:r>
              <a:rPr lang="en-US" dirty="0"/>
              <a:t>Speed at which video frames appear on a screen; measured by frames per second (FPS).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BFFA4-8F08-8F44-915F-A76C14F2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1FCF18-5BA2-9C4C-B0F4-D201D11EF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411" y="1111432"/>
            <a:ext cx="3122023" cy="542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59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94838-E9FC-C54A-BF84-AFE37A83D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66671"/>
            <a:ext cx="8280219" cy="601729"/>
          </a:xfrm>
        </p:spPr>
        <p:txBody>
          <a:bodyPr/>
          <a:lstStyle/>
          <a:p>
            <a:r>
              <a:rPr lang="en-US" spc="-100" dirty="0"/>
              <a:t>CHARACTERISTICS OF DIGITAL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854AE-AC8B-9D4D-A081-A4A877B92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09700"/>
            <a:ext cx="8110401" cy="4767263"/>
          </a:xfrm>
        </p:spPr>
        <p:txBody>
          <a:bodyPr/>
          <a:lstStyle/>
          <a:p>
            <a:r>
              <a:rPr lang="en-US" dirty="0"/>
              <a:t>Scanning Method</a:t>
            </a:r>
          </a:p>
          <a:p>
            <a:pPr lvl="1"/>
            <a:r>
              <a:rPr lang="en-US" dirty="0"/>
              <a:t>Method by which video picture appears on a screen (720p, 1080i, etc.).</a:t>
            </a:r>
          </a:p>
          <a:p>
            <a:r>
              <a:rPr lang="en-US" dirty="0"/>
              <a:t>Interlaced (I)</a:t>
            </a:r>
          </a:p>
          <a:p>
            <a:pPr lvl="1"/>
            <a:r>
              <a:rPr lang="en-US" dirty="0"/>
              <a:t>Displays half of the video picture at a time (odd lines, then even); alternates too quickly for human eye to notice.</a:t>
            </a:r>
          </a:p>
          <a:p>
            <a:r>
              <a:rPr lang="en-US" dirty="0"/>
              <a:t>Progressive (p)</a:t>
            </a:r>
          </a:p>
          <a:p>
            <a:pPr lvl="1"/>
            <a:r>
              <a:rPr lang="en-US" dirty="0"/>
              <a:t>Displays the entire video picture at all times; greatly reduces any flickering of picture; better quality image than interlaced.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BFFA4-8F08-8F44-915F-A76C14F2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89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D6312-AF46-6049-8940-9AEB30E7E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CC86C-825D-8F48-85DA-2D6E94500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might someone use interlaced scanning instead of progressive scanning video?  Can you think of any possible advantage of only seeing, or having, half of the image appear at once?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7C08C-CCAE-4242-8BB3-7C550F8DE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29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D5920-D6EA-3548-809A-D90E6CDD0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56842-FCC4-FE40-B4D1-EEE0EE7A9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Television System Committee (NTSC)</a:t>
            </a:r>
          </a:p>
          <a:p>
            <a:pPr lvl="1"/>
            <a:r>
              <a:rPr lang="en-US" dirty="0"/>
              <a:t>Standard used in North America and most of South America. In NTSC, 30 frames are transmitted each second.</a:t>
            </a:r>
          </a:p>
          <a:p>
            <a:r>
              <a:rPr lang="en-US" dirty="0"/>
              <a:t>Phase Alternating Line (PAL)</a:t>
            </a:r>
          </a:p>
          <a:p>
            <a:pPr lvl="1"/>
            <a:r>
              <a:rPr lang="en-US" dirty="0"/>
              <a:t>Standard mostly used overseas. In PAL, 25 frames are transmitted each second.</a:t>
            </a:r>
          </a:p>
          <a:p>
            <a:r>
              <a:rPr lang="en-US" dirty="0"/>
              <a:t>Sequential Color with Memory (SECAM) </a:t>
            </a:r>
          </a:p>
          <a:p>
            <a:pPr lvl="1"/>
            <a:r>
              <a:rPr lang="en-US" dirty="0"/>
              <a:t>French and Asian broadcast television standard.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FE491-C37F-5341-AB22-2FCCC0930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72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D5920-D6EA-3548-809A-D90E6CDD0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BROADCASTING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FE491-C37F-5341-AB22-2FCCC0930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DE39C270-A5D1-784C-A308-56CD04047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4513"/>
            <a:ext cx="816927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835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1741</TotalTime>
  <Words>1760</Words>
  <Application>Microsoft Macintosh PowerPoint</Application>
  <PresentationFormat>On-screen Show (4:3)</PresentationFormat>
  <Paragraphs>235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Avenir Black</vt:lpstr>
      <vt:lpstr>Avenir Book</vt:lpstr>
      <vt:lpstr>Avenir Medium</vt:lpstr>
      <vt:lpstr>Calibri</vt:lpstr>
      <vt:lpstr>Courier New</vt:lpstr>
      <vt:lpstr>Office Theme</vt:lpstr>
      <vt:lpstr>PRODUCTION PHASES CHANGES</vt:lpstr>
      <vt:lpstr>PowerPoint Presentation</vt:lpstr>
      <vt:lpstr>DIGITAL VIDEO</vt:lpstr>
      <vt:lpstr>QUESTIONS TO CONSIDER</vt:lpstr>
      <vt:lpstr>CHARACTERISTICS OF DIGITAL VIDEO</vt:lpstr>
      <vt:lpstr>CHARACTERISTICS OF DIGITAL VIDEO</vt:lpstr>
      <vt:lpstr>QUESTIONS TO CONSIDER</vt:lpstr>
      <vt:lpstr>BROADCASTING SYSTEMS</vt:lpstr>
      <vt:lpstr>BROADCASTING SYSTEMS</vt:lpstr>
      <vt:lpstr>STREAMING VIDEO</vt:lpstr>
      <vt:lpstr>QUESTIONS TO CONSIDER</vt:lpstr>
      <vt:lpstr>PROJECT MANAGEMENT</vt:lpstr>
      <vt:lpstr> DESIGN DOCUMENTS</vt:lpstr>
      <vt:lpstr> DESIGN DOCUMENTS</vt:lpstr>
      <vt:lpstr> TIME MANAGEMENT </vt:lpstr>
      <vt:lpstr>PROFESSIONALISM</vt:lpstr>
      <vt:lpstr>COMMUNICATION</vt:lpstr>
      <vt:lpstr>QUESTIONS TO CONSIDER</vt:lpstr>
      <vt:lpstr>PRE-PRODUCTION PHASE</vt:lpstr>
      <vt:lpstr>QUESTIONS TO CONSIDER</vt:lpstr>
      <vt:lpstr>PRE-PRODUCTION PHASE</vt:lpstr>
      <vt:lpstr>PRE-PRODUCTION PHASE</vt:lpstr>
      <vt:lpstr>PRE-PRODUCTION PHASE</vt:lpstr>
      <vt:lpstr>QUESTIONS TO CONSIDER</vt:lpstr>
      <vt:lpstr>PRE-PRODUCTION PHASE</vt:lpstr>
      <vt:lpstr>STORYBOARD</vt:lpstr>
      <vt:lpstr>PRE-PRODUCTION PHASE</vt:lpstr>
      <vt:lpstr>QUESTIONS TO CONSIDER</vt:lpstr>
      <vt:lpstr>PRODUCTION PHASE</vt:lpstr>
      <vt:lpstr>PRODUCTION PHASE</vt:lpstr>
      <vt:lpstr>POST-PRODUCTION PHASE</vt:lpstr>
      <vt:lpstr>LEGAL TERMS IN DIGITAL MEDIA</vt:lpstr>
      <vt:lpstr>LEGAL TERMS IN DIGITAL MEDIA</vt:lpstr>
      <vt:lpstr>QUESTIONS TO CONSIDER</vt:lpstr>
      <vt:lpstr>FAIR USE GUIDELINES</vt:lpstr>
      <vt:lpstr>CREATIVE COMMONS</vt:lpstr>
      <vt:lpstr>CREATIVE COMMONS</vt:lpstr>
      <vt:lpstr>QUESTIONS TO CONSIDER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40</cp:revision>
  <dcterms:created xsi:type="dcterms:W3CDTF">2017-10-19T20:16:36Z</dcterms:created>
  <dcterms:modified xsi:type="dcterms:W3CDTF">2018-06-25T21:42:27Z</dcterms:modified>
</cp:coreProperties>
</file>