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333" r:id="rId3"/>
    <p:sldId id="279" r:id="rId4"/>
    <p:sldId id="311" r:id="rId5"/>
    <p:sldId id="312" r:id="rId6"/>
    <p:sldId id="334" r:id="rId7"/>
    <p:sldId id="313" r:id="rId8"/>
    <p:sldId id="292" r:id="rId9"/>
    <p:sldId id="287" r:id="rId10"/>
    <p:sldId id="286" r:id="rId11"/>
    <p:sldId id="322" r:id="rId12"/>
    <p:sldId id="321" r:id="rId13"/>
    <p:sldId id="320" r:id="rId14"/>
    <p:sldId id="323" r:id="rId15"/>
    <p:sldId id="317" r:id="rId16"/>
    <p:sldId id="325" r:id="rId17"/>
    <p:sldId id="294" r:id="rId18"/>
    <p:sldId id="324" r:id="rId19"/>
    <p:sldId id="295" r:id="rId20"/>
    <p:sldId id="289" r:id="rId21"/>
    <p:sldId id="318" r:id="rId22"/>
    <p:sldId id="288" r:id="rId23"/>
    <p:sldId id="332" r:id="rId24"/>
    <p:sldId id="259" r:id="rId25"/>
    <p:sldId id="293" r:id="rId26"/>
    <p:sldId id="314" r:id="rId27"/>
    <p:sldId id="291" r:id="rId28"/>
    <p:sldId id="315" r:id="rId29"/>
    <p:sldId id="275" r:id="rId30"/>
    <p:sldId id="301" r:id="rId31"/>
    <p:sldId id="302" r:id="rId32"/>
    <p:sldId id="303" r:id="rId33"/>
    <p:sldId id="261" r:id="rId34"/>
    <p:sldId id="306" r:id="rId35"/>
    <p:sldId id="304" r:id="rId36"/>
    <p:sldId id="305" r:id="rId37"/>
    <p:sldId id="278" r:id="rId38"/>
    <p:sldId id="326" r:id="rId39"/>
    <p:sldId id="267" r:id="rId40"/>
    <p:sldId id="281" r:id="rId41"/>
    <p:sldId id="283" r:id="rId42"/>
    <p:sldId id="284" r:id="rId43"/>
    <p:sldId id="270" r:id="rId44"/>
    <p:sldId id="285" r:id="rId45"/>
    <p:sldId id="282" r:id="rId46"/>
    <p:sldId id="309" r:id="rId47"/>
    <p:sldId id="327" r:id="rId48"/>
    <p:sldId id="290" r:id="rId49"/>
    <p:sldId id="264" r:id="rId50"/>
    <p:sldId id="29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6B03-1D0A-49B4-8682-91E86CDC0415}" type="datetimeFigureOut">
              <a:rPr lang="en-US" smtClean="0"/>
              <a:t>3/31/2014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4BCB40-9575-421F-8077-A6F08E4AD7AD}" type="slidenum">
              <a:rPr lang="en-US" smtClean="0"/>
              <a:t>‹#›</a:t>
            </a:fld>
            <a:endParaRPr lang="en-US"/>
          </a:p>
        </p:txBody>
      </p:sp>
    </p:spTree>
    <p:extLst>
      <p:ext uri="{BB962C8B-B14F-4D97-AF65-F5344CB8AC3E}">
        <p14:creationId xmlns:p14="http://schemas.microsoft.com/office/powerpoint/2010/main" val="3285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subdivided. You can present it</a:t>
            </a:r>
            <a:r>
              <a:rPr lang="en-US" baseline="0" dirty="0" smtClean="0"/>
              <a:t> in sections rather than covering it all at one time.</a:t>
            </a:r>
            <a:endParaRPr lang="en-US" dirty="0"/>
          </a:p>
        </p:txBody>
      </p:sp>
      <p:sp>
        <p:nvSpPr>
          <p:cNvPr id="4" name="Slide Number Placeholder 3"/>
          <p:cNvSpPr>
            <a:spLocks noGrp="1"/>
          </p:cNvSpPr>
          <p:nvPr>
            <p:ph type="sldNum" sz="quarter" idx="10"/>
          </p:nvPr>
        </p:nvSpPr>
        <p:spPr/>
        <p:txBody>
          <a:bodyPr/>
          <a:lstStyle/>
          <a:p>
            <a:fld id="{3E4BCB40-9575-421F-8077-A6F08E4AD7AD}" type="slidenum">
              <a:rPr lang="en-US" smtClean="0"/>
              <a:t>1</a:t>
            </a:fld>
            <a:endParaRPr lang="en-US"/>
          </a:p>
        </p:txBody>
      </p:sp>
    </p:spTree>
    <p:extLst>
      <p:ext uri="{BB962C8B-B14F-4D97-AF65-F5344CB8AC3E}">
        <p14:creationId xmlns:p14="http://schemas.microsoft.com/office/powerpoint/2010/main" val="318748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wide variety of devices with Web browsers—including wearable.</a:t>
            </a:r>
            <a:endParaRPr lang="en-US" dirty="0"/>
          </a:p>
        </p:txBody>
      </p:sp>
      <p:sp>
        <p:nvSpPr>
          <p:cNvPr id="4" name="Slide Number Placeholder 3"/>
          <p:cNvSpPr>
            <a:spLocks noGrp="1"/>
          </p:cNvSpPr>
          <p:nvPr>
            <p:ph type="sldNum" sz="quarter" idx="10"/>
          </p:nvPr>
        </p:nvSpPr>
        <p:spPr/>
        <p:txBody>
          <a:bodyPr/>
          <a:lstStyle/>
          <a:p>
            <a:fld id="{3E4BCB40-9575-421F-8077-A6F08E4AD7AD}" type="slidenum">
              <a:rPr lang="en-US" smtClean="0"/>
              <a:t>3</a:t>
            </a:fld>
            <a:endParaRPr lang="en-US"/>
          </a:p>
        </p:txBody>
      </p:sp>
    </p:spTree>
    <p:extLst>
      <p:ext uri="{BB962C8B-B14F-4D97-AF65-F5344CB8AC3E}">
        <p14:creationId xmlns:p14="http://schemas.microsoft.com/office/powerpoint/2010/main" val="34025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layout shift and changes</a:t>
            </a:r>
            <a:r>
              <a:rPr lang="en-US" baseline="0" dirty="0" smtClean="0"/>
              <a:t> in displayed content</a:t>
            </a:r>
            <a:endParaRPr lang="en-US" dirty="0"/>
          </a:p>
        </p:txBody>
      </p:sp>
      <p:sp>
        <p:nvSpPr>
          <p:cNvPr id="4" name="Slide Number Placeholder 3"/>
          <p:cNvSpPr>
            <a:spLocks noGrp="1"/>
          </p:cNvSpPr>
          <p:nvPr>
            <p:ph type="sldNum" sz="quarter" idx="10"/>
          </p:nvPr>
        </p:nvSpPr>
        <p:spPr/>
        <p:txBody>
          <a:bodyPr/>
          <a:lstStyle/>
          <a:p>
            <a:fld id="{3E4BCB40-9575-421F-8077-A6F08E4AD7AD}" type="slidenum">
              <a:rPr lang="en-US" smtClean="0"/>
              <a:t>26</a:t>
            </a:fld>
            <a:endParaRPr lang="en-US"/>
          </a:p>
        </p:txBody>
      </p:sp>
    </p:spTree>
    <p:extLst>
      <p:ext uri="{BB962C8B-B14F-4D97-AF65-F5344CB8AC3E}">
        <p14:creationId xmlns:p14="http://schemas.microsoft.com/office/powerpoint/2010/main" val="299416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a:t>
            </a:r>
            <a:r>
              <a:rPr lang="en-US" baseline="0" dirty="0" smtClean="0"/>
              <a:t> queries and @media rule </a:t>
            </a:r>
            <a:r>
              <a:rPr lang="en-US" baseline="0" smtClean="0"/>
              <a:t>are advanced CSS. </a:t>
            </a:r>
            <a:endParaRPr lang="en-US" dirty="0"/>
          </a:p>
        </p:txBody>
      </p:sp>
      <p:sp>
        <p:nvSpPr>
          <p:cNvPr id="4" name="Slide Number Placeholder 3"/>
          <p:cNvSpPr>
            <a:spLocks noGrp="1"/>
          </p:cNvSpPr>
          <p:nvPr>
            <p:ph type="sldNum" sz="quarter" idx="10"/>
          </p:nvPr>
        </p:nvSpPr>
        <p:spPr/>
        <p:txBody>
          <a:bodyPr/>
          <a:lstStyle/>
          <a:p>
            <a:fld id="{3E4BCB40-9575-421F-8077-A6F08E4AD7AD}" type="slidenum">
              <a:rPr lang="en-US" smtClean="0"/>
              <a:t>48</a:t>
            </a:fld>
            <a:endParaRPr lang="en-US"/>
          </a:p>
        </p:txBody>
      </p:sp>
    </p:spTree>
    <p:extLst>
      <p:ext uri="{BB962C8B-B14F-4D97-AF65-F5344CB8AC3E}">
        <p14:creationId xmlns:p14="http://schemas.microsoft.com/office/powerpoint/2010/main" val="322246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B13AE7-DDAD-4636-AA43-38EB797F4CA2}"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13AE7-DDAD-4636-AA43-38EB797F4CA2}"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13AE7-DDAD-4636-AA43-38EB797F4CA2}"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13AE7-DDAD-4636-AA43-38EB797F4CA2}"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13AE7-DDAD-4636-AA43-38EB797F4CA2}"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B13AE7-DDAD-4636-AA43-38EB797F4CA2}"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B13AE7-DDAD-4636-AA43-38EB797F4CA2}"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B13AE7-DDAD-4636-AA43-38EB797F4CA2}"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13AE7-DDAD-4636-AA43-38EB797F4CA2}"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13AE7-DDAD-4636-AA43-38EB797F4CA2}"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AFDE8-95BF-4BF9-8103-53798FA164B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BB13AE7-DDAD-4636-AA43-38EB797F4CA2}" type="datetimeFigureOut">
              <a:rPr lang="en-US" smtClean="0"/>
              <a:t>3/31/2014</a:t>
            </a:fld>
            <a:endParaRPr lang="en-US"/>
          </a:p>
        </p:txBody>
      </p:sp>
      <p:sp>
        <p:nvSpPr>
          <p:cNvPr id="9" name="Slide Number Placeholder 8"/>
          <p:cNvSpPr>
            <a:spLocks noGrp="1"/>
          </p:cNvSpPr>
          <p:nvPr>
            <p:ph type="sldNum" sz="quarter" idx="11"/>
          </p:nvPr>
        </p:nvSpPr>
        <p:spPr/>
        <p:txBody>
          <a:bodyPr/>
          <a:lstStyle/>
          <a:p>
            <a:fld id="{679AFDE8-95BF-4BF9-8103-53798FA164B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79AFDE8-95BF-4BF9-8103-53798FA164B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BB13AE7-DDAD-4636-AA43-38EB797F4CA2}" type="datetimeFigureOut">
              <a:rPr lang="en-US" smtClean="0"/>
              <a:t>3/31/2014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w3.org/TR/CSS2/syndata.html#length-uni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alistapart.com/article/responsive-web-design" TargetMode="External"/><Relationship Id="rId2" Type="http://schemas.openxmlformats.org/officeDocument/2006/relationships/hyperlink" Target="http://coding.smashingmagazine.com/2012/08/20/towards-retina-web/" TargetMode="External"/><Relationship Id="rId1" Type="http://schemas.openxmlformats.org/officeDocument/2006/relationships/slideLayout" Target="../slideLayouts/slideLayout2.xml"/><Relationship Id="rId6" Type="http://schemas.openxmlformats.org/officeDocument/2006/relationships/hyperlink" Target="http://www.w3.org/Style/Examples/007/units.en.html" TargetMode="External"/><Relationship Id="rId5" Type="http://schemas.openxmlformats.org/officeDocument/2006/relationships/hyperlink" Target="http://www.html5rocks.com/en/tutorials/internals/howbrowserswork/" TargetMode="External"/><Relationship Id="rId4" Type="http://schemas.openxmlformats.org/officeDocument/2006/relationships/hyperlink" Target="http://coding.smashingmagazine.com/2009/06/02/fixed-vs-fluid-vs-elastic-layout-whats-the-right-one-for-yo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4.02 Responsive Web Design Concepts</a:t>
            </a:r>
            <a:endParaRPr lang="en-US" dirty="0"/>
          </a:p>
        </p:txBody>
      </p:sp>
      <p:sp>
        <p:nvSpPr>
          <p:cNvPr id="3" name="Subtitle 2"/>
          <p:cNvSpPr>
            <a:spLocks noGrp="1"/>
          </p:cNvSpPr>
          <p:nvPr>
            <p:ph type="subTitle" idx="1"/>
          </p:nvPr>
        </p:nvSpPr>
        <p:spPr/>
        <p:txBody>
          <a:bodyPr/>
          <a:lstStyle/>
          <a:p>
            <a:r>
              <a:rPr lang="en-US" dirty="0" smtClean="0"/>
              <a:t>Designing for mobile devices</a:t>
            </a:r>
            <a:endParaRPr lang="en-US" dirty="0"/>
          </a:p>
        </p:txBody>
      </p:sp>
    </p:spTree>
    <p:extLst>
      <p:ext uri="{BB962C8B-B14F-4D97-AF65-F5344CB8AC3E}">
        <p14:creationId xmlns:p14="http://schemas.microsoft.com/office/powerpoint/2010/main" val="2463118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size</a:t>
            </a:r>
            <a:endParaRPr lang="en-US" dirty="0"/>
          </a:p>
        </p:txBody>
      </p:sp>
      <p:sp>
        <p:nvSpPr>
          <p:cNvPr id="3" name="Content Placeholder 2"/>
          <p:cNvSpPr>
            <a:spLocks noGrp="1"/>
          </p:cNvSpPr>
          <p:nvPr>
            <p:ph idx="1"/>
          </p:nvPr>
        </p:nvSpPr>
        <p:spPr/>
        <p:txBody>
          <a:bodyPr>
            <a:normAutofit/>
          </a:bodyPr>
          <a:lstStyle/>
          <a:p>
            <a:r>
              <a:rPr lang="en-US" sz="3200" dirty="0"/>
              <a:t>A </a:t>
            </a:r>
            <a:r>
              <a:rPr lang="en-US" sz="3200" b="1" dirty="0"/>
              <a:t>device pixel</a:t>
            </a:r>
            <a:r>
              <a:rPr lang="en-US" sz="3200" dirty="0"/>
              <a:t> (or physical pixel) is the tiniest physical unit in a display</a:t>
            </a:r>
            <a:r>
              <a:rPr lang="en-US" sz="3200" dirty="0" smtClean="0"/>
              <a:t>.</a:t>
            </a:r>
          </a:p>
          <a:p>
            <a:r>
              <a:rPr lang="en-US" sz="3200" b="1" dirty="0"/>
              <a:t>Screen density</a:t>
            </a:r>
            <a:r>
              <a:rPr lang="en-US" sz="3200" dirty="0"/>
              <a:t> </a:t>
            </a:r>
            <a:r>
              <a:rPr lang="en-US" sz="3200" dirty="0" smtClean="0"/>
              <a:t>or </a:t>
            </a:r>
            <a:r>
              <a:rPr lang="en-US" sz="3200" b="1" dirty="0" smtClean="0"/>
              <a:t>pixel density </a:t>
            </a:r>
            <a:r>
              <a:rPr lang="en-US" sz="3200" dirty="0" smtClean="0"/>
              <a:t>refers </a:t>
            </a:r>
            <a:r>
              <a:rPr lang="en-US" sz="3200" dirty="0"/>
              <a:t>to the number of device pixels on a physical surface. It is often measured in pixels per inch (PPI).</a:t>
            </a:r>
          </a:p>
        </p:txBody>
      </p:sp>
    </p:spTree>
    <p:extLst>
      <p:ext uri="{BB962C8B-B14F-4D97-AF65-F5344CB8AC3E}">
        <p14:creationId xmlns:p14="http://schemas.microsoft.com/office/powerpoint/2010/main" val="1321617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a:t>
            </a:r>
            <a:endParaRPr lang="en-US" dirty="0"/>
          </a:p>
        </p:txBody>
      </p:sp>
      <p:sp>
        <p:nvSpPr>
          <p:cNvPr id="3" name="Content Placeholder 2"/>
          <p:cNvSpPr>
            <a:spLocks noGrp="1"/>
          </p:cNvSpPr>
          <p:nvPr>
            <p:ph idx="1"/>
          </p:nvPr>
        </p:nvSpPr>
        <p:spPr>
          <a:xfrm>
            <a:off x="186128" y="1371600"/>
            <a:ext cx="8153400" cy="2514600"/>
          </a:xfrm>
        </p:spPr>
        <p:txBody>
          <a:bodyPr>
            <a:normAutofit/>
          </a:bodyPr>
          <a:lstStyle/>
          <a:p>
            <a:r>
              <a:rPr lang="en-US" sz="2800" dirty="0"/>
              <a:t> </a:t>
            </a:r>
            <a:r>
              <a:rPr lang="en-US" sz="2800" b="1" dirty="0" smtClean="0"/>
              <a:t>Resolution</a:t>
            </a:r>
            <a:r>
              <a:rPr lang="en-US" sz="2800" dirty="0" smtClean="0"/>
              <a:t> is a </a:t>
            </a:r>
            <a:r>
              <a:rPr lang="en-US" sz="2800" dirty="0"/>
              <a:t>simple count of the number of pixels across the entire width and height of a device</a:t>
            </a:r>
            <a:r>
              <a:rPr lang="en-US" sz="2800" dirty="0" smtClean="0"/>
              <a:t>.</a:t>
            </a:r>
          </a:p>
          <a:p>
            <a:r>
              <a:rPr lang="en-US" sz="2800" dirty="0" smtClean="0"/>
              <a:t>The iPhone 5 resolution is 1136 x 640. Compare that to the original iPhone which is 480 x 320.</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38600"/>
            <a:ext cx="4043183" cy="249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66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Pixel density</a:t>
            </a:r>
            <a:endParaRPr lang="en-US" dirty="0"/>
          </a:p>
        </p:txBody>
      </p:sp>
      <p:sp>
        <p:nvSpPr>
          <p:cNvPr id="3" name="Content Placeholder 2"/>
          <p:cNvSpPr>
            <a:spLocks noGrp="1"/>
          </p:cNvSpPr>
          <p:nvPr>
            <p:ph idx="1"/>
          </p:nvPr>
        </p:nvSpPr>
        <p:spPr>
          <a:xfrm>
            <a:off x="457200" y="1295400"/>
            <a:ext cx="7772400" cy="4800600"/>
          </a:xfrm>
        </p:spPr>
        <p:txBody>
          <a:bodyPr>
            <a:normAutofit/>
          </a:bodyPr>
          <a:lstStyle/>
          <a:p>
            <a:r>
              <a:rPr lang="en-US" sz="2400" b="1" dirty="0" smtClean="0"/>
              <a:t>Pixel density </a:t>
            </a:r>
            <a:r>
              <a:rPr lang="en-US" sz="2400" dirty="0" smtClean="0"/>
              <a:t>is a good indication of how clear the device display will be.</a:t>
            </a:r>
          </a:p>
          <a:p>
            <a:r>
              <a:rPr lang="en-US" sz="2400" dirty="0"/>
              <a:t>The higher the number, the smaller the size of the pixels, so graphics are perceived as more crisp and less pixelated.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52516"/>
            <a:ext cx="6629400" cy="373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741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Viewing distance matters</a:t>
            </a:r>
            <a:endParaRPr lang="en-US" dirty="0"/>
          </a:p>
        </p:txBody>
      </p:sp>
      <p:sp>
        <p:nvSpPr>
          <p:cNvPr id="5" name="Content Placeholder 4"/>
          <p:cNvSpPr>
            <a:spLocks noGrp="1"/>
          </p:cNvSpPr>
          <p:nvPr>
            <p:ph idx="1"/>
          </p:nvPr>
        </p:nvSpPr>
        <p:spPr/>
        <p:txBody>
          <a:bodyPr>
            <a:normAutofit/>
          </a:bodyPr>
          <a:lstStyle/>
          <a:p>
            <a:r>
              <a:rPr lang="en-US" sz="2800" dirty="0" smtClean="0"/>
              <a:t>While pixel density is an important measure, it is not the only factor in the “crispness” of  a display.</a:t>
            </a:r>
          </a:p>
          <a:p>
            <a:r>
              <a:rPr lang="en-US" sz="2800" dirty="0"/>
              <a:t>V</a:t>
            </a:r>
            <a:r>
              <a:rPr lang="en-US" sz="2800" dirty="0" smtClean="0"/>
              <a:t>iewing </a:t>
            </a:r>
            <a:r>
              <a:rPr lang="en-US" sz="2800" dirty="0"/>
              <a:t>distance can affect the perceived pixel size</a:t>
            </a:r>
            <a:r>
              <a:rPr lang="en-US" sz="2800" dirty="0" smtClean="0"/>
              <a:t>. A cell phone and a large-screen could have the same pixel density, but the large-screen will appear as more crisp because it is viewed from a longer distance.</a:t>
            </a:r>
            <a:endParaRPr lang="en-US" sz="2800" dirty="0"/>
          </a:p>
        </p:txBody>
      </p:sp>
    </p:spTree>
    <p:extLst>
      <p:ext uri="{BB962C8B-B14F-4D97-AF65-F5344CB8AC3E}">
        <p14:creationId xmlns:p14="http://schemas.microsoft.com/office/powerpoint/2010/main" val="357157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924800" cy="1143000"/>
          </a:xfrm>
        </p:spPr>
        <p:txBody>
          <a:bodyPr/>
          <a:lstStyle/>
          <a:p>
            <a:r>
              <a:rPr lang="en-US" dirty="0" smtClean="0"/>
              <a:t>That leads us to Reference Pixels </a:t>
            </a:r>
            <a:endParaRPr lang="en-US" dirty="0"/>
          </a:p>
        </p:txBody>
      </p:sp>
      <p:sp>
        <p:nvSpPr>
          <p:cNvPr id="3" name="Content Placeholder 2"/>
          <p:cNvSpPr>
            <a:spLocks noGrp="1"/>
          </p:cNvSpPr>
          <p:nvPr>
            <p:ph idx="1"/>
          </p:nvPr>
        </p:nvSpPr>
        <p:spPr/>
        <p:txBody>
          <a:bodyPr>
            <a:normAutofit/>
          </a:bodyPr>
          <a:lstStyle/>
          <a:p>
            <a:r>
              <a:rPr lang="en-US" sz="2800" dirty="0"/>
              <a:t>The </a:t>
            </a:r>
            <a:r>
              <a:rPr lang="en-US" sz="2800" dirty="0" smtClean="0"/>
              <a:t>w3c (World Wide Web Consortium) </a:t>
            </a:r>
            <a:r>
              <a:rPr lang="en-US" sz="2800" dirty="0"/>
              <a:t>currently defines the reference pixel as </a:t>
            </a:r>
            <a:r>
              <a:rPr lang="en-US" sz="2800" dirty="0" smtClean="0"/>
              <a:t>the </a:t>
            </a:r>
            <a:r>
              <a:rPr lang="en-US" sz="2800" dirty="0" smtClean="0">
                <a:hlinkClick r:id="rId2"/>
              </a:rPr>
              <a:t>standard </a:t>
            </a:r>
            <a:r>
              <a:rPr lang="en-US" sz="2800" dirty="0">
                <a:hlinkClick r:id="rId2"/>
              </a:rPr>
              <a:t>for all pixel-based measurements</a:t>
            </a:r>
            <a:r>
              <a:rPr lang="en-US" sz="2800" dirty="0"/>
              <a:t>. </a:t>
            </a:r>
            <a:endParaRPr lang="en-US" sz="2800" dirty="0" smtClean="0"/>
          </a:p>
          <a:p>
            <a:r>
              <a:rPr lang="en-US" sz="2800" dirty="0" smtClean="0"/>
              <a:t>Instead </a:t>
            </a:r>
            <a:r>
              <a:rPr lang="en-US" sz="2800" dirty="0"/>
              <a:t>of every pixel-based measurement being based on a hardware pixel it is based on an </a:t>
            </a:r>
            <a:r>
              <a:rPr lang="en-US" sz="2800" i="1" dirty="0"/>
              <a:t>optical reference </a:t>
            </a:r>
            <a:r>
              <a:rPr lang="en-US" sz="2800" i="1" dirty="0" smtClean="0"/>
              <a:t>unit </a:t>
            </a:r>
            <a:r>
              <a:rPr lang="en-US" sz="2800" dirty="0" smtClean="0"/>
              <a:t>that </a:t>
            </a:r>
            <a:r>
              <a:rPr lang="en-US" sz="2800" dirty="0"/>
              <a:t>might be twice the size of a hardware pixel. This new pixel should look exactly the same in all viewing situations. </a:t>
            </a:r>
          </a:p>
        </p:txBody>
      </p:sp>
    </p:spTree>
    <p:extLst>
      <p:ext uri="{BB962C8B-B14F-4D97-AF65-F5344CB8AC3E}">
        <p14:creationId xmlns:p14="http://schemas.microsoft.com/office/powerpoint/2010/main" val="708631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Bitmap pixels</a:t>
            </a:r>
            <a:endParaRPr lang="en-US" dirty="0"/>
          </a:p>
        </p:txBody>
      </p:sp>
      <p:sp>
        <p:nvSpPr>
          <p:cNvPr id="3" name="Content Placeholder 2"/>
          <p:cNvSpPr>
            <a:spLocks noGrp="1"/>
          </p:cNvSpPr>
          <p:nvPr>
            <p:ph idx="1"/>
          </p:nvPr>
        </p:nvSpPr>
        <p:spPr>
          <a:xfrm>
            <a:off x="457200" y="1600200"/>
            <a:ext cx="4495800" cy="4800600"/>
          </a:xfrm>
        </p:spPr>
        <p:txBody>
          <a:bodyPr>
            <a:normAutofit/>
          </a:bodyPr>
          <a:lstStyle/>
          <a:p>
            <a:r>
              <a:rPr lang="en-US" sz="2400" dirty="0"/>
              <a:t>A </a:t>
            </a:r>
            <a:r>
              <a:rPr lang="en-US" sz="2400" b="1" dirty="0"/>
              <a:t>bitmap pixel </a:t>
            </a:r>
            <a:r>
              <a:rPr lang="en-US" sz="2400" dirty="0"/>
              <a:t>is the smallest unit of data in a raster image (PNG, JPG, GIF, </a:t>
            </a:r>
            <a:r>
              <a:rPr lang="en-US" sz="2400" dirty="0" err="1"/>
              <a:t>etc</a:t>
            </a:r>
            <a:r>
              <a:rPr lang="en-US" sz="2400" dirty="0"/>
              <a:t>). Each pixel contains information on how it is to be displayed, including its position in the image’s coordinate system and its color. Some image formats can store additional per-pixel data, such as opacity (which is the alpha channel</a:t>
            </a:r>
            <a:r>
              <a:rPr lang="en-US" sz="2400" dirty="0" smtClean="0"/>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
            <a:ext cx="30670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549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on the Web</a:t>
            </a:r>
            <a:endParaRPr lang="en-US" dirty="0"/>
          </a:p>
        </p:txBody>
      </p:sp>
      <p:sp>
        <p:nvSpPr>
          <p:cNvPr id="3" name="Content Placeholder 2"/>
          <p:cNvSpPr>
            <a:spLocks noGrp="1"/>
          </p:cNvSpPr>
          <p:nvPr>
            <p:ph idx="1"/>
          </p:nvPr>
        </p:nvSpPr>
        <p:spPr/>
        <p:txBody>
          <a:bodyPr/>
          <a:lstStyle/>
          <a:p>
            <a:r>
              <a:rPr lang="en-US" sz="2800" dirty="0" smtClean="0"/>
              <a:t>Besides </a:t>
            </a:r>
            <a:r>
              <a:rPr lang="en-US" sz="2800" dirty="0"/>
              <a:t>its raster resolution, an image on the Web has an abstract size, defined in CSS pixels. The browser squeezes or stretches the image based on its CSS height or width during the rendering process.</a:t>
            </a:r>
          </a:p>
          <a:p>
            <a:endParaRPr lang="en-US" dirty="0"/>
          </a:p>
        </p:txBody>
      </p:sp>
    </p:spTree>
    <p:extLst>
      <p:ext uri="{BB962C8B-B14F-4D97-AF65-F5344CB8AC3E}">
        <p14:creationId xmlns:p14="http://schemas.microsoft.com/office/powerpoint/2010/main" val="1039654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23" y="2191062"/>
            <a:ext cx="818345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6837" y="533400"/>
            <a:ext cx="7467600" cy="1384995"/>
          </a:xfrm>
          <a:prstGeom prst="rect">
            <a:avLst/>
          </a:prstGeom>
          <a:noFill/>
        </p:spPr>
        <p:txBody>
          <a:bodyPr wrap="square" rtlCol="0">
            <a:spAutoFit/>
          </a:bodyPr>
          <a:lstStyle/>
          <a:p>
            <a:pPr algn="ctr"/>
            <a:r>
              <a:rPr lang="en-US" sz="2800" dirty="0"/>
              <a:t>CSS </a:t>
            </a:r>
            <a:r>
              <a:rPr lang="en-US" sz="2800" dirty="0" smtClean="0"/>
              <a:t>defines </a:t>
            </a:r>
            <a:r>
              <a:rPr lang="en-US" sz="2800" dirty="0"/>
              <a:t>that raster images (such as photos) are, by default, displayed with one image pixel mapping to 1px</a:t>
            </a:r>
            <a:r>
              <a:rPr lang="en-US" sz="2400" dirty="0"/>
              <a:t>.</a:t>
            </a:r>
          </a:p>
        </p:txBody>
      </p:sp>
    </p:spTree>
    <p:extLst>
      <p:ext uri="{BB962C8B-B14F-4D97-AF65-F5344CB8AC3E}">
        <p14:creationId xmlns:p14="http://schemas.microsoft.com/office/powerpoint/2010/main" val="161817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Pixels and CSS</a:t>
            </a:r>
            <a:endParaRPr lang="en-US" dirty="0"/>
          </a:p>
        </p:txBody>
      </p:sp>
      <p:sp>
        <p:nvSpPr>
          <p:cNvPr id="3" name="Content Placeholder 2"/>
          <p:cNvSpPr>
            <a:spLocks noGrp="1"/>
          </p:cNvSpPr>
          <p:nvPr>
            <p:ph idx="1"/>
          </p:nvPr>
        </p:nvSpPr>
        <p:spPr>
          <a:xfrm>
            <a:off x="457200" y="1295400"/>
            <a:ext cx="7924800" cy="4800600"/>
          </a:xfrm>
        </p:spPr>
        <p:txBody>
          <a:bodyPr>
            <a:normAutofit/>
          </a:bodyPr>
          <a:lstStyle/>
          <a:p>
            <a:r>
              <a:rPr lang="en-US" sz="2800" dirty="0"/>
              <a:t>CSS offers a number of different units for expressing length</a:t>
            </a:r>
            <a:r>
              <a:rPr lang="en-US" sz="2800" dirty="0" smtClean="0"/>
              <a:t>.</a:t>
            </a:r>
          </a:p>
          <a:p>
            <a:r>
              <a:rPr lang="en-US" sz="2800" dirty="0" smtClean="0"/>
              <a:t> </a:t>
            </a:r>
            <a:r>
              <a:rPr lang="en-US" sz="2800" dirty="0"/>
              <a:t>Some have their history in typography, such as point (</a:t>
            </a:r>
            <a:r>
              <a:rPr lang="en-US" sz="2800" dirty="0" err="1"/>
              <a:t>pt</a:t>
            </a:r>
            <a:r>
              <a:rPr lang="en-US" sz="2800" dirty="0"/>
              <a:t>) and pica (</a:t>
            </a:r>
            <a:r>
              <a:rPr lang="en-US" sz="2800" dirty="0" smtClean="0"/>
              <a:t>pc).</a:t>
            </a:r>
          </a:p>
          <a:p>
            <a:r>
              <a:rPr lang="en-US" sz="2800" dirty="0"/>
              <a:t>O</a:t>
            </a:r>
            <a:r>
              <a:rPr lang="en-US" sz="2800" dirty="0" smtClean="0"/>
              <a:t>thers </a:t>
            </a:r>
            <a:r>
              <a:rPr lang="en-US" sz="2800" dirty="0"/>
              <a:t>are known from everyday use, such as centimeter (cm) and inch (in). </a:t>
            </a:r>
            <a:endParaRPr lang="en-US" sz="2800" dirty="0" smtClean="0"/>
          </a:p>
          <a:p>
            <a:r>
              <a:rPr lang="en-US" sz="2800" dirty="0" smtClean="0"/>
              <a:t>And </a:t>
            </a:r>
            <a:r>
              <a:rPr lang="en-US" sz="2800" dirty="0"/>
              <a:t>there is also a “magic” unit that was invented specifically for CSS: the </a:t>
            </a:r>
            <a:r>
              <a:rPr lang="en-US" sz="2800" dirty="0" err="1"/>
              <a:t>px</a:t>
            </a:r>
            <a:r>
              <a:rPr lang="en-US" sz="2800" dirty="0"/>
              <a:t>. </a:t>
            </a:r>
          </a:p>
        </p:txBody>
      </p:sp>
    </p:spTree>
    <p:extLst>
      <p:ext uri="{BB962C8B-B14F-4D97-AF65-F5344CB8AC3E}">
        <p14:creationId xmlns:p14="http://schemas.microsoft.com/office/powerpoint/2010/main" val="3836304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6924"/>
            <a:ext cx="8172450" cy="4674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4825" y="457200"/>
            <a:ext cx="7162800" cy="1384995"/>
          </a:xfrm>
          <a:prstGeom prst="rect">
            <a:avLst/>
          </a:prstGeom>
          <a:noFill/>
        </p:spPr>
        <p:txBody>
          <a:bodyPr wrap="square" rtlCol="0">
            <a:spAutoFit/>
          </a:bodyPr>
          <a:lstStyle/>
          <a:p>
            <a:pPr algn="ctr"/>
            <a:r>
              <a:rPr lang="en-US" sz="2800" dirty="0"/>
              <a:t>The </a:t>
            </a:r>
            <a:r>
              <a:rPr lang="en-US" sz="2800" dirty="0" smtClean="0"/>
              <a:t>CSS </a:t>
            </a:r>
            <a:r>
              <a:rPr lang="en-US" sz="2800" dirty="0" err="1" smtClean="0"/>
              <a:t>px</a:t>
            </a:r>
            <a:r>
              <a:rPr lang="en-US" sz="2800" dirty="0"/>
              <a:t> is </a:t>
            </a:r>
            <a:r>
              <a:rPr lang="en-US" sz="2800" dirty="0" smtClean="0"/>
              <a:t>not </a:t>
            </a:r>
            <a:r>
              <a:rPr lang="en-US" sz="2800" dirty="0"/>
              <a:t>defined as a constant length, but as something that depends on the type of device and its typical use.</a:t>
            </a:r>
          </a:p>
        </p:txBody>
      </p:sp>
    </p:spTree>
    <p:extLst>
      <p:ext uri="{BB962C8B-B14F-4D97-AF65-F5344CB8AC3E}">
        <p14:creationId xmlns:p14="http://schemas.microsoft.com/office/powerpoint/2010/main" val="59382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Guiding Questions</a:t>
            </a:r>
            <a:endParaRPr lang="en-US" dirty="0"/>
          </a:p>
        </p:txBody>
      </p:sp>
      <p:sp>
        <p:nvSpPr>
          <p:cNvPr id="5" name="Content Placeholder 4"/>
          <p:cNvSpPr>
            <a:spLocks noGrp="1"/>
          </p:cNvSpPr>
          <p:nvPr>
            <p:ph idx="1"/>
          </p:nvPr>
        </p:nvSpPr>
        <p:spPr>
          <a:xfrm>
            <a:off x="685800" y="1371600"/>
            <a:ext cx="7620000" cy="4800600"/>
          </a:xfrm>
        </p:spPr>
        <p:txBody>
          <a:bodyPr/>
          <a:lstStyle/>
          <a:p>
            <a:r>
              <a:rPr lang="en-US" sz="2800" dirty="0" smtClean="0"/>
              <a:t>What are the challenges of designing for mobile devices?</a:t>
            </a:r>
          </a:p>
          <a:p>
            <a:r>
              <a:rPr lang="en-US" sz="2800" dirty="0" smtClean="0"/>
              <a:t>How big is a pixel?</a:t>
            </a:r>
          </a:p>
          <a:p>
            <a:r>
              <a:rPr lang="en-US" sz="2800" dirty="0" smtClean="0"/>
              <a:t>What is responsive web design?</a:t>
            </a:r>
          </a:p>
          <a:p>
            <a:r>
              <a:rPr lang="en-US" sz="2800" dirty="0" smtClean="0"/>
              <a:t>What is the difference between fixed and fluid layouts?</a:t>
            </a:r>
          </a:p>
          <a:p>
            <a:r>
              <a:rPr lang="en-US" sz="2800" dirty="0" smtClean="0"/>
              <a:t>What are relative and absolute </a:t>
            </a:r>
            <a:r>
              <a:rPr lang="en-US" sz="2800" dirty="0"/>
              <a:t>u</a:t>
            </a:r>
            <a:r>
              <a:rPr lang="en-US" sz="2800" dirty="0" smtClean="0"/>
              <a:t>nits?</a:t>
            </a:r>
          </a:p>
          <a:p>
            <a:r>
              <a:rPr lang="en-US" sz="2800" dirty="0" smtClean="0"/>
              <a:t>What are media </a:t>
            </a:r>
            <a:r>
              <a:rPr lang="en-US" sz="2800" dirty="0"/>
              <a:t>q</a:t>
            </a:r>
            <a:r>
              <a:rPr lang="en-US" sz="2800" dirty="0" smtClean="0"/>
              <a:t>ueries and viewports?</a:t>
            </a:r>
          </a:p>
          <a:p>
            <a:endParaRPr lang="en-US" dirty="0" smtClean="0"/>
          </a:p>
          <a:p>
            <a:endParaRPr lang="en-US" dirty="0" smtClean="0"/>
          </a:p>
          <a:p>
            <a:endParaRPr lang="en-US" dirty="0"/>
          </a:p>
        </p:txBody>
      </p:sp>
    </p:spTree>
    <p:extLst>
      <p:ext uri="{BB962C8B-B14F-4D97-AF65-F5344CB8AC3E}">
        <p14:creationId xmlns:p14="http://schemas.microsoft.com/office/powerpoint/2010/main" val="1199512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Pixels impact appearance</a:t>
            </a:r>
            <a:endParaRPr lang="en-US" dirty="0"/>
          </a:p>
        </p:txBody>
      </p:sp>
      <p:sp>
        <p:nvSpPr>
          <p:cNvPr id="3" name="Content Placeholder 2"/>
          <p:cNvSpPr>
            <a:spLocks noGrp="1"/>
          </p:cNvSpPr>
          <p:nvPr>
            <p:ph idx="1"/>
          </p:nvPr>
        </p:nvSpPr>
        <p:spPr>
          <a:xfrm>
            <a:off x="457200" y="1600200"/>
            <a:ext cx="7620000" cy="304800"/>
          </a:xfrm>
        </p:spPr>
        <p:txBody>
          <a:bodyPr>
            <a:noAutofit/>
          </a:bodyPr>
          <a:lstStyle/>
          <a:p>
            <a:pPr marL="114300" indent="0" algn="ctr">
              <a:buNone/>
            </a:pPr>
            <a:r>
              <a:rPr lang="en-US" sz="2800" dirty="0" smtClean="0"/>
              <a:t>3 tablets with very different renderings of a web page due to pixels</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25184"/>
            <a:ext cx="7799070" cy="433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643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Querying Pixel Density</a:t>
            </a:r>
            <a:endParaRPr lang="en-US" dirty="0"/>
          </a:p>
        </p:txBody>
      </p:sp>
      <p:sp>
        <p:nvSpPr>
          <p:cNvPr id="3" name="Content Placeholder 2"/>
          <p:cNvSpPr>
            <a:spLocks noGrp="1"/>
          </p:cNvSpPr>
          <p:nvPr>
            <p:ph idx="1"/>
          </p:nvPr>
        </p:nvSpPr>
        <p:spPr/>
        <p:txBody>
          <a:bodyPr/>
          <a:lstStyle/>
          <a:p>
            <a:r>
              <a:rPr lang="en-US" sz="3200" dirty="0" smtClean="0"/>
              <a:t>Pixel density can be queried using JavaScript</a:t>
            </a:r>
          </a:p>
          <a:p>
            <a:r>
              <a:rPr lang="en-US" sz="3200" dirty="0" smtClean="0"/>
              <a:t>CSS Media Queries can be used to serve up the appropriately sized assets.</a:t>
            </a:r>
          </a:p>
          <a:p>
            <a:pPr marL="114300" indent="0">
              <a:buNone/>
            </a:pP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262" b="21930"/>
          <a:stretch/>
        </p:blipFill>
        <p:spPr bwMode="auto">
          <a:xfrm>
            <a:off x="13854" y="3900054"/>
            <a:ext cx="8736013" cy="297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463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display</a:t>
            </a:r>
            <a:endParaRPr lang="en-US" dirty="0"/>
          </a:p>
        </p:txBody>
      </p:sp>
      <p:sp>
        <p:nvSpPr>
          <p:cNvPr id="3" name="Content Placeholder 2"/>
          <p:cNvSpPr>
            <a:spLocks noGrp="1"/>
          </p:cNvSpPr>
          <p:nvPr>
            <p:ph idx="1"/>
          </p:nvPr>
        </p:nvSpPr>
        <p:spPr>
          <a:xfrm>
            <a:off x="457200" y="1371600"/>
            <a:ext cx="8001000" cy="4800600"/>
          </a:xfrm>
        </p:spPr>
        <p:txBody>
          <a:bodyPr>
            <a:normAutofit/>
          </a:bodyPr>
          <a:lstStyle/>
          <a:p>
            <a:r>
              <a:rPr lang="en-US" sz="2800" dirty="0"/>
              <a:t>One of the first places this causes problems is in text</a:t>
            </a:r>
            <a:r>
              <a:rPr lang="en-US" sz="2800" dirty="0" smtClean="0"/>
              <a:t>:  </a:t>
            </a:r>
            <a:r>
              <a:rPr lang="en-US" sz="2800" dirty="0"/>
              <a:t>More pixels in a smaller space means that fonts sized in pixels will look correspondingly dinky.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819400"/>
            <a:ext cx="5009672" cy="404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775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Responsive web design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83999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What is responsive web design?</a:t>
            </a:r>
            <a:endParaRPr lang="en-US" dirty="0"/>
          </a:p>
        </p:txBody>
      </p:sp>
      <p:sp>
        <p:nvSpPr>
          <p:cNvPr id="3" name="Content Placeholder 2"/>
          <p:cNvSpPr>
            <a:spLocks noGrp="1"/>
          </p:cNvSpPr>
          <p:nvPr>
            <p:ph idx="1"/>
          </p:nvPr>
        </p:nvSpPr>
        <p:spPr/>
        <p:txBody>
          <a:bodyPr>
            <a:normAutofit/>
          </a:bodyPr>
          <a:lstStyle/>
          <a:p>
            <a:r>
              <a:rPr lang="en-US" sz="2800" dirty="0" smtClean="0"/>
              <a:t>Ethan </a:t>
            </a:r>
            <a:r>
              <a:rPr lang="en-US" sz="2800" dirty="0" err="1" smtClean="0"/>
              <a:t>Marcotte</a:t>
            </a:r>
            <a:r>
              <a:rPr lang="en-US" sz="2800" dirty="0" smtClean="0"/>
              <a:t> coined the term responsive web design in an article published online. He took existing techniques involving flexible grid layout, flexible images, and media queries into a unified approach to web design.</a:t>
            </a:r>
          </a:p>
          <a:p>
            <a:r>
              <a:rPr lang="en-US" sz="2800" dirty="0" smtClean="0"/>
              <a:t>Many designers have advocated an approach to design for the smallest viewport first and then work up towards the larger viewpoints. The design and content can be enhanced as you work upward.</a:t>
            </a:r>
            <a:endParaRPr lang="en-US" sz="2800" dirty="0"/>
          </a:p>
        </p:txBody>
      </p:sp>
    </p:spTree>
    <p:extLst>
      <p:ext uri="{BB962C8B-B14F-4D97-AF65-F5344CB8AC3E}">
        <p14:creationId xmlns:p14="http://schemas.microsoft.com/office/powerpoint/2010/main" val="2467320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of RWD</a:t>
            </a:r>
            <a:endParaRPr lang="en-US" dirty="0"/>
          </a:p>
        </p:txBody>
      </p:sp>
      <p:sp>
        <p:nvSpPr>
          <p:cNvPr id="3" name="Content Placeholder 2"/>
          <p:cNvSpPr>
            <a:spLocks noGrp="1"/>
          </p:cNvSpPr>
          <p:nvPr>
            <p:ph idx="1"/>
          </p:nvPr>
        </p:nvSpPr>
        <p:spPr/>
        <p:txBody>
          <a:bodyPr>
            <a:normAutofit/>
          </a:bodyPr>
          <a:lstStyle/>
          <a:p>
            <a:r>
              <a:rPr lang="en-US" sz="3200" dirty="0" smtClean="0"/>
              <a:t>Web content should be presented in the most accessible manner for a particular viewport.</a:t>
            </a:r>
          </a:p>
          <a:p>
            <a:r>
              <a:rPr lang="en-US" sz="3200" dirty="0" smtClean="0"/>
              <a:t>The mobile Web experience can be a different experience than its desktop equivalent.</a:t>
            </a:r>
          </a:p>
          <a:p>
            <a:r>
              <a:rPr lang="en-US" sz="3200" dirty="0" smtClean="0"/>
              <a:t>The mobile user requires specific content and functionality based upon the device in use.</a:t>
            </a:r>
            <a:endParaRPr lang="en-US" sz="3200" dirty="0"/>
          </a:p>
        </p:txBody>
      </p:sp>
    </p:spTree>
    <p:extLst>
      <p:ext uri="{BB962C8B-B14F-4D97-AF65-F5344CB8AC3E}">
        <p14:creationId xmlns:p14="http://schemas.microsoft.com/office/powerpoint/2010/main" val="1536192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2819400" cy="590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04800"/>
            <a:ext cx="4953000" cy="522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7495" y="4953000"/>
            <a:ext cx="1633011" cy="369332"/>
          </a:xfrm>
          <a:prstGeom prst="rect">
            <a:avLst/>
          </a:prstGeom>
          <a:noFill/>
        </p:spPr>
        <p:txBody>
          <a:bodyPr wrap="none" rtlCol="0">
            <a:spAutoFit/>
          </a:bodyPr>
          <a:lstStyle/>
          <a:p>
            <a:r>
              <a:rPr lang="en-US" dirty="0" smtClean="0"/>
              <a:t>Desktop Layout</a:t>
            </a:r>
            <a:endParaRPr lang="en-US" dirty="0"/>
          </a:p>
        </p:txBody>
      </p:sp>
      <p:sp>
        <p:nvSpPr>
          <p:cNvPr id="5" name="TextBox 4"/>
          <p:cNvSpPr txBox="1"/>
          <p:nvPr/>
        </p:nvSpPr>
        <p:spPr>
          <a:xfrm>
            <a:off x="778531" y="6138898"/>
            <a:ext cx="2024337" cy="369332"/>
          </a:xfrm>
          <a:prstGeom prst="rect">
            <a:avLst/>
          </a:prstGeom>
          <a:noFill/>
        </p:spPr>
        <p:txBody>
          <a:bodyPr wrap="none" rtlCol="0">
            <a:spAutoFit/>
          </a:bodyPr>
          <a:lstStyle/>
          <a:p>
            <a:r>
              <a:rPr lang="en-US" dirty="0" smtClean="0"/>
              <a:t>Smartphone Layout</a:t>
            </a:r>
            <a:endParaRPr lang="en-US" dirty="0"/>
          </a:p>
        </p:txBody>
      </p:sp>
      <p:sp>
        <p:nvSpPr>
          <p:cNvPr id="2" name="Title 1"/>
          <p:cNvSpPr>
            <a:spLocks noGrp="1"/>
          </p:cNvSpPr>
          <p:nvPr>
            <p:ph type="title"/>
          </p:nvPr>
        </p:nvSpPr>
        <p:spPr>
          <a:xfrm>
            <a:off x="3352800" y="5591921"/>
            <a:ext cx="7620000" cy="1143000"/>
          </a:xfrm>
        </p:spPr>
        <p:txBody>
          <a:bodyPr/>
          <a:lstStyle/>
          <a:p>
            <a:r>
              <a:rPr lang="en-US" dirty="0" smtClean="0"/>
              <a:t>Responsive Design</a:t>
            </a:r>
            <a:endParaRPr lang="en-US" dirty="0"/>
          </a:p>
        </p:txBody>
      </p:sp>
    </p:spTree>
    <p:extLst>
      <p:ext uri="{BB962C8B-B14F-4D97-AF65-F5344CB8AC3E}">
        <p14:creationId xmlns:p14="http://schemas.microsoft.com/office/powerpoint/2010/main" val="1180834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needed for RWD</a:t>
            </a:r>
            <a:endParaRPr lang="en-US" dirty="0"/>
          </a:p>
        </p:txBody>
      </p:sp>
      <p:sp>
        <p:nvSpPr>
          <p:cNvPr id="3" name="Content Placeholder 2"/>
          <p:cNvSpPr>
            <a:spLocks noGrp="1"/>
          </p:cNvSpPr>
          <p:nvPr>
            <p:ph idx="1"/>
          </p:nvPr>
        </p:nvSpPr>
        <p:spPr>
          <a:xfrm>
            <a:off x="381000" y="1295400"/>
            <a:ext cx="8077200" cy="4800600"/>
          </a:xfrm>
        </p:spPr>
        <p:txBody>
          <a:bodyPr>
            <a:normAutofit/>
          </a:bodyPr>
          <a:lstStyle/>
          <a:p>
            <a:r>
              <a:rPr lang="en-US" sz="2400" dirty="0" smtClean="0"/>
              <a:t>An understanding of the various devices and pixel density</a:t>
            </a:r>
          </a:p>
          <a:p>
            <a:r>
              <a:rPr lang="en-US" sz="2400" dirty="0" smtClean="0"/>
              <a:t>How user experience and user needs are different for mobile users</a:t>
            </a:r>
          </a:p>
          <a:p>
            <a:r>
              <a:rPr lang="en-US" sz="2400" dirty="0" smtClean="0"/>
              <a:t>How Web browsers vary in rendering Web pages</a:t>
            </a:r>
          </a:p>
          <a:p>
            <a:r>
              <a:rPr lang="en-US" sz="2400" dirty="0" smtClean="0"/>
              <a:t>HTML expertise</a:t>
            </a:r>
          </a:p>
          <a:p>
            <a:r>
              <a:rPr lang="en-US" sz="2400" dirty="0" smtClean="0"/>
              <a:t>Extensive use of CSS required</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267200"/>
            <a:ext cx="53340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148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Comparing layouts</a:t>
            </a:r>
            <a:endParaRPr lang="en-US" sz="4800"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5384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Fixed-width Layouts</a:t>
            </a:r>
            <a:endParaRPr lang="en-US" dirty="0"/>
          </a:p>
        </p:txBody>
      </p:sp>
      <p:sp>
        <p:nvSpPr>
          <p:cNvPr id="3" name="Content Placeholder 2"/>
          <p:cNvSpPr>
            <a:spLocks noGrp="1"/>
          </p:cNvSpPr>
          <p:nvPr>
            <p:ph idx="1"/>
          </p:nvPr>
        </p:nvSpPr>
        <p:spPr/>
        <p:txBody>
          <a:bodyPr>
            <a:normAutofit/>
          </a:bodyPr>
          <a:lstStyle/>
          <a:p>
            <a:r>
              <a:rPr lang="en-US" sz="2800" dirty="0"/>
              <a:t>In fixed-width layouts, the width of the site is bound to a certain number of pixels. </a:t>
            </a:r>
            <a:endParaRPr lang="en-US" sz="2800" dirty="0" smtClean="0"/>
          </a:p>
          <a:p>
            <a:r>
              <a:rPr lang="en-US" sz="2800" dirty="0" smtClean="0"/>
              <a:t>Generally</a:t>
            </a:r>
            <a:r>
              <a:rPr lang="en-US" sz="2800" dirty="0"/>
              <a:t>, the measure chosen is 960 pixels</a:t>
            </a:r>
            <a:r>
              <a:rPr lang="en-US" sz="2800" dirty="0" smtClean="0"/>
              <a:t>.</a:t>
            </a:r>
          </a:p>
          <a:p>
            <a:r>
              <a:rPr lang="en-US" sz="2800" dirty="0" smtClean="0"/>
              <a:t>If a device is less than 960 pixels, the site will not display properly and scrollbars will appear.</a:t>
            </a:r>
          </a:p>
          <a:p>
            <a:r>
              <a:rPr lang="en-US" sz="2800" dirty="0" smtClean="0"/>
              <a:t>If a device is greater than 960 pixels, large amounts of white space will appear on the edges.</a:t>
            </a:r>
            <a:endParaRPr lang="en-US" sz="2800" dirty="0"/>
          </a:p>
        </p:txBody>
      </p:sp>
    </p:spTree>
    <p:extLst>
      <p:ext uri="{BB962C8B-B14F-4D97-AF65-F5344CB8AC3E}">
        <p14:creationId xmlns:p14="http://schemas.microsoft.com/office/powerpoint/2010/main" val="3121702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i.cbsi.com/cnwk.1d/i/tim2/2013/09/10/nokia-ma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954" y="3287965"/>
            <a:ext cx="5138717" cy="34063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550" y="-7494"/>
            <a:ext cx="5239375" cy="2947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017814"/>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769" y="2960436"/>
            <a:ext cx="3604460" cy="311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603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Fixed-width Layout</a:t>
            </a:r>
            <a:endParaRPr lang="en-US" dirty="0"/>
          </a:p>
        </p:txBody>
      </p:sp>
      <p:grpSp>
        <p:nvGrpSpPr>
          <p:cNvPr id="5" name="Group 4"/>
          <p:cNvGrpSpPr/>
          <p:nvPr/>
        </p:nvGrpSpPr>
        <p:grpSpPr>
          <a:xfrm>
            <a:off x="762000" y="1643063"/>
            <a:ext cx="6191250" cy="4643438"/>
            <a:chOff x="762000" y="1643063"/>
            <a:chExt cx="6191250" cy="4643438"/>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43063"/>
              <a:ext cx="6191250" cy="46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06537" y="4341167"/>
              <a:ext cx="4902176" cy="461665"/>
            </a:xfrm>
            <a:prstGeom prst="rect">
              <a:avLst/>
            </a:prstGeom>
            <a:noFill/>
          </p:spPr>
          <p:txBody>
            <a:bodyPr wrap="none" rtlCol="0">
              <a:spAutoFit/>
            </a:bodyPr>
            <a:lstStyle/>
            <a:p>
              <a:r>
                <a:rPr lang="en-US" sz="2400" b="1" dirty="0" smtClean="0">
                  <a:solidFill>
                    <a:srgbClr val="FF0000"/>
                  </a:solidFill>
                </a:rPr>
                <a:t>520 + 20 + 200 + 20 + 200 = 960 pixels</a:t>
              </a:r>
              <a:endParaRPr lang="en-US" sz="2400" b="1" dirty="0">
                <a:solidFill>
                  <a:srgbClr val="FF0000"/>
                </a:solidFill>
              </a:endParaRPr>
            </a:p>
          </p:txBody>
        </p:sp>
      </p:grpSp>
    </p:spTree>
    <p:extLst>
      <p:ext uri="{BB962C8B-B14F-4D97-AF65-F5344CB8AC3E}">
        <p14:creationId xmlns:p14="http://schemas.microsoft.com/office/powerpoint/2010/main" val="902271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of Fixed-Width Layout</a:t>
            </a:r>
            <a:endParaRPr lang="en-US" dirty="0"/>
          </a:p>
        </p:txBody>
      </p:sp>
      <p:sp>
        <p:nvSpPr>
          <p:cNvPr id="3" name="Content Placeholder 2"/>
          <p:cNvSpPr>
            <a:spLocks noGrp="1"/>
          </p:cNvSpPr>
          <p:nvPr>
            <p:ph idx="1"/>
          </p:nvPr>
        </p:nvSpPr>
        <p:spPr/>
        <p:txBody>
          <a:bodyPr/>
          <a:lstStyle/>
          <a:p>
            <a:pPr fontAlgn="base"/>
            <a:r>
              <a:rPr lang="en-US" dirty="0" smtClean="0"/>
              <a:t>Easier </a:t>
            </a:r>
            <a:r>
              <a:rPr lang="en-US" dirty="0"/>
              <a:t>to use and easier to customize in terms of design.</a:t>
            </a:r>
          </a:p>
          <a:p>
            <a:pPr fontAlgn="base"/>
            <a:r>
              <a:rPr lang="en-US" dirty="0"/>
              <a:t>Widths are the same for every browser, so there is less hassle with images, forms, video and other content that are fixed-width.</a:t>
            </a:r>
          </a:p>
          <a:p>
            <a:pPr fontAlgn="base"/>
            <a:r>
              <a:rPr lang="en-US" dirty="0"/>
              <a:t>There is no need for min-width or max-width, which isn’t supported by every browser anyway.</a:t>
            </a:r>
          </a:p>
          <a:p>
            <a:pPr fontAlgn="base"/>
            <a:r>
              <a:rPr lang="en-US" dirty="0"/>
              <a:t>Even if a website is designed to be compatible with the smallest screen resolution, 800×600, the content will still be wide enough at a larger resolution to be easily legible.</a:t>
            </a:r>
          </a:p>
          <a:p>
            <a:endParaRPr lang="en-US" dirty="0"/>
          </a:p>
        </p:txBody>
      </p:sp>
    </p:spTree>
    <p:extLst>
      <p:ext uri="{BB962C8B-B14F-4D97-AF65-F5344CB8AC3E}">
        <p14:creationId xmlns:p14="http://schemas.microsoft.com/office/powerpoint/2010/main" val="3150417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of Fixed-Width Layout</a:t>
            </a:r>
            <a:endParaRPr lang="en-US" dirty="0"/>
          </a:p>
        </p:txBody>
      </p:sp>
      <p:sp>
        <p:nvSpPr>
          <p:cNvPr id="3" name="Content Placeholder 2"/>
          <p:cNvSpPr>
            <a:spLocks noGrp="1"/>
          </p:cNvSpPr>
          <p:nvPr>
            <p:ph idx="1"/>
          </p:nvPr>
        </p:nvSpPr>
        <p:spPr/>
        <p:txBody>
          <a:bodyPr/>
          <a:lstStyle/>
          <a:p>
            <a:pPr fontAlgn="base"/>
            <a:r>
              <a:rPr lang="en-US" dirty="0" smtClean="0"/>
              <a:t>May </a:t>
            </a:r>
            <a:r>
              <a:rPr lang="en-US" dirty="0"/>
              <a:t>create excessive white space for users with larger screen </a:t>
            </a:r>
            <a:r>
              <a:rPr lang="en-US" dirty="0" smtClean="0"/>
              <a:t>resolutions</a:t>
            </a:r>
            <a:endParaRPr lang="en-US" dirty="0"/>
          </a:p>
          <a:p>
            <a:pPr fontAlgn="base"/>
            <a:r>
              <a:rPr lang="en-US" dirty="0"/>
              <a:t>Smaller screen resolutions may require a horizontal scroll bar, depending </a:t>
            </a:r>
            <a:r>
              <a:rPr lang="en-US" dirty="0" smtClean="0"/>
              <a:t>on the </a:t>
            </a:r>
            <a:r>
              <a:rPr lang="en-US" dirty="0"/>
              <a:t>fixed layout’s width.</a:t>
            </a:r>
          </a:p>
          <a:p>
            <a:pPr fontAlgn="base"/>
            <a:r>
              <a:rPr lang="en-US" dirty="0"/>
              <a:t>Seamless textures, patterns and image continuation are needed to accommodate those with larger resolutions.</a:t>
            </a:r>
          </a:p>
          <a:p>
            <a:pPr fontAlgn="base"/>
            <a:r>
              <a:rPr lang="en-US" dirty="0"/>
              <a:t>Fixed-width layouts </a:t>
            </a:r>
            <a:r>
              <a:rPr lang="en-US" dirty="0" smtClean="0"/>
              <a:t>may create usability</a:t>
            </a:r>
            <a:r>
              <a:rPr lang="en-US" dirty="0"/>
              <a:t> </a:t>
            </a:r>
            <a:r>
              <a:rPr lang="en-US" dirty="0" smtClean="0"/>
              <a:t>issues for mobile users and users with very large screens.</a:t>
            </a:r>
          </a:p>
          <a:p>
            <a:pPr marL="114300" indent="0" fontAlgn="base">
              <a:buNone/>
            </a:pPr>
            <a:endParaRPr lang="en-US" dirty="0"/>
          </a:p>
          <a:p>
            <a:endParaRPr lang="en-US" dirty="0"/>
          </a:p>
        </p:txBody>
      </p:sp>
    </p:spTree>
    <p:extLst>
      <p:ext uri="{BB962C8B-B14F-4D97-AF65-F5344CB8AC3E}">
        <p14:creationId xmlns:p14="http://schemas.microsoft.com/office/powerpoint/2010/main" val="3089884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or Liquid Layouts</a:t>
            </a:r>
            <a:endParaRPr lang="en-US" dirty="0"/>
          </a:p>
        </p:txBody>
      </p:sp>
      <p:sp>
        <p:nvSpPr>
          <p:cNvPr id="3" name="Content Placeholder 2"/>
          <p:cNvSpPr>
            <a:spLocks noGrp="1"/>
          </p:cNvSpPr>
          <p:nvPr>
            <p:ph idx="1"/>
          </p:nvPr>
        </p:nvSpPr>
        <p:spPr/>
        <p:txBody>
          <a:bodyPr>
            <a:normAutofit/>
          </a:bodyPr>
          <a:lstStyle/>
          <a:p>
            <a:r>
              <a:rPr lang="en-US" sz="2800" dirty="0" smtClean="0"/>
              <a:t>Fluid or liquid layouts define dimensions in percentages rather than pixels.</a:t>
            </a:r>
          </a:p>
          <a:p>
            <a:r>
              <a:rPr lang="en-US" sz="2800" dirty="0" smtClean="0"/>
              <a:t>Percentages alone  will not accommodate a wide variety of devices.</a:t>
            </a:r>
          </a:p>
          <a:p>
            <a:r>
              <a:rPr lang="en-US" sz="2800" dirty="0" smtClean="0"/>
              <a:t>To accommodate  varying dimensions,  fluid layouts need to remain simple.</a:t>
            </a:r>
            <a:endParaRPr lang="en-US" sz="2800" dirty="0"/>
          </a:p>
        </p:txBody>
      </p:sp>
    </p:spTree>
    <p:extLst>
      <p:ext uri="{BB962C8B-B14F-4D97-AF65-F5344CB8AC3E}">
        <p14:creationId xmlns:p14="http://schemas.microsoft.com/office/powerpoint/2010/main" val="3187663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6419850" cy="481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Fluid Layout</a:t>
            </a:r>
            <a:endParaRPr lang="en-US" dirty="0"/>
          </a:p>
        </p:txBody>
      </p:sp>
    </p:spTree>
    <p:extLst>
      <p:ext uri="{BB962C8B-B14F-4D97-AF65-F5344CB8AC3E}">
        <p14:creationId xmlns:p14="http://schemas.microsoft.com/office/powerpoint/2010/main" val="3129649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of Fluid Layout</a:t>
            </a:r>
            <a:endParaRPr lang="en-US" dirty="0"/>
          </a:p>
        </p:txBody>
      </p:sp>
      <p:sp>
        <p:nvSpPr>
          <p:cNvPr id="3" name="Content Placeholder 2"/>
          <p:cNvSpPr>
            <a:spLocks noGrp="1"/>
          </p:cNvSpPr>
          <p:nvPr>
            <p:ph idx="1"/>
          </p:nvPr>
        </p:nvSpPr>
        <p:spPr/>
        <p:txBody>
          <a:bodyPr/>
          <a:lstStyle/>
          <a:p>
            <a:pPr fontAlgn="base"/>
            <a:r>
              <a:rPr lang="en-US" sz="2800" dirty="0" smtClean="0"/>
              <a:t>Can </a:t>
            </a:r>
            <a:r>
              <a:rPr lang="en-US" sz="2800" dirty="0"/>
              <a:t>be more user-friendly, because it adjusts to the user’s set up.</a:t>
            </a:r>
          </a:p>
          <a:p>
            <a:pPr fontAlgn="base"/>
            <a:r>
              <a:rPr lang="en-US" sz="2800" dirty="0"/>
              <a:t>The amount of extra white space is similar between all browsers and screen resolutions, which can be more visually appealing.</a:t>
            </a:r>
          </a:p>
          <a:p>
            <a:pPr fontAlgn="base"/>
            <a:r>
              <a:rPr lang="en-US" sz="2800" dirty="0"/>
              <a:t>If designed well, a fluid layout can eliminate horizontal scroll bars in smaller screen resolutions.</a:t>
            </a:r>
          </a:p>
          <a:p>
            <a:endParaRPr lang="en-US" dirty="0"/>
          </a:p>
        </p:txBody>
      </p:sp>
    </p:spTree>
    <p:extLst>
      <p:ext uri="{BB962C8B-B14F-4D97-AF65-F5344CB8AC3E}">
        <p14:creationId xmlns:p14="http://schemas.microsoft.com/office/powerpoint/2010/main" val="3442863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of Fluid Layout</a:t>
            </a:r>
            <a:endParaRPr lang="en-US" dirty="0"/>
          </a:p>
        </p:txBody>
      </p:sp>
      <p:sp>
        <p:nvSpPr>
          <p:cNvPr id="3" name="Content Placeholder 2"/>
          <p:cNvSpPr>
            <a:spLocks noGrp="1"/>
          </p:cNvSpPr>
          <p:nvPr>
            <p:ph idx="1"/>
          </p:nvPr>
        </p:nvSpPr>
        <p:spPr/>
        <p:txBody>
          <a:bodyPr/>
          <a:lstStyle/>
          <a:p>
            <a:pPr fontAlgn="base"/>
            <a:r>
              <a:rPr lang="en-US" sz="2800" dirty="0" smtClean="0"/>
              <a:t>Less </a:t>
            </a:r>
            <a:r>
              <a:rPr lang="en-US" sz="2800" dirty="0"/>
              <a:t>control over what the user </a:t>
            </a:r>
            <a:r>
              <a:rPr lang="en-US" sz="2800" dirty="0" smtClean="0"/>
              <a:t>sees</a:t>
            </a:r>
          </a:p>
          <a:p>
            <a:pPr fontAlgn="base"/>
            <a:r>
              <a:rPr lang="en-US" sz="2800" dirty="0" smtClean="0"/>
              <a:t>May </a:t>
            </a:r>
            <a:r>
              <a:rPr lang="en-US" sz="2800" dirty="0"/>
              <a:t>overlook problems because the layout looks fine on their specific screen resolution.</a:t>
            </a:r>
          </a:p>
          <a:p>
            <a:pPr fontAlgn="base"/>
            <a:r>
              <a:rPr lang="en-US" sz="2800" dirty="0"/>
              <a:t>Images, video and other types of content with set widths may need to be set at multiple widths to accommodate different screen resolutions.</a:t>
            </a:r>
          </a:p>
          <a:p>
            <a:pPr fontAlgn="base"/>
            <a:r>
              <a:rPr lang="en-US" sz="2800" dirty="0"/>
              <a:t>With incredibly large screen resolutions, a lack of content may create excess white space that can diminish aesthetic appeal.</a:t>
            </a:r>
          </a:p>
          <a:p>
            <a:endParaRPr lang="en-US" dirty="0"/>
          </a:p>
        </p:txBody>
      </p:sp>
    </p:spTree>
    <p:extLst>
      <p:ext uri="{BB962C8B-B14F-4D97-AF65-F5344CB8AC3E}">
        <p14:creationId xmlns:p14="http://schemas.microsoft.com/office/powerpoint/2010/main" val="2554137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and containers</a:t>
            </a:r>
            <a:endParaRPr lang="en-US" dirty="0"/>
          </a:p>
        </p:txBody>
      </p:sp>
      <p:sp>
        <p:nvSpPr>
          <p:cNvPr id="3" name="Content Placeholder 2"/>
          <p:cNvSpPr>
            <a:spLocks noGrp="1"/>
          </p:cNvSpPr>
          <p:nvPr>
            <p:ph idx="1"/>
          </p:nvPr>
        </p:nvSpPr>
        <p:spPr/>
        <p:txBody>
          <a:bodyPr>
            <a:normAutofit/>
          </a:bodyPr>
          <a:lstStyle/>
          <a:p>
            <a:r>
              <a:rPr lang="en-US" sz="2800" dirty="0"/>
              <a:t>The basic building block of the CSS layout is the div tag—an HTML tag that in most cases acts as a container for text, images, and other page elements. </a:t>
            </a:r>
            <a:endParaRPr lang="en-US" sz="2800" dirty="0" smtClean="0"/>
          </a:p>
          <a:p>
            <a:r>
              <a:rPr lang="en-US" sz="2800" dirty="0" smtClean="0"/>
              <a:t>The first div tag on a page is known as the container div tag</a:t>
            </a:r>
            <a:endParaRPr lang="en-US" sz="2800" dirty="0"/>
          </a:p>
        </p:txBody>
      </p:sp>
    </p:spTree>
    <p:extLst>
      <p:ext uri="{BB962C8B-B14F-4D97-AF65-F5344CB8AC3E}">
        <p14:creationId xmlns:p14="http://schemas.microsoft.com/office/powerpoint/2010/main" val="3146060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Relative &amp; absolute units</a:t>
            </a:r>
            <a:endParaRPr lang="en-US" sz="44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63818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Scale Fonts?</a:t>
            </a:r>
            <a:endParaRPr lang="en-US" dirty="0"/>
          </a:p>
        </p:txBody>
      </p:sp>
      <p:sp>
        <p:nvSpPr>
          <p:cNvPr id="3" name="Content Placeholder 2"/>
          <p:cNvSpPr>
            <a:spLocks noGrp="1"/>
          </p:cNvSpPr>
          <p:nvPr>
            <p:ph idx="1"/>
          </p:nvPr>
        </p:nvSpPr>
        <p:spPr/>
        <p:txBody>
          <a:bodyPr>
            <a:normAutofit/>
          </a:bodyPr>
          <a:lstStyle/>
          <a:p>
            <a:r>
              <a:rPr lang="en-US" sz="2800" dirty="0" smtClean="0"/>
              <a:t>Pixels represent a fixed size in a font.</a:t>
            </a:r>
          </a:p>
          <a:p>
            <a:r>
              <a:rPr lang="en-US" sz="2800" dirty="0" err="1" smtClean="0"/>
              <a:t>Em</a:t>
            </a:r>
            <a:r>
              <a:rPr lang="en-US" sz="2800" dirty="0" smtClean="0"/>
              <a:t> unit and percentages permit scaling of text on devices.</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81400"/>
            <a:ext cx="7982262" cy="266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696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382000" cy="1143000"/>
          </a:xfrm>
        </p:spPr>
        <p:txBody>
          <a:bodyPr/>
          <a:lstStyle/>
          <a:p>
            <a:r>
              <a:rPr lang="en-US" dirty="0" smtClean="0"/>
              <a:t>Why responsive design is needed?</a:t>
            </a:r>
            <a:endParaRPr lang="en-US" dirty="0"/>
          </a:p>
        </p:txBody>
      </p:sp>
      <p:sp>
        <p:nvSpPr>
          <p:cNvPr id="3" name="Content Placeholder 2"/>
          <p:cNvSpPr>
            <a:spLocks noGrp="1"/>
          </p:cNvSpPr>
          <p:nvPr>
            <p:ph idx="1"/>
          </p:nvPr>
        </p:nvSpPr>
        <p:spPr/>
        <p:txBody>
          <a:bodyPr>
            <a:normAutofit/>
          </a:bodyPr>
          <a:lstStyle/>
          <a:p>
            <a:r>
              <a:rPr lang="en-US" sz="3200" dirty="0" smtClean="0"/>
              <a:t>Mobile browsing is expected to overtake desktop browsing within a few years.</a:t>
            </a:r>
          </a:p>
          <a:p>
            <a:r>
              <a:rPr lang="en-US" sz="3200" dirty="0" smtClean="0"/>
              <a:t>Websites are viewed on a variety of devices beyond traditional desktops--from smartphones to tablets to game consoles to large-screen televisions to vehicles.</a:t>
            </a:r>
            <a:endParaRPr lang="en-US" sz="3200" dirty="0"/>
          </a:p>
        </p:txBody>
      </p:sp>
    </p:spTree>
    <p:extLst>
      <p:ext uri="{BB962C8B-B14F-4D97-AF65-F5344CB8AC3E}">
        <p14:creationId xmlns:p14="http://schemas.microsoft.com/office/powerpoint/2010/main" val="3495648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 size</a:t>
            </a:r>
            <a:endParaRPr lang="en-US" dirty="0"/>
          </a:p>
        </p:txBody>
      </p:sp>
      <p:sp>
        <p:nvSpPr>
          <p:cNvPr id="3" name="Content Placeholder 2"/>
          <p:cNvSpPr>
            <a:spLocks noGrp="1"/>
          </p:cNvSpPr>
          <p:nvPr>
            <p:ph idx="1"/>
          </p:nvPr>
        </p:nvSpPr>
        <p:spPr>
          <a:xfrm>
            <a:off x="457200" y="1600200"/>
            <a:ext cx="8001000" cy="4800600"/>
          </a:xfrm>
        </p:spPr>
        <p:txBody>
          <a:bodyPr/>
          <a:lstStyle/>
          <a:p>
            <a:r>
              <a:rPr lang="en-US" sz="2800" dirty="0"/>
              <a:t>The font-size property sets the size of the text.</a:t>
            </a:r>
          </a:p>
          <a:p>
            <a:r>
              <a:rPr lang="en-US" sz="2800" dirty="0"/>
              <a:t>Being able to manage the text size is important in web design</a:t>
            </a:r>
          </a:p>
          <a:p>
            <a:r>
              <a:rPr lang="en-US" sz="2800" dirty="0"/>
              <a:t>Always use the proper HTML tags, like &lt;h1&gt; - &lt;h6&gt; for headings and &lt;p&gt; for paragraphs.</a:t>
            </a:r>
          </a:p>
          <a:p>
            <a:r>
              <a:rPr lang="en-US" sz="2800" dirty="0"/>
              <a:t>The font-size value can be an </a:t>
            </a:r>
            <a:r>
              <a:rPr lang="en-US" sz="2800" dirty="0" smtClean="0"/>
              <a:t>absolute </a:t>
            </a:r>
            <a:r>
              <a:rPr lang="en-US" sz="2800" dirty="0"/>
              <a:t>or </a:t>
            </a:r>
            <a:r>
              <a:rPr lang="en-US" sz="2800" dirty="0" smtClean="0"/>
              <a:t>relative.</a:t>
            </a:r>
          </a:p>
          <a:p>
            <a:r>
              <a:rPr lang="en-US" sz="2800" dirty="0"/>
              <a:t>If you do not specify a font size, the default size for normal text, like paragraphs, is 16px (16px=1em).</a:t>
            </a:r>
          </a:p>
          <a:p>
            <a:endParaRPr lang="en-US" dirty="0"/>
          </a:p>
        </p:txBody>
      </p:sp>
    </p:spTree>
    <p:extLst>
      <p:ext uri="{BB962C8B-B14F-4D97-AF65-F5344CB8AC3E}">
        <p14:creationId xmlns:p14="http://schemas.microsoft.com/office/powerpoint/2010/main" val="2808387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Font-size</a:t>
            </a:r>
            <a:endParaRPr lang="en-US" dirty="0"/>
          </a:p>
        </p:txBody>
      </p:sp>
      <p:sp>
        <p:nvSpPr>
          <p:cNvPr id="3" name="Content Placeholder 2"/>
          <p:cNvSpPr>
            <a:spLocks noGrp="1"/>
          </p:cNvSpPr>
          <p:nvPr>
            <p:ph idx="1"/>
          </p:nvPr>
        </p:nvSpPr>
        <p:spPr/>
        <p:txBody>
          <a:bodyPr>
            <a:normAutofit/>
          </a:bodyPr>
          <a:lstStyle/>
          <a:p>
            <a:r>
              <a:rPr lang="en-US" sz="2800" dirty="0"/>
              <a:t>Setting the text size with pixels gives you full control over the text size</a:t>
            </a:r>
            <a:r>
              <a:rPr lang="en-US" sz="2800" dirty="0" smtClean="0"/>
              <a:t>:</a:t>
            </a:r>
          </a:p>
          <a:p>
            <a:r>
              <a:rPr lang="en-US" sz="2800" dirty="0"/>
              <a:t>The text can be resized in all browsers using the zoom tool (however, this resizes the entire page, not just the text).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867" y="3615128"/>
            <a:ext cx="49149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475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Font Size with </a:t>
            </a:r>
            <a:r>
              <a:rPr lang="en-US" dirty="0" err="1" smtClean="0"/>
              <a:t>em</a:t>
            </a:r>
            <a:endParaRPr lang="en-US" dirty="0"/>
          </a:p>
        </p:txBody>
      </p:sp>
      <p:sp>
        <p:nvSpPr>
          <p:cNvPr id="3" name="Content Placeholder 2"/>
          <p:cNvSpPr>
            <a:spLocks noGrp="1"/>
          </p:cNvSpPr>
          <p:nvPr>
            <p:ph idx="1"/>
          </p:nvPr>
        </p:nvSpPr>
        <p:spPr/>
        <p:txBody>
          <a:bodyPr/>
          <a:lstStyle/>
          <a:p>
            <a:r>
              <a:rPr lang="en-US" sz="2800" dirty="0"/>
              <a:t>To avoid the resizing problem with older versions of Internet Explorer, many developers use </a:t>
            </a:r>
            <a:r>
              <a:rPr lang="en-US" sz="2800" dirty="0" err="1"/>
              <a:t>em</a:t>
            </a:r>
            <a:r>
              <a:rPr lang="en-US" sz="2800" dirty="0"/>
              <a:t> instead of pixels.</a:t>
            </a:r>
          </a:p>
          <a:p>
            <a:r>
              <a:rPr lang="en-US" sz="2800" dirty="0"/>
              <a:t>The </a:t>
            </a:r>
            <a:r>
              <a:rPr lang="en-US" sz="2800" dirty="0" err="1"/>
              <a:t>em</a:t>
            </a:r>
            <a:r>
              <a:rPr lang="en-US" sz="2800" dirty="0"/>
              <a:t> size unit is recommended by the W3C.</a:t>
            </a:r>
          </a:p>
          <a:p>
            <a:r>
              <a:rPr lang="en-US" sz="2800" dirty="0"/>
              <a:t>1em is equal to the current font size. The default text size in browsers is 16px. So, the default size of 1em is 16px.</a:t>
            </a:r>
          </a:p>
          <a:p>
            <a:r>
              <a:rPr lang="en-US" sz="2800" dirty="0"/>
              <a:t>The size can be calculated from pixels to </a:t>
            </a:r>
            <a:r>
              <a:rPr lang="en-US" sz="2800" dirty="0" err="1"/>
              <a:t>em</a:t>
            </a:r>
            <a:r>
              <a:rPr lang="en-US" sz="2800" dirty="0"/>
              <a:t> using this formula: </a:t>
            </a:r>
            <a:r>
              <a:rPr lang="en-US" sz="2800" i="1" dirty="0"/>
              <a:t>pixels</a:t>
            </a:r>
            <a:r>
              <a:rPr lang="en-US" sz="2800" dirty="0"/>
              <a:t>/16=</a:t>
            </a:r>
            <a:r>
              <a:rPr lang="en-US" sz="2800" i="1" dirty="0" err="1"/>
              <a:t>em</a:t>
            </a:r>
            <a:endParaRPr lang="en-US" sz="2800" dirty="0"/>
          </a:p>
          <a:p>
            <a:endParaRPr lang="en-US" dirty="0"/>
          </a:p>
        </p:txBody>
      </p:sp>
    </p:spTree>
    <p:extLst>
      <p:ext uri="{BB962C8B-B14F-4D97-AF65-F5344CB8AC3E}">
        <p14:creationId xmlns:p14="http://schemas.microsoft.com/office/powerpoint/2010/main" val="420541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t>
            </a:r>
            <a:r>
              <a:rPr lang="en-US" dirty="0" err="1" smtClean="0"/>
              <a:t>em</a:t>
            </a:r>
            <a:r>
              <a:rPr lang="en-US" dirty="0" smtClean="0"/>
              <a:t> unit?</a:t>
            </a:r>
            <a:endParaRPr lang="en-US" dirty="0"/>
          </a:p>
        </p:txBody>
      </p:sp>
      <p:sp>
        <p:nvSpPr>
          <p:cNvPr id="3" name="Content Placeholder 2"/>
          <p:cNvSpPr>
            <a:spLocks noGrp="1"/>
          </p:cNvSpPr>
          <p:nvPr>
            <p:ph idx="1"/>
          </p:nvPr>
        </p:nvSpPr>
        <p:spPr>
          <a:xfrm>
            <a:off x="533400" y="1295400"/>
            <a:ext cx="7620000" cy="2514600"/>
          </a:xfrm>
        </p:spPr>
        <p:txBody>
          <a:bodyPr>
            <a:normAutofit/>
          </a:bodyPr>
          <a:lstStyle/>
          <a:p>
            <a:r>
              <a:rPr lang="en-US" sz="2800" i="1" dirty="0"/>
              <a:t>An </a:t>
            </a:r>
            <a:r>
              <a:rPr lang="en-US" sz="2800" i="1" dirty="0" err="1"/>
              <a:t>em</a:t>
            </a:r>
            <a:r>
              <a:rPr lang="en-US" sz="2800" i="1" dirty="0"/>
              <a:t> is a unit of measurement in the field of typography, equal to the currently specified point size. The name of </a:t>
            </a:r>
            <a:r>
              <a:rPr lang="en-US" sz="2800" i="1" dirty="0" err="1"/>
              <a:t>em</a:t>
            </a:r>
            <a:r>
              <a:rPr lang="en-US" sz="2800" i="1" dirty="0"/>
              <a:t> is related to M. Originally the unit was derived from the width of the capital “M” in the given typeface.</a:t>
            </a:r>
            <a:endParaRPr lang="en-US" sz="28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82867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302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 Size with % and </a:t>
            </a:r>
            <a:r>
              <a:rPr lang="en-US" dirty="0" err="1" smtClean="0"/>
              <a:t>Em</a:t>
            </a:r>
            <a:endParaRPr lang="en-US" dirty="0"/>
          </a:p>
        </p:txBody>
      </p:sp>
      <p:sp>
        <p:nvSpPr>
          <p:cNvPr id="3" name="Content Placeholder 2"/>
          <p:cNvSpPr>
            <a:spLocks noGrp="1"/>
          </p:cNvSpPr>
          <p:nvPr>
            <p:ph idx="1"/>
          </p:nvPr>
        </p:nvSpPr>
        <p:spPr>
          <a:xfrm>
            <a:off x="457200" y="1295400"/>
            <a:ext cx="7620000" cy="5334000"/>
          </a:xfrm>
        </p:spPr>
        <p:txBody>
          <a:bodyPr>
            <a:normAutofit lnSpcReduction="10000"/>
          </a:bodyPr>
          <a:lstStyle/>
          <a:p>
            <a:r>
              <a:rPr lang="en-US" sz="2800" dirty="0"/>
              <a:t>Use a Combination of Percent and </a:t>
            </a:r>
            <a:r>
              <a:rPr lang="en-US" sz="2800" dirty="0" err="1"/>
              <a:t>Em</a:t>
            </a:r>
            <a:endParaRPr lang="en-US" sz="2800" dirty="0"/>
          </a:p>
          <a:p>
            <a:r>
              <a:rPr lang="en-US" sz="2800" dirty="0"/>
              <a:t>The solution that works in all browsers, is to set a default font-size in percent for the &lt;body&gt; element:</a:t>
            </a:r>
          </a:p>
          <a:p>
            <a:r>
              <a:rPr lang="en-US" sz="2800" dirty="0"/>
              <a:t>Example</a:t>
            </a:r>
          </a:p>
          <a:p>
            <a:pPr marL="411480" lvl="1" indent="0">
              <a:buNone/>
            </a:pPr>
            <a:r>
              <a:rPr lang="en-US" sz="2600" b="1" dirty="0">
                <a:solidFill>
                  <a:schemeClr val="bg2">
                    <a:lumMod val="50000"/>
                  </a:schemeClr>
                </a:solidFill>
              </a:rPr>
              <a:t>body {font-size:100%;}</a:t>
            </a:r>
            <a:br>
              <a:rPr lang="en-US" sz="2600" b="1" dirty="0">
                <a:solidFill>
                  <a:schemeClr val="bg2">
                    <a:lumMod val="50000"/>
                  </a:schemeClr>
                </a:solidFill>
              </a:rPr>
            </a:br>
            <a:r>
              <a:rPr lang="en-US" sz="2600" b="1" dirty="0">
                <a:solidFill>
                  <a:schemeClr val="bg2">
                    <a:lumMod val="50000"/>
                  </a:schemeClr>
                </a:solidFill>
              </a:rPr>
              <a:t>h1 {font-size:2.5em;}</a:t>
            </a:r>
            <a:br>
              <a:rPr lang="en-US" sz="2600" b="1" dirty="0">
                <a:solidFill>
                  <a:schemeClr val="bg2">
                    <a:lumMod val="50000"/>
                  </a:schemeClr>
                </a:solidFill>
              </a:rPr>
            </a:br>
            <a:r>
              <a:rPr lang="en-US" sz="2600" b="1" dirty="0">
                <a:solidFill>
                  <a:schemeClr val="bg2">
                    <a:lumMod val="50000"/>
                  </a:schemeClr>
                </a:solidFill>
              </a:rPr>
              <a:t>h2 {font-size:1.875em;}</a:t>
            </a:r>
            <a:br>
              <a:rPr lang="en-US" sz="2600" b="1" dirty="0">
                <a:solidFill>
                  <a:schemeClr val="bg2">
                    <a:lumMod val="50000"/>
                  </a:schemeClr>
                </a:solidFill>
              </a:rPr>
            </a:br>
            <a:r>
              <a:rPr lang="en-US" sz="2600" b="1" dirty="0">
                <a:solidFill>
                  <a:schemeClr val="bg2">
                    <a:lumMod val="50000"/>
                  </a:schemeClr>
                </a:solidFill>
              </a:rPr>
              <a:t>p {font-size:0.875em</a:t>
            </a:r>
            <a:r>
              <a:rPr lang="en-US" sz="2600" b="1" dirty="0" smtClean="0">
                <a:solidFill>
                  <a:schemeClr val="bg2">
                    <a:lumMod val="50000"/>
                  </a:schemeClr>
                </a:solidFill>
              </a:rPr>
              <a:t>;}</a:t>
            </a:r>
            <a:endParaRPr lang="en-US" sz="2600" b="1" dirty="0">
              <a:solidFill>
                <a:schemeClr val="bg2">
                  <a:lumMod val="50000"/>
                </a:schemeClr>
              </a:solidFill>
            </a:endParaRPr>
          </a:p>
          <a:p>
            <a:r>
              <a:rPr lang="en-US" sz="2800" dirty="0"/>
              <a:t>Our code now works great! It shows the same text size in all browsers, and allows all browsers to zoom or resize the text!</a:t>
            </a:r>
          </a:p>
          <a:p>
            <a:endParaRPr lang="en-US" dirty="0"/>
          </a:p>
        </p:txBody>
      </p:sp>
    </p:spTree>
    <p:extLst>
      <p:ext uri="{BB962C8B-B14F-4D97-AF65-F5344CB8AC3E}">
        <p14:creationId xmlns:p14="http://schemas.microsoft.com/office/powerpoint/2010/main" val="783112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v Relative Font Size</a:t>
            </a:r>
            <a:endParaRPr lang="en-US" dirty="0"/>
          </a:p>
        </p:txBody>
      </p:sp>
      <p:sp>
        <p:nvSpPr>
          <p:cNvPr id="3" name="Content Placeholder 2"/>
          <p:cNvSpPr>
            <a:spLocks noGrp="1"/>
          </p:cNvSpPr>
          <p:nvPr>
            <p:ph idx="1"/>
          </p:nvPr>
        </p:nvSpPr>
        <p:spPr/>
        <p:txBody>
          <a:bodyPr/>
          <a:lstStyle/>
          <a:p>
            <a:r>
              <a:rPr lang="en-US" sz="2800" dirty="0"/>
              <a:t>Absolute size:</a:t>
            </a:r>
          </a:p>
          <a:p>
            <a:r>
              <a:rPr lang="en-US" dirty="0"/>
              <a:t>Sets the text to a specified size</a:t>
            </a:r>
          </a:p>
          <a:p>
            <a:r>
              <a:rPr lang="en-US" dirty="0"/>
              <a:t>Does not allow a user to change the text size in all browsers (bad for accessibility reasons)</a:t>
            </a:r>
          </a:p>
          <a:p>
            <a:r>
              <a:rPr lang="en-US" dirty="0"/>
              <a:t>Absolute size is useful when the physical size of the output is known</a:t>
            </a:r>
          </a:p>
          <a:p>
            <a:r>
              <a:rPr lang="en-US" sz="2800" dirty="0"/>
              <a:t>Relative size:</a:t>
            </a:r>
          </a:p>
          <a:p>
            <a:r>
              <a:rPr lang="en-US" dirty="0"/>
              <a:t>Sets the size relative to surrounding elements</a:t>
            </a:r>
          </a:p>
          <a:p>
            <a:r>
              <a:rPr lang="en-US" dirty="0"/>
              <a:t>Allows a user to change the text size in browsers</a:t>
            </a:r>
          </a:p>
          <a:p>
            <a:endParaRPr lang="en-US" dirty="0"/>
          </a:p>
        </p:txBody>
      </p:sp>
    </p:spTree>
    <p:extLst>
      <p:ext uri="{BB962C8B-B14F-4D97-AF65-F5344CB8AC3E}">
        <p14:creationId xmlns:p14="http://schemas.microsoft.com/office/powerpoint/2010/main" val="30802599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1143000"/>
          </a:xfrm>
        </p:spPr>
        <p:txBody>
          <a:bodyPr/>
          <a:lstStyle/>
          <a:p>
            <a:r>
              <a:rPr lang="en-US" dirty="0" smtClean="0"/>
              <a:t>Absolute units</a:t>
            </a:r>
            <a:endParaRPr lang="en-US" dirty="0"/>
          </a:p>
        </p:txBody>
      </p:sp>
      <p:sp>
        <p:nvSpPr>
          <p:cNvPr id="3" name="Content Placeholder 2"/>
          <p:cNvSpPr>
            <a:spLocks noGrp="1"/>
          </p:cNvSpPr>
          <p:nvPr>
            <p:ph idx="1"/>
          </p:nvPr>
        </p:nvSpPr>
        <p:spPr>
          <a:xfrm>
            <a:off x="457200" y="1600200"/>
            <a:ext cx="3429000" cy="4800600"/>
          </a:xfrm>
        </p:spPr>
        <p:txBody>
          <a:bodyPr>
            <a:normAutofit/>
          </a:bodyPr>
          <a:lstStyle/>
          <a:p>
            <a:r>
              <a:rPr lang="en-US" sz="2800" dirty="0" smtClean="0"/>
              <a:t>Pixels (</a:t>
            </a:r>
            <a:r>
              <a:rPr lang="en-US" sz="2800" dirty="0" err="1" smtClean="0"/>
              <a:t>px</a:t>
            </a:r>
            <a:r>
              <a:rPr lang="en-US" sz="2800" dirty="0" smtClean="0"/>
              <a:t>)</a:t>
            </a:r>
          </a:p>
          <a:p>
            <a:r>
              <a:rPr lang="en-US" sz="2800" dirty="0" smtClean="0"/>
              <a:t>Points (</a:t>
            </a:r>
            <a:r>
              <a:rPr lang="en-US" sz="2800" dirty="0" err="1" smtClean="0"/>
              <a:t>pt</a:t>
            </a:r>
            <a:r>
              <a:rPr lang="en-US" sz="2800" dirty="0" smtClean="0"/>
              <a:t>)</a:t>
            </a:r>
          </a:p>
          <a:p>
            <a:r>
              <a:rPr lang="en-US" sz="2800" dirty="0" smtClean="0"/>
              <a:t>Picas (pc)</a:t>
            </a:r>
          </a:p>
          <a:p>
            <a:r>
              <a:rPr lang="en-US" sz="2800" dirty="0" smtClean="0"/>
              <a:t>Inches (in)</a:t>
            </a:r>
          </a:p>
          <a:p>
            <a:r>
              <a:rPr lang="en-US" sz="2800" dirty="0" smtClean="0"/>
              <a:t>Millimeters (mm)</a:t>
            </a:r>
          </a:p>
          <a:p>
            <a:r>
              <a:rPr lang="en-US" sz="2800" dirty="0" smtClean="0"/>
              <a:t>Centimeters (cm)</a:t>
            </a:r>
            <a:endParaRPr lang="en-US" sz="2800" dirty="0"/>
          </a:p>
        </p:txBody>
      </p:sp>
      <p:sp>
        <p:nvSpPr>
          <p:cNvPr id="4" name="Content Placeholder 2"/>
          <p:cNvSpPr txBox="1">
            <a:spLocks/>
          </p:cNvSpPr>
          <p:nvPr/>
        </p:nvSpPr>
        <p:spPr>
          <a:xfrm>
            <a:off x="4495800" y="2590800"/>
            <a:ext cx="3505200" cy="3733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err="1" smtClean="0"/>
              <a:t>em</a:t>
            </a:r>
            <a:r>
              <a:rPr lang="en-US" sz="2800" dirty="0" smtClean="0"/>
              <a:t> (font size of the element)</a:t>
            </a:r>
          </a:p>
          <a:p>
            <a:r>
              <a:rPr lang="en-US" sz="2800" dirty="0" smtClean="0"/>
              <a:t>ex	(x-height of the element's font)</a:t>
            </a:r>
          </a:p>
          <a:p>
            <a:r>
              <a:rPr lang="en-US" sz="2800" dirty="0" smtClean="0"/>
              <a:t>% (percent)</a:t>
            </a:r>
          </a:p>
          <a:p>
            <a:endParaRPr lang="en-US" dirty="0"/>
          </a:p>
        </p:txBody>
      </p:sp>
      <p:sp>
        <p:nvSpPr>
          <p:cNvPr id="5" name="Title 1"/>
          <p:cNvSpPr txBox="1">
            <a:spLocks/>
          </p:cNvSpPr>
          <p:nvPr/>
        </p:nvSpPr>
        <p:spPr>
          <a:xfrm>
            <a:off x="4495800" y="1295400"/>
            <a:ext cx="3581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Relative Units</a:t>
            </a:r>
            <a:endParaRPr lang="en-US" dirty="0"/>
          </a:p>
        </p:txBody>
      </p:sp>
    </p:spTree>
    <p:extLst>
      <p:ext uri="{BB962C8B-B14F-4D97-AF65-F5344CB8AC3E}">
        <p14:creationId xmlns:p14="http://schemas.microsoft.com/office/powerpoint/2010/main" val="36648587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Media queries and viewports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78773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Media Query</a:t>
            </a:r>
            <a:endParaRPr lang="en-US" dirty="0"/>
          </a:p>
        </p:txBody>
      </p:sp>
      <p:sp>
        <p:nvSpPr>
          <p:cNvPr id="3" name="Content Placeholder 2"/>
          <p:cNvSpPr>
            <a:spLocks noGrp="1"/>
          </p:cNvSpPr>
          <p:nvPr>
            <p:ph idx="1"/>
          </p:nvPr>
        </p:nvSpPr>
        <p:spPr/>
        <p:txBody>
          <a:bodyPr>
            <a:normAutofit/>
          </a:bodyPr>
          <a:lstStyle/>
          <a:p>
            <a:r>
              <a:rPr lang="en-US" sz="2800" dirty="0"/>
              <a:t>CSS media </a:t>
            </a:r>
            <a:r>
              <a:rPr lang="en-US" sz="2800" dirty="0" smtClean="0"/>
              <a:t>query's </a:t>
            </a:r>
            <a:r>
              <a:rPr lang="en-US" sz="2800" dirty="0"/>
              <a:t>can change styles to match the device size, screen type and orientation (portrait and landscape). This feature has given both developers and designers a </a:t>
            </a:r>
            <a:r>
              <a:rPr lang="en-US" sz="2800" dirty="0" smtClean="0"/>
              <a:t>powerful tool </a:t>
            </a:r>
            <a:r>
              <a:rPr lang="en-US" sz="2800" dirty="0"/>
              <a:t>for creating easily accessible websites</a:t>
            </a:r>
            <a:r>
              <a:rPr lang="en-US" sz="2800" dirty="0" smtClean="0"/>
              <a:t>.</a:t>
            </a:r>
          </a:p>
          <a:p>
            <a:r>
              <a:rPr lang="en-US" sz="2800" dirty="0"/>
              <a:t>These are small query's or statements with CSS and HTML that specify when to use specific elements styles.</a:t>
            </a:r>
          </a:p>
        </p:txBody>
      </p:sp>
    </p:spTree>
    <p:extLst>
      <p:ext uri="{BB962C8B-B14F-4D97-AF65-F5344CB8AC3E}">
        <p14:creationId xmlns:p14="http://schemas.microsoft.com/office/powerpoint/2010/main" val="859908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Queries</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dirty="0"/>
              <a:t>main </a:t>
            </a:r>
            <a:r>
              <a:rPr lang="en-US" sz="2800" dirty="0" smtClean="0"/>
              <a:t>purpose of a media query </a:t>
            </a:r>
            <a:r>
              <a:rPr lang="en-US" sz="2800" dirty="0"/>
              <a:t>is to apply different CSS rules in order to obtain different layouts, depending on the width of the display window afforded to your content. </a:t>
            </a:r>
            <a:endParaRPr lang="en-US" sz="2800" dirty="0" smtClean="0"/>
          </a:p>
          <a:p>
            <a:r>
              <a:rPr lang="en-US" sz="2800" dirty="0" smtClean="0"/>
              <a:t>The </a:t>
            </a:r>
            <a:r>
              <a:rPr lang="en-US" sz="2800" dirty="0"/>
              <a:t>values in the media queries </a:t>
            </a:r>
            <a:r>
              <a:rPr lang="en-US" sz="2800" dirty="0" smtClean="0"/>
              <a:t>are expressed </a:t>
            </a:r>
            <a:r>
              <a:rPr lang="en-US" sz="2800" dirty="0"/>
              <a:t>in percentages and not </a:t>
            </a:r>
            <a:r>
              <a:rPr lang="en-US" sz="2800" dirty="0" smtClean="0"/>
              <a:t>pixels.</a:t>
            </a:r>
            <a:r>
              <a:rPr lang="en-US" sz="2800" dirty="0"/>
              <a:t> </a:t>
            </a:r>
            <a:endParaRPr lang="en-US" sz="2800" dirty="0" smtClean="0"/>
          </a:p>
          <a:p>
            <a:r>
              <a:rPr lang="en-US" sz="2800" dirty="0"/>
              <a:t>You can write as many media queries as you like</a:t>
            </a:r>
          </a:p>
        </p:txBody>
      </p:sp>
    </p:spTree>
    <p:extLst>
      <p:ext uri="{BB962C8B-B14F-4D97-AF65-F5344CB8AC3E}">
        <p14:creationId xmlns:p14="http://schemas.microsoft.com/office/powerpoint/2010/main" val="2772821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371600"/>
            <a:ext cx="8001000" cy="5181600"/>
          </a:xfrm>
        </p:spPr>
        <p:txBody>
          <a:bodyPr>
            <a:noAutofit/>
          </a:bodyPr>
          <a:lstStyle/>
          <a:p>
            <a:r>
              <a:rPr lang="en-US" sz="2800" dirty="0" smtClean="0"/>
              <a:t>Many of these devices use touch interfaces, game console buttons—things beyond the traditional mouse pointer.</a:t>
            </a:r>
          </a:p>
          <a:p>
            <a:r>
              <a:rPr lang="en-US" sz="2800" dirty="0" smtClean="0"/>
              <a:t>These devices come in a wide variety of screen resolutions and screen sizes.</a:t>
            </a:r>
          </a:p>
          <a:p>
            <a:r>
              <a:rPr lang="en-US" sz="2800" dirty="0" smtClean="0"/>
              <a:t>The size of a pixel varies according to the device.</a:t>
            </a:r>
          </a:p>
          <a:p>
            <a:r>
              <a:rPr lang="en-US" sz="2800" dirty="0" smtClean="0"/>
              <a:t>Mobile networks can be slower and most users have fixed data plans (expense)</a:t>
            </a:r>
          </a:p>
          <a:p>
            <a:r>
              <a:rPr lang="en-US" sz="2800" dirty="0" smtClean="0"/>
              <a:t>Limited memory, processor power and battery</a:t>
            </a:r>
          </a:p>
          <a:p>
            <a:r>
              <a:rPr lang="en-US" sz="2800" dirty="0" smtClean="0"/>
              <a:t>A wide variety of browsers are used on mobile devices.</a:t>
            </a:r>
            <a:endParaRPr lang="en-US" sz="2800" dirty="0"/>
          </a:p>
        </p:txBody>
      </p:sp>
    </p:spTree>
    <p:extLst>
      <p:ext uri="{BB962C8B-B14F-4D97-AF65-F5344CB8AC3E}">
        <p14:creationId xmlns:p14="http://schemas.microsoft.com/office/powerpoint/2010/main" val="262566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a:p>
        </p:txBody>
      </p:sp>
      <p:sp>
        <p:nvSpPr>
          <p:cNvPr id="3" name="Content Placeholder 2"/>
          <p:cNvSpPr>
            <a:spLocks noGrp="1"/>
          </p:cNvSpPr>
          <p:nvPr>
            <p:ph idx="1"/>
          </p:nvPr>
        </p:nvSpPr>
        <p:spPr/>
        <p:txBody>
          <a:bodyPr/>
          <a:lstStyle/>
          <a:p>
            <a:r>
              <a:rPr lang="en-US" dirty="0">
                <a:hlinkClick r:id="rId2"/>
              </a:rPr>
              <a:t>http://coding.smashingmagazine.com/2012/08/20/towards-retina-web</a:t>
            </a:r>
            <a:r>
              <a:rPr lang="en-US" dirty="0" smtClean="0">
                <a:hlinkClick r:id="rId2"/>
              </a:rPr>
              <a:t>/</a:t>
            </a:r>
            <a:r>
              <a:rPr lang="en-US" dirty="0" smtClean="0"/>
              <a:t> </a:t>
            </a:r>
          </a:p>
          <a:p>
            <a:r>
              <a:rPr lang="en-US" dirty="0">
                <a:hlinkClick r:id="rId3"/>
              </a:rPr>
              <a:t>http://</a:t>
            </a:r>
            <a:r>
              <a:rPr lang="en-US" dirty="0" smtClean="0">
                <a:hlinkClick r:id="rId3"/>
              </a:rPr>
              <a:t>alistapart.com/article/responsive-web-design</a:t>
            </a:r>
            <a:r>
              <a:rPr lang="en-US" dirty="0" smtClean="0"/>
              <a:t> </a:t>
            </a:r>
          </a:p>
          <a:p>
            <a:r>
              <a:rPr lang="en-US" dirty="0">
                <a:hlinkClick r:id="rId4"/>
              </a:rPr>
              <a:t>http://coding.smashingmagazine.com/2009/06/02/fixed-vs-fluid-vs-elastic-layout-whats-the-right-one-for-you</a:t>
            </a:r>
            <a:r>
              <a:rPr lang="en-US" dirty="0" smtClean="0">
                <a:hlinkClick r:id="rId4"/>
              </a:rPr>
              <a:t>/</a:t>
            </a:r>
            <a:r>
              <a:rPr lang="en-US" dirty="0" smtClean="0"/>
              <a:t> </a:t>
            </a:r>
          </a:p>
          <a:p>
            <a:r>
              <a:rPr lang="en-US" dirty="0">
                <a:hlinkClick r:id="rId5"/>
              </a:rPr>
              <a:t>http://www.html5rocks.com/en/tutorials/internals/howbrowserswork</a:t>
            </a:r>
            <a:r>
              <a:rPr lang="en-US" dirty="0" smtClean="0">
                <a:hlinkClick r:id="rId5"/>
              </a:rPr>
              <a:t>/</a:t>
            </a:r>
            <a:r>
              <a:rPr lang="en-US" dirty="0" smtClean="0"/>
              <a:t> </a:t>
            </a:r>
          </a:p>
          <a:p>
            <a:r>
              <a:rPr lang="en-US" dirty="0">
                <a:hlinkClick r:id="rId6"/>
              </a:rPr>
              <a:t>http://</a:t>
            </a:r>
            <a:r>
              <a:rPr lang="en-US" dirty="0" smtClean="0">
                <a:hlinkClick r:id="rId6"/>
              </a:rPr>
              <a:t>www.w3.org/Style/Examples/007/units.en.html</a:t>
            </a:r>
            <a:r>
              <a:rPr lang="en-US" dirty="0" smtClean="0"/>
              <a:t> </a:t>
            </a:r>
          </a:p>
          <a:p>
            <a:endParaRPr lang="en-US" dirty="0"/>
          </a:p>
        </p:txBody>
      </p:sp>
    </p:spTree>
    <p:extLst>
      <p:ext uri="{BB962C8B-B14F-4D97-AF65-F5344CB8AC3E}">
        <p14:creationId xmlns:p14="http://schemas.microsoft.com/office/powerpoint/2010/main" val="196930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lstStyle/>
          <a:p>
            <a:r>
              <a:rPr lang="en-US" dirty="0" smtClean="0"/>
              <a:t>Why are mobile devices popular?</a:t>
            </a:r>
            <a:endParaRPr lang="en-US" dirty="0"/>
          </a:p>
        </p:txBody>
      </p:sp>
      <p:sp>
        <p:nvSpPr>
          <p:cNvPr id="3" name="Content Placeholder 2"/>
          <p:cNvSpPr>
            <a:spLocks noGrp="1"/>
          </p:cNvSpPr>
          <p:nvPr>
            <p:ph idx="1"/>
          </p:nvPr>
        </p:nvSpPr>
        <p:spPr>
          <a:xfrm>
            <a:off x="4497400" y="1371600"/>
            <a:ext cx="4038600" cy="5029200"/>
          </a:xfrm>
        </p:spPr>
        <p:txBody>
          <a:bodyPr>
            <a:normAutofit/>
          </a:bodyPr>
          <a:lstStyle/>
          <a:p>
            <a:r>
              <a:rPr lang="en-US" sz="2800" dirty="0" smtClean="0"/>
              <a:t>Portable</a:t>
            </a:r>
          </a:p>
          <a:p>
            <a:r>
              <a:rPr lang="en-US" sz="2800" dirty="0" smtClean="0"/>
              <a:t>Always connected</a:t>
            </a:r>
          </a:p>
          <a:p>
            <a:r>
              <a:rPr lang="en-US" sz="2800" dirty="0" smtClean="0"/>
              <a:t>Personal and can be personalized</a:t>
            </a:r>
          </a:p>
          <a:p>
            <a:r>
              <a:rPr lang="en-US" sz="2800" dirty="0" smtClean="0"/>
              <a:t>Location awareness</a:t>
            </a:r>
          </a:p>
          <a:p>
            <a:r>
              <a:rPr lang="en-US" sz="2800" dirty="0" smtClean="0"/>
              <a:t>One-handed device</a:t>
            </a:r>
          </a:p>
          <a:p>
            <a:r>
              <a:rPr lang="en-US" sz="2800" dirty="0" smtClean="0"/>
              <a:t>Can be used as a universal alerting device</a:t>
            </a:r>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42672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06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60489"/>
            <a:ext cx="6019800" cy="557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Screen size is a challenge</a:t>
            </a:r>
            <a:endParaRPr lang="en-US" dirty="0"/>
          </a:p>
        </p:txBody>
      </p:sp>
    </p:spTree>
    <p:extLst>
      <p:ext uri="{BB962C8B-B14F-4D97-AF65-F5344CB8AC3E}">
        <p14:creationId xmlns:p14="http://schemas.microsoft.com/office/powerpoint/2010/main" val="1643175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so How big is a pixel?</a:t>
            </a:r>
            <a:endParaRPr lang="en-US" dirty="0"/>
          </a:p>
        </p:txBody>
      </p:sp>
      <p:sp>
        <p:nvSpPr>
          <p:cNvPr id="3" name="Text Placeholder 2"/>
          <p:cNvSpPr>
            <a:spLocks noGrp="1"/>
          </p:cNvSpPr>
          <p:nvPr>
            <p:ph type="body" idx="1"/>
          </p:nvPr>
        </p:nvSpPr>
        <p:spPr>
          <a:xfrm>
            <a:off x="381000" y="3429000"/>
            <a:ext cx="6973887" cy="1633538"/>
          </a:xfrm>
        </p:spPr>
        <p:txBody>
          <a:bodyPr>
            <a:normAutofit/>
          </a:bodyPr>
          <a:lstStyle/>
          <a:p>
            <a:pPr algn="ctr"/>
            <a:r>
              <a:rPr lang="en-US" sz="3200" dirty="0" smtClean="0"/>
              <a:t>There are a wide variety of devices with varying dimensions and pixel density.</a:t>
            </a:r>
            <a:endParaRPr lang="en-US" sz="3200" dirty="0"/>
          </a:p>
        </p:txBody>
      </p:sp>
    </p:spTree>
    <p:extLst>
      <p:ext uri="{BB962C8B-B14F-4D97-AF65-F5344CB8AC3E}">
        <p14:creationId xmlns:p14="http://schemas.microsoft.com/office/powerpoint/2010/main" val="1201489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 y="228600"/>
            <a:ext cx="8610600" cy="1143000"/>
          </a:xfrm>
        </p:spPr>
        <p:txBody>
          <a:bodyPr/>
          <a:lstStyle/>
          <a:p>
            <a:r>
              <a:rPr lang="en-US" dirty="0" smtClean="0"/>
              <a:t>Variation in number &amp; size of pixels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1600"/>
            <a:ext cx="7391400" cy="5225114"/>
          </a:xfrm>
          <a:prstGeom prst="rect">
            <a:avLst/>
          </a:prstGeom>
        </p:spPr>
      </p:pic>
    </p:spTree>
    <p:extLst>
      <p:ext uri="{BB962C8B-B14F-4D97-AF65-F5344CB8AC3E}">
        <p14:creationId xmlns:p14="http://schemas.microsoft.com/office/powerpoint/2010/main" val="1185736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5490</TotalTime>
  <Words>1899</Words>
  <Application>Microsoft Office PowerPoint</Application>
  <PresentationFormat>On-screen Show (4:3)</PresentationFormat>
  <Paragraphs>183</Paragraphs>
  <Slides>50</Slides>
  <Notes>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Adjacency</vt:lpstr>
      <vt:lpstr>4.02 Responsive Web Design Concepts</vt:lpstr>
      <vt:lpstr>Guiding Questions</vt:lpstr>
      <vt:lpstr>PowerPoint Presentation</vt:lpstr>
      <vt:lpstr>Why responsive design is needed?</vt:lpstr>
      <vt:lpstr>Challenges</vt:lpstr>
      <vt:lpstr>Why are mobile devices popular?</vt:lpstr>
      <vt:lpstr>Screen size is a challenge</vt:lpstr>
      <vt:lpstr> so How big is a pixel?</vt:lpstr>
      <vt:lpstr>Variation in number &amp; size of pixels</vt:lpstr>
      <vt:lpstr>Physical size</vt:lpstr>
      <vt:lpstr>Resolution</vt:lpstr>
      <vt:lpstr>Pixel density</vt:lpstr>
      <vt:lpstr>Viewing distance matters</vt:lpstr>
      <vt:lpstr>That leads us to Reference Pixels </vt:lpstr>
      <vt:lpstr>Bitmap pixels</vt:lpstr>
      <vt:lpstr>Images on the Web</vt:lpstr>
      <vt:lpstr>PowerPoint Presentation</vt:lpstr>
      <vt:lpstr>Pixels and CSS</vt:lpstr>
      <vt:lpstr>PowerPoint Presentation</vt:lpstr>
      <vt:lpstr>Pixels impact appearance</vt:lpstr>
      <vt:lpstr>Querying Pixel Density</vt:lpstr>
      <vt:lpstr>Text display</vt:lpstr>
      <vt:lpstr>Responsive web design</vt:lpstr>
      <vt:lpstr>What is responsive web design?</vt:lpstr>
      <vt:lpstr>Philosophy of RWD</vt:lpstr>
      <vt:lpstr>Responsive Design</vt:lpstr>
      <vt:lpstr>What is needed for RWD</vt:lpstr>
      <vt:lpstr>Comparing layouts</vt:lpstr>
      <vt:lpstr>Fixed-width Layouts</vt:lpstr>
      <vt:lpstr>Fixed-width Layout</vt:lpstr>
      <vt:lpstr>Pros of Fixed-Width Layout</vt:lpstr>
      <vt:lpstr>Cons of Fixed-Width Layout</vt:lpstr>
      <vt:lpstr>Fluid or Liquid Layouts</vt:lpstr>
      <vt:lpstr>Fluid Layout</vt:lpstr>
      <vt:lpstr>Pros of Fluid Layout</vt:lpstr>
      <vt:lpstr>Cons of Fluid Layout</vt:lpstr>
      <vt:lpstr>Layout and containers</vt:lpstr>
      <vt:lpstr>Relative &amp; absolute units</vt:lpstr>
      <vt:lpstr>How to Scale Fonts?</vt:lpstr>
      <vt:lpstr>Font size</vt:lpstr>
      <vt:lpstr>CSS Font-size</vt:lpstr>
      <vt:lpstr>Set Font Size with em</vt:lpstr>
      <vt:lpstr>What is an em unit?</vt:lpstr>
      <vt:lpstr>Font Size with % and Em</vt:lpstr>
      <vt:lpstr>Absolute  v Relative Font Size</vt:lpstr>
      <vt:lpstr>Absolute units</vt:lpstr>
      <vt:lpstr>Media queries and viewports</vt:lpstr>
      <vt:lpstr>CSS Media Query</vt:lpstr>
      <vt:lpstr>Media Queries</vt:lpstr>
      <vt:lpstr>References</vt:lpstr>
    </vt:vector>
  </TitlesOfParts>
  <Company>Dare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4.02 Responsive Web Design Concepts</dc:title>
  <dc:creator>stevensna</dc:creator>
  <cp:lastModifiedBy>stevensna</cp:lastModifiedBy>
  <cp:revision>102</cp:revision>
  <dcterms:created xsi:type="dcterms:W3CDTF">2014-01-19T02:13:00Z</dcterms:created>
  <dcterms:modified xsi:type="dcterms:W3CDTF">2014-04-01T01:07:47Z</dcterms:modified>
</cp:coreProperties>
</file>