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2" r:id="rId4"/>
    <p:sldMasterId id="2147483683" r:id="rId5"/>
    <p:sldMasterId id="2147483684" r:id="rId6"/>
    <p:sldMasterId id="2147483685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e4b38816e_2_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6e4b38816e_2_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e4b38816e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e4b38816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24453d791_0_3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924453d791_0_3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e4b38816e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6e4b38816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9012d6efd2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9012d6efd2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e4b38816e_2_8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6e4b38816e_2_8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e4b38816e_2_8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6e4b38816e_2_8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e4b38816e_2_10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6e4b38816e_2_10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924453d791_0_3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924453d791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24453d791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924453d7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012d6efd2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012d6efd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012d6efd2_0_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012d6efd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e4b38816e_2_10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6e4b38816e_2_10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e4b38816e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e4b38816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e4b38816e_2_1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6e4b38816e_2_1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924453d791_0_2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924453d791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e4b38816e_2_9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6e4b38816e_2_9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e4b38816e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e4b38816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ctrTitle"/>
          </p:nvPr>
        </p:nvSpPr>
        <p:spPr>
          <a:xfrm>
            <a:off x="685800" y="2819400"/>
            <a:ext cx="12192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  <a:defRPr b="0" i="0" sz="5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 rot="5400000">
            <a:off x="4619550" y="2181150"/>
            <a:ext cx="6172200" cy="211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 rot="5400000">
            <a:off x="314250" y="142800"/>
            <a:ext cx="6172200" cy="6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 rot="5400000">
            <a:off x="2095500" y="-342900"/>
            <a:ext cx="4876800" cy="84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9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9pPr>
          </a:lstStyle>
          <a:p/>
        </p:txBody>
      </p:sp>
      <p:sp>
        <p:nvSpPr>
          <p:cNvPr id="73" name="Google Shape;73;p20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0" name="Google Shape;80;p23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81" name="Google Shape;81;p23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2" name="Google Shape;82;p2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" type="body"/>
          </p:nvPr>
        </p:nvSpPr>
        <p:spPr>
          <a:xfrm>
            <a:off x="3048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86" name="Google Shape;86;p24"/>
          <p:cNvSpPr txBox="1"/>
          <p:nvPr>
            <p:ph idx="2" type="body"/>
          </p:nvPr>
        </p:nvSpPr>
        <p:spPr>
          <a:xfrm>
            <a:off x="46101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5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5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/>
            </a:lvl1pPr>
            <a:lvl2pPr lvl="1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/>
            </a:lvl2pPr>
            <a:lvl3pPr lvl="2" rtl="0" algn="ctr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8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9"/>
          <p:cNvSpPr txBox="1"/>
          <p:nvPr>
            <p:ph type="title"/>
          </p:nvPr>
        </p:nvSpPr>
        <p:spPr>
          <a:xfrm rot="5400000">
            <a:off x="4619550" y="2181150"/>
            <a:ext cx="6172200" cy="211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9"/>
          <p:cNvSpPr txBox="1"/>
          <p:nvPr>
            <p:ph idx="1" type="body"/>
          </p:nvPr>
        </p:nvSpPr>
        <p:spPr>
          <a:xfrm rot="5400000">
            <a:off x="314250" y="142800"/>
            <a:ext cx="6172200" cy="6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" type="body"/>
          </p:nvPr>
        </p:nvSpPr>
        <p:spPr>
          <a:xfrm rot="5400000">
            <a:off x="2095500" y="-342900"/>
            <a:ext cx="4876800" cy="84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1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31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2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2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9pPr>
          </a:lstStyle>
          <a:p/>
        </p:txBody>
      </p:sp>
      <p:sp>
        <p:nvSpPr>
          <p:cNvPr id="113" name="Google Shape;113;p32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5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20" name="Google Shape;120;p3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121" name="Google Shape;121;p35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22" name="Google Shape;122;p35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6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6"/>
          <p:cNvSpPr txBox="1"/>
          <p:nvPr>
            <p:ph idx="1" type="body"/>
          </p:nvPr>
        </p:nvSpPr>
        <p:spPr>
          <a:xfrm>
            <a:off x="3048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126" name="Google Shape;126;p36"/>
          <p:cNvSpPr txBox="1"/>
          <p:nvPr>
            <p:ph idx="2" type="body"/>
          </p:nvPr>
        </p:nvSpPr>
        <p:spPr>
          <a:xfrm>
            <a:off x="4610100" y="1295400"/>
            <a:ext cx="41529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7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7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9444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/>
            </a:lvl1pPr>
            <a:lvl2pPr lvl="1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/>
            </a:lvl2pPr>
            <a:lvl3pPr lvl="2" rtl="0" algn="ctr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•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7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27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Verdana"/>
              <a:buChar char="•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27"/>
          <p:cNvSpPr txBox="1"/>
          <p:nvPr/>
        </p:nvSpPr>
        <p:spPr>
          <a:xfrm>
            <a:off x="4343400" y="6613525"/>
            <a:ext cx="4800600" cy="2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D924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11D924"/>
                </a:solidFill>
                <a:latin typeface="Arial"/>
                <a:ea typeface="Arial"/>
                <a:cs typeface="Arial"/>
                <a:sym typeface="Arial"/>
              </a:rPr>
              <a:t>© Goodheart-Willcox Co., Inc.     Permission granted to reproduce for educational use only.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thebalancecareers.com/tv-news-director-career-profile-and-job-description-2315479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thebalancecareers.com/tv-news-producer-career-profile-and-job-description-2315480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thebalancecareers.com/production-assistant-1283465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lifehacker.com/career-spotlight-what-i-do-as-a-teleprompter-operator-1740841075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creenskills.com/careers/job-profiles/" TargetMode="External"/><Relationship Id="rId4" Type="http://schemas.openxmlformats.org/officeDocument/2006/relationships/hyperlink" Target="https://beonair.com/types-of-jobs-in-broadcasting" TargetMode="External"/><Relationship Id="rId5" Type="http://schemas.openxmlformats.org/officeDocument/2006/relationships/hyperlink" Target="https://www.thebalancecareers.com/tv-news-careers-525690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hebalancecareers.com/tv-news-anchor-career-profile-and-job-description-231547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thebalancecareers.com/assignment-editor-career-profile-and-job-description-2315477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hebalancecareers.com/audio-engineer-525988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tudy.com/articles/Become_a_Broadcast_Technician_Education_and_Career_Roadmap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9"/>
          <p:cNvSpPr txBox="1"/>
          <p:nvPr>
            <p:ph idx="1" type="subTitle"/>
          </p:nvPr>
        </p:nvSpPr>
        <p:spPr>
          <a:xfrm>
            <a:off x="2209800" y="2895600"/>
            <a:ext cx="6248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Verdana"/>
              <a:buNone/>
            </a:pPr>
            <a:r>
              <a:rPr b="0" i="0" lang="en" sz="50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Working in</a:t>
            </a:r>
            <a:r>
              <a:rPr lang="en"/>
              <a:t> News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8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 Artist</a:t>
            </a:r>
            <a:endParaRPr/>
          </a:p>
        </p:txBody>
      </p:sp>
      <p:sp>
        <p:nvSpPr>
          <p:cNvPr id="191" name="Google Shape;191;p48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36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t/>
            </a:r>
            <a:endParaRPr sz="3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9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Lighting Director</a:t>
            </a:r>
            <a:endParaRPr/>
          </a:p>
        </p:txBody>
      </p:sp>
      <p:sp>
        <p:nvSpPr>
          <p:cNvPr id="197" name="Google Shape;197;p49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0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News Director</a:t>
            </a:r>
            <a:r>
              <a:rPr lang="en"/>
              <a:t> </a:t>
            </a:r>
            <a:endParaRPr/>
          </a:p>
        </p:txBody>
      </p:sp>
      <p:sp>
        <p:nvSpPr>
          <p:cNvPr id="203" name="Google Shape;203;p50"/>
          <p:cNvSpPr txBox="1"/>
          <p:nvPr>
            <p:ph idx="1" type="body"/>
          </p:nvPr>
        </p:nvSpPr>
        <p:spPr>
          <a:xfrm>
            <a:off x="304800" y="1447800"/>
            <a:ext cx="83166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rtl="0" algn="l">
              <a:spcBef>
                <a:spcPts val="36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https://www.thebalancecareers.com/tv-news-director-career-profile-and-job-description-2315479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1"/>
          <p:cNvSpPr txBox="1"/>
          <p:nvPr>
            <p:ph type="title"/>
          </p:nvPr>
        </p:nvSpPr>
        <p:spPr>
          <a:xfrm>
            <a:off x="304800" y="537150"/>
            <a:ext cx="7620000" cy="55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Photojournalist</a:t>
            </a:r>
            <a:endParaRPr/>
          </a:p>
        </p:txBody>
      </p:sp>
      <p:sp>
        <p:nvSpPr>
          <p:cNvPr id="209" name="Google Shape;209;p5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n"/>
              <a:t>News </a:t>
            </a: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Producer</a:t>
            </a:r>
            <a:endParaRPr/>
          </a:p>
        </p:txBody>
      </p:sp>
      <p:sp>
        <p:nvSpPr>
          <p:cNvPr id="215" name="Google Shape;215;p52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https://www.thebalancecareers.com/tv-news-producer-career-profile-and-job-description-2315480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3"/>
          <p:cNvSpPr txBox="1"/>
          <p:nvPr>
            <p:ph type="title"/>
          </p:nvPr>
        </p:nvSpPr>
        <p:spPr>
          <a:xfrm>
            <a:off x="152400" y="152400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b="0" i="0" lang="en" sz="3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Production Assistant / Runner</a:t>
            </a:r>
            <a:endParaRPr/>
          </a:p>
        </p:txBody>
      </p:sp>
      <p:sp>
        <p:nvSpPr>
          <p:cNvPr id="221" name="Google Shape;221;p5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https://www.thebalancecareers.com/production-assistant-1283465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Reporter</a:t>
            </a:r>
            <a:endParaRPr/>
          </a:p>
        </p:txBody>
      </p:sp>
      <p:sp>
        <p:nvSpPr>
          <p:cNvPr id="227" name="Google Shape;227;p54"/>
          <p:cNvSpPr txBox="1"/>
          <p:nvPr>
            <p:ph idx="1" type="body"/>
          </p:nvPr>
        </p:nvSpPr>
        <p:spPr>
          <a:xfrm>
            <a:off x="342900" y="1289925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00"/>
              <a:buFont typeface="Arial"/>
              <a:buChar char="●"/>
            </a:pPr>
            <a:r>
              <a:t/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https://lifehacker.com/career-spotlight-what-i-do-as-a-teleprompter-operator-1740841075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</p:txBody>
      </p:sp>
      <p:sp>
        <p:nvSpPr>
          <p:cNvPr id="233" name="Google Shape;233;p55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lang="en"/>
              <a:t>Teleprompter Operator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6"/>
          <p:cNvSpPr txBox="1"/>
          <p:nvPr/>
        </p:nvSpPr>
        <p:spPr>
          <a:xfrm>
            <a:off x="199600" y="213875"/>
            <a:ext cx="6911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 create a tree map, go to Insert -&gt; Diagram -&gt; and then choose your type of map (most are found under Hierarchy)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0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143" name="Google Shape;143;p40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Your group first needs to research the following jobs and explain what the job does; which can include brief description of the job and a list of duties 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need to include average pay for the job</a:t>
            </a:r>
            <a:endParaRPr sz="2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700"/>
              <a:t>You can include images, videos (post link), any assets to help give everyone a brief overview of each job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" sz="2700"/>
              <a:t>Once completed, create a tree map that has the most money making job at the top and the person starting out at the bottom.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1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google and use any online source you would like. Here are some websites to get you started: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https://www.screenskills.com/careers/job-profiles/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https://beonair.com/types-of-jobs-in-broadcasting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https://www.thebalancecareers.com/tv-news-careers-525690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 have also included some links on certain slides to help</a:t>
            </a:r>
            <a:endParaRPr/>
          </a:p>
        </p:txBody>
      </p:sp>
      <p:sp>
        <p:nvSpPr>
          <p:cNvPr id="149" name="Google Shape;149;p41"/>
          <p:cNvSpPr txBox="1"/>
          <p:nvPr>
            <p:ph type="title"/>
          </p:nvPr>
        </p:nvSpPr>
        <p:spPr>
          <a:xfrm>
            <a:off x="159950" y="21275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2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Anchor</a:t>
            </a:r>
            <a:endParaRPr/>
          </a:p>
        </p:txBody>
      </p:sp>
      <p:sp>
        <p:nvSpPr>
          <p:cNvPr id="155" name="Google Shape;155;p42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Char char="•"/>
            </a:pPr>
            <a:r>
              <a:rPr lang="en" sz="1100" u="sng">
                <a:solidFill>
                  <a:srgbClr val="0097A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https://www.thebalancecareers.com/tv-news-anchor-career-profile-and-job-description-2315478</a:t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3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 editor</a:t>
            </a:r>
            <a:endParaRPr/>
          </a:p>
        </p:txBody>
      </p:sp>
      <p:sp>
        <p:nvSpPr>
          <p:cNvPr id="161" name="Google Shape;161;p43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https://www.thebalancecareers.com/assignment-editor-career-profile-and-job-description-2315477</a:t>
            </a:r>
            <a:endParaRPr sz="2400"/>
          </a:p>
          <a:p>
            <a:pPr indent="-381000" lvl="0" marL="457200" rtl="0" algn="l"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4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b="0" i="0" lang="en" sz="3200"/>
              <a:t>Audio Engineer</a:t>
            </a:r>
            <a:endParaRPr/>
          </a:p>
        </p:txBody>
      </p:sp>
      <p:sp>
        <p:nvSpPr>
          <p:cNvPr id="167" name="Google Shape;167;p44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100"/>
              <a:buFont typeface="Arial"/>
              <a:buChar char="•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https://www.thebalancecareers.com/audio-engineer-525988</a:t>
            </a:r>
            <a:endParaRPr sz="2700"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5"/>
          <p:cNvSpPr txBox="1"/>
          <p:nvPr>
            <p:ph type="title"/>
          </p:nvPr>
        </p:nvSpPr>
        <p:spPr>
          <a:xfrm>
            <a:off x="152400" y="470500"/>
            <a:ext cx="7620000" cy="596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Broadcast Technician</a:t>
            </a:r>
            <a:endParaRPr sz="3000"/>
          </a:p>
        </p:txBody>
      </p:sp>
      <p:sp>
        <p:nvSpPr>
          <p:cNvPr id="173" name="Google Shape;173;p45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https://study.com/articles/Become_a_Broadcast_Technician_Education_and_Career_Roadmap.html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6"/>
          <p:cNvSpPr txBox="1"/>
          <p:nvPr>
            <p:ph type="title"/>
          </p:nvPr>
        </p:nvSpPr>
        <p:spPr>
          <a:xfrm>
            <a:off x="132075" y="162575"/>
            <a:ext cx="7620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Verdana"/>
              <a:buNone/>
            </a:pPr>
            <a:r>
              <a:rPr i="0" lang="en" sz="3200"/>
              <a:t>Camera Operator</a:t>
            </a:r>
            <a:endParaRPr u="sng"/>
          </a:p>
        </p:txBody>
      </p:sp>
      <p:sp>
        <p:nvSpPr>
          <p:cNvPr id="179" name="Google Shape;179;p46"/>
          <p:cNvSpPr txBox="1"/>
          <p:nvPr>
            <p:ph idx="1" type="body"/>
          </p:nvPr>
        </p:nvSpPr>
        <p:spPr>
          <a:xfrm>
            <a:off x="304800" y="1447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marR="0" rtl="0" algn="l">
              <a:spcBef>
                <a:spcPts val="560"/>
              </a:spcBef>
              <a:spcAft>
                <a:spcPts val="0"/>
              </a:spcAft>
              <a:buSzPts val="2600"/>
              <a:buChar char="•"/>
            </a:pPr>
            <a:r>
              <a:t/>
            </a:r>
            <a:endParaRPr sz="2600"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7"/>
          <p:cNvSpPr txBox="1"/>
          <p:nvPr>
            <p:ph type="title"/>
          </p:nvPr>
        </p:nvSpPr>
        <p:spPr>
          <a:xfrm>
            <a:off x="152400" y="152400"/>
            <a:ext cx="76200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Floor Manager</a:t>
            </a:r>
            <a:endParaRPr/>
          </a:p>
        </p:txBody>
      </p:sp>
      <p:sp>
        <p:nvSpPr>
          <p:cNvPr id="185" name="Google Shape;185;p47"/>
          <p:cNvSpPr txBox="1"/>
          <p:nvPr>
            <p:ph idx="1" type="body"/>
          </p:nvPr>
        </p:nvSpPr>
        <p:spPr>
          <a:xfrm>
            <a:off x="391875" y="1502225"/>
            <a:ext cx="8399400" cy="458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t/>
            </a:r>
            <a:endParaRPr sz="26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echnologyAndEngineering">
  <a:themeElements>
    <a:clrScheme name="TechnologyAndEngineering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ontent">
  <a:themeElements>
    <a:clrScheme name="1_Content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Content">
  <a:themeElements>
    <a:clrScheme name="1_Content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FF"/>
      </a:hlink>
      <a:folHlink>
        <a:srgbClr val="CC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