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4"/>
  </p:notesMasterIdLst>
  <p:handoutMasterIdLst>
    <p:handoutMasterId r:id="rId25"/>
  </p:handoutMasterIdLst>
  <p:sldIdLst>
    <p:sldId id="283" r:id="rId2"/>
    <p:sldId id="342" r:id="rId3"/>
    <p:sldId id="309" r:id="rId4"/>
    <p:sldId id="336" r:id="rId5"/>
    <p:sldId id="335" r:id="rId6"/>
    <p:sldId id="314" r:id="rId7"/>
    <p:sldId id="280" r:id="rId8"/>
    <p:sldId id="304" r:id="rId9"/>
    <p:sldId id="331" r:id="rId10"/>
    <p:sldId id="263" r:id="rId11"/>
    <p:sldId id="305" r:id="rId12"/>
    <p:sldId id="334" r:id="rId13"/>
    <p:sldId id="337" r:id="rId14"/>
    <p:sldId id="338" r:id="rId15"/>
    <p:sldId id="320" r:id="rId16"/>
    <p:sldId id="339" r:id="rId17"/>
    <p:sldId id="340" r:id="rId18"/>
    <p:sldId id="341" r:id="rId19"/>
    <p:sldId id="303" r:id="rId20"/>
    <p:sldId id="306" r:id="rId21"/>
    <p:sldId id="274" r:id="rId22"/>
    <p:sldId id="332" r:id="rId23"/>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86106E8-415A-4AB5-ABDB-9E91226B4B41}">
          <p14:sldIdLst>
            <p14:sldId id="283"/>
            <p14:sldId id="342"/>
            <p14:sldId id="309"/>
          </p14:sldIdLst>
        </p14:section>
        <p14:section name="Typefaces" id="{EE8AFB01-04DA-4288-9F6A-16B3B88A73B0}">
          <p14:sldIdLst>
            <p14:sldId id="336"/>
            <p14:sldId id="335"/>
            <p14:sldId id="314"/>
            <p14:sldId id="280"/>
            <p14:sldId id="304"/>
            <p14:sldId id="331"/>
            <p14:sldId id="263"/>
            <p14:sldId id="305"/>
            <p14:sldId id="334"/>
          </p14:sldIdLst>
        </p14:section>
        <p14:section name="Fonts" id="{324CE9F8-7265-4343-AB41-87208CDB9731}">
          <p14:sldIdLst>
            <p14:sldId id="337"/>
            <p14:sldId id="338"/>
            <p14:sldId id="320"/>
            <p14:sldId id="339"/>
            <p14:sldId id="340"/>
            <p14:sldId id="341"/>
          </p14:sldIdLst>
        </p14:section>
        <p14:section name="Typeface Spacing" id="{9DC9A19B-80D9-4DF6-9574-067730E9459B}">
          <p14:sldIdLst>
            <p14:sldId id="303"/>
            <p14:sldId id="306"/>
            <p14:sldId id="274"/>
            <p14:sldId id="3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351" autoAdjust="0"/>
  </p:normalViewPr>
  <p:slideViewPr>
    <p:cSldViewPr>
      <p:cViewPr varScale="1">
        <p:scale>
          <a:sx n="71" d="100"/>
          <a:sy n="71" d="100"/>
        </p:scale>
        <p:origin x="40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4D376744-886D-489D-9057-EC6429E6C090}" type="datetimeFigureOut">
              <a:rPr lang="en-US"/>
              <a:pPr>
                <a:defRPr/>
              </a:pPr>
              <a:t>2/8/2016</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81FB9682-A085-4D52-BE9C-DE894B06E7A2}" type="slidenum">
              <a:rPr lang="en-US"/>
              <a:pPr>
                <a:defRPr/>
              </a:pPr>
              <a:t>‹#›</a:t>
            </a:fld>
            <a:endParaRPr lang="en-US"/>
          </a:p>
        </p:txBody>
      </p:sp>
    </p:spTree>
    <p:extLst>
      <p:ext uri="{BB962C8B-B14F-4D97-AF65-F5344CB8AC3E}">
        <p14:creationId xmlns:p14="http://schemas.microsoft.com/office/powerpoint/2010/main" val="34141177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5BDCF33B-E143-4F46-A83A-47789878CCF1}" type="datetimeFigureOut">
              <a:rPr lang="en-US"/>
              <a:pPr>
                <a:defRPr/>
              </a:pPr>
              <a:t>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55A9CA2A-29C2-4CA5-9CAD-AF79A9E56E53}" type="slidenum">
              <a:rPr lang="en-US"/>
              <a:pPr>
                <a:defRPr/>
              </a:pPr>
              <a:t>‹#›</a:t>
            </a:fld>
            <a:endParaRPr lang="en-US"/>
          </a:p>
        </p:txBody>
      </p:sp>
    </p:spTree>
    <p:extLst>
      <p:ext uri="{BB962C8B-B14F-4D97-AF65-F5344CB8AC3E}">
        <p14:creationId xmlns:p14="http://schemas.microsoft.com/office/powerpoint/2010/main" val="212914581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FA82790-9BB0-4493-94E0-E6567D6F593D}" type="slidenum">
              <a:rPr lang="en-US" smtClean="0"/>
              <a:pPr eaLnBrk="1" hangingPunct="1"/>
              <a:t>1</a:t>
            </a:fld>
            <a:endParaRPr lang="en-US" smtClean="0"/>
          </a:p>
        </p:txBody>
      </p:sp>
      <p:sp>
        <p:nvSpPr>
          <p:cNvPr id="256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1167714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6261F71-BE24-4E86-B031-2DA0BCD3008C}" type="slidenum">
              <a:rPr lang="en-US" smtClean="0"/>
              <a:pPr eaLnBrk="1" hangingPunct="1"/>
              <a:t>11</a:t>
            </a:fld>
            <a:endParaRPr lang="en-US" smtClean="0"/>
          </a:p>
        </p:txBody>
      </p:sp>
    </p:spTree>
    <p:extLst>
      <p:ext uri="{BB962C8B-B14F-4D97-AF65-F5344CB8AC3E}">
        <p14:creationId xmlns:p14="http://schemas.microsoft.com/office/powerpoint/2010/main" val="974464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Rot="1" noChangeAspect="1" noTextEdit="1"/>
          </p:cNvSpPr>
          <p:nvPr>
            <p:ph type="sldImg"/>
          </p:nvPr>
        </p:nvSpPr>
        <p:spPr>
          <a:ln/>
        </p:spPr>
      </p:sp>
      <p:sp>
        <p:nvSpPr>
          <p:cNvPr id="3348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URL for the link: http://en.wikipedia.org/wiki/File:Metal_movable_type.jpg</a:t>
            </a:r>
          </a:p>
          <a:p>
            <a:endParaRPr lang="en-US" smtClean="0"/>
          </a:p>
          <a:p>
            <a:r>
              <a:rPr lang="en-US" smtClean="0"/>
              <a:t>Just for fun:  You can have your students try to read what it says and figure out the meaning.</a:t>
            </a:r>
          </a:p>
        </p:txBody>
      </p:sp>
    </p:spTree>
    <p:extLst>
      <p:ext uri="{BB962C8B-B14F-4D97-AF65-F5344CB8AC3E}">
        <p14:creationId xmlns:p14="http://schemas.microsoft.com/office/powerpoint/2010/main" val="1551258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It’s easier to understand fonts if you begin with the original definition of a font. Before desktop publishing, people called ‘</a:t>
            </a:r>
            <a:r>
              <a:rPr lang="en-US" sz="1200" i="1" dirty="0" smtClean="0"/>
              <a:t>typesetters’</a:t>
            </a:r>
            <a:r>
              <a:rPr lang="en-US" sz="1200" dirty="0" smtClean="0"/>
              <a:t> set the type by hand using moveable type. </a:t>
            </a:r>
          </a:p>
          <a:p>
            <a:pPr>
              <a:lnSpc>
                <a:spcPct val="90000"/>
              </a:lnSpc>
            </a:pPr>
            <a:r>
              <a:rPr lang="en-US" sz="1200" dirty="0" smtClean="0"/>
              <a:t>Each character was a separate block of metal. </a:t>
            </a:r>
          </a:p>
          <a:p>
            <a:pPr>
              <a:lnSpc>
                <a:spcPct val="90000"/>
              </a:lnSpc>
            </a:pPr>
            <a:r>
              <a:rPr lang="en-US" sz="1200" dirty="0" smtClean="0"/>
              <a:t>The letters were “set” on the layout to form the text.  </a:t>
            </a:r>
          </a:p>
          <a:p>
            <a:pPr>
              <a:lnSpc>
                <a:spcPct val="90000"/>
              </a:lnSpc>
            </a:pPr>
            <a:r>
              <a:rPr lang="en-US" sz="1200" dirty="0" smtClean="0"/>
              <a:t>Each typeface had a complete set of metal characters for each size, weight, etc. </a:t>
            </a:r>
          </a:p>
          <a:p>
            <a:pPr>
              <a:tabLst>
                <a:tab pos="2232025" algn="l"/>
              </a:tabLst>
            </a:pPr>
            <a:r>
              <a:rPr lang="en-US" sz="1200" dirty="0" smtClean="0"/>
              <a:t>Each different size or weight required a completely separate set of metal characters.</a:t>
            </a:r>
          </a:p>
          <a:p>
            <a:pPr>
              <a:tabLst>
                <a:tab pos="2232025" algn="l"/>
              </a:tabLst>
            </a:pPr>
            <a:r>
              <a:rPr lang="en-US" sz="1200" dirty="0" smtClean="0"/>
              <a:t>Each metal set of characters was kept in its own drawer and was called a font.</a:t>
            </a:r>
          </a:p>
          <a:p>
            <a:endParaRPr lang="en-US" dirty="0" smtClean="0"/>
          </a:p>
          <a:p>
            <a:r>
              <a:rPr lang="en-US" dirty="0" smtClean="0"/>
              <a:t>Just for fun:  You can have your students try to read what it says.</a:t>
            </a:r>
          </a:p>
          <a:p>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15</a:t>
            </a:fld>
            <a:endParaRPr lang="en-US"/>
          </a:p>
        </p:txBody>
      </p:sp>
    </p:spTree>
    <p:extLst>
      <p:ext uri="{BB962C8B-B14F-4D97-AF65-F5344CB8AC3E}">
        <p14:creationId xmlns:p14="http://schemas.microsoft.com/office/powerpoint/2010/main" val="2453237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58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sz="1200" smtClean="0">
                <a:solidFill>
                  <a:srgbClr val="000000"/>
                </a:solidFill>
              </a:rPr>
              <a:t>2.01 Investigate typefaces and fonts.</a:t>
            </a:r>
          </a:p>
        </p:txBody>
      </p:sp>
      <p:sp>
        <p:nvSpPr>
          <p:cNvPr id="3358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fld id="{5E0372FC-9E05-4128-8690-DD25B5E4520E}" type="slidenum">
              <a:rPr lang="en-US" sz="1200" smtClean="0">
                <a:solidFill>
                  <a:srgbClr val="000000"/>
                </a:solidFill>
              </a:rPr>
              <a:pPr eaLnBrk="1" hangingPunct="1"/>
              <a:t>16</a:t>
            </a:fld>
            <a:endParaRPr lang="en-US" sz="1200" smtClean="0">
              <a:solidFill>
                <a:srgbClr val="000000"/>
              </a:solidFill>
            </a:endParaRPr>
          </a:p>
        </p:txBody>
      </p:sp>
    </p:spTree>
    <p:extLst>
      <p:ext uri="{BB962C8B-B14F-4D97-AF65-F5344CB8AC3E}">
        <p14:creationId xmlns:p14="http://schemas.microsoft.com/office/powerpoint/2010/main" val="1353652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36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69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sz="1200" smtClean="0">
                <a:solidFill>
                  <a:srgbClr val="000000"/>
                </a:solidFill>
              </a:rPr>
              <a:t>2.01 Investigate typefaces and fonts.</a:t>
            </a:r>
          </a:p>
        </p:txBody>
      </p:sp>
      <p:sp>
        <p:nvSpPr>
          <p:cNvPr id="3369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fld id="{F046EFF4-CABA-4112-BF84-AD35C85983EA}" type="slidenum">
              <a:rPr lang="en-US" sz="1200" smtClean="0">
                <a:solidFill>
                  <a:srgbClr val="000000"/>
                </a:solidFill>
              </a:rPr>
              <a:pPr eaLnBrk="1" hangingPunct="1"/>
              <a:t>17</a:t>
            </a:fld>
            <a:endParaRPr lang="en-US" sz="1200" smtClean="0">
              <a:solidFill>
                <a:srgbClr val="000000"/>
              </a:solidFill>
            </a:endParaRPr>
          </a:p>
        </p:txBody>
      </p:sp>
    </p:spTree>
    <p:extLst>
      <p:ext uri="{BB962C8B-B14F-4D97-AF65-F5344CB8AC3E}">
        <p14:creationId xmlns:p14="http://schemas.microsoft.com/office/powerpoint/2010/main" val="2093360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37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79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sz="1200" smtClean="0">
                <a:solidFill>
                  <a:srgbClr val="000000"/>
                </a:solidFill>
              </a:rPr>
              <a:t>2.01 Investigate typefaces and fonts.</a:t>
            </a:r>
          </a:p>
        </p:txBody>
      </p:sp>
      <p:sp>
        <p:nvSpPr>
          <p:cNvPr id="3379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fld id="{39701A42-1B86-49D9-9049-4EC78C09C4C9}" type="slidenum">
              <a:rPr lang="en-US" sz="1200" smtClean="0">
                <a:solidFill>
                  <a:srgbClr val="000000"/>
                </a:solidFill>
              </a:rPr>
              <a:pPr eaLnBrk="1" hangingPunct="1"/>
              <a:t>18</a:t>
            </a:fld>
            <a:endParaRPr lang="en-US" sz="1200" smtClean="0">
              <a:solidFill>
                <a:srgbClr val="000000"/>
              </a:solidFill>
            </a:endParaRPr>
          </a:p>
        </p:txBody>
      </p:sp>
    </p:spTree>
    <p:extLst>
      <p:ext uri="{BB962C8B-B14F-4D97-AF65-F5344CB8AC3E}">
        <p14:creationId xmlns:p14="http://schemas.microsoft.com/office/powerpoint/2010/main" val="380758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A8AB67B-2407-4FAA-A23B-57A0DE7C0745}" type="slidenum">
              <a:rPr lang="en-US" smtClean="0"/>
              <a:pPr eaLnBrk="1" hangingPunct="1"/>
              <a:t>19</a:t>
            </a:fld>
            <a:endParaRPr lang="en-US" smtClean="0"/>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1849492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6CB7ACE-B3AD-43B5-9D0B-9514A9001CEB}" type="slidenum">
              <a:rPr lang="en-US" smtClean="0"/>
              <a:pPr eaLnBrk="1" hangingPunct="1"/>
              <a:t>20</a:t>
            </a:fld>
            <a:endParaRPr lang="en-US" smtClean="0"/>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3994959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492466E-835D-4A3C-AA01-6C40963BD98D}" type="slidenum">
              <a:rPr lang="en-US" smtClean="0"/>
              <a:pPr eaLnBrk="1" hangingPunct="1"/>
              <a:t>21</a:t>
            </a:fld>
            <a:endParaRPr lang="en-US" smtClean="0"/>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42298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Although</a:t>
            </a:r>
            <a:r>
              <a:rPr lang="en-US" baseline="0" dirty="0" smtClean="0"/>
              <a:t> typography will be the focal point of this PowerPoint, the 3 main topics of objective 1.01 are briefly introduced here.</a:t>
            </a:r>
          </a:p>
          <a:p>
            <a:endParaRPr lang="en-US" baseline="0" dirty="0" smtClean="0"/>
          </a:p>
        </p:txBody>
      </p:sp>
      <p:sp>
        <p:nvSpPr>
          <p:cNvPr id="276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solidFill>
                  <a:prstClr val="black"/>
                </a:solidFill>
              </a:rPr>
              <a:t>2.01 Investigate typefaces and fonts.</a:t>
            </a:r>
          </a:p>
        </p:txBody>
      </p:sp>
      <p:sp>
        <p:nvSpPr>
          <p:cNvPr id="276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99EAA30-AE9E-4BED-889C-B450D3EFA00A}" type="slidenum">
              <a:rPr lang="en-US" smtClean="0">
                <a:solidFill>
                  <a:prstClr val="black"/>
                </a:solidFill>
              </a:rPr>
              <a:pPr eaLnBrk="1" hangingPunct="1"/>
              <a:t>2</a:t>
            </a:fld>
            <a:endParaRPr lang="en-US" smtClean="0">
              <a:solidFill>
                <a:prstClr val="black"/>
              </a:solidFill>
            </a:endParaRPr>
          </a:p>
        </p:txBody>
      </p:sp>
    </p:spTree>
    <p:extLst>
      <p:ext uri="{BB962C8B-B14F-4D97-AF65-F5344CB8AC3E}">
        <p14:creationId xmlns:p14="http://schemas.microsoft.com/office/powerpoint/2010/main" val="2215514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CA2B479-CCB1-471E-9FB4-81C178DABDF7}" type="slidenum">
              <a:rPr lang="en-US" smtClean="0"/>
              <a:pPr eaLnBrk="1" hangingPunct="1"/>
              <a:t>3</a:t>
            </a:fld>
            <a:endParaRPr lang="en-US" smtClean="0"/>
          </a:p>
        </p:txBody>
      </p:sp>
    </p:spTree>
    <p:extLst>
      <p:ext uri="{BB962C8B-B14F-4D97-AF65-F5344CB8AC3E}">
        <p14:creationId xmlns:p14="http://schemas.microsoft.com/office/powerpoint/2010/main" val="2218532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a:ln/>
        </p:spPr>
      </p:sp>
      <p:sp>
        <p:nvSpPr>
          <p:cNvPr id="328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t>URL:  http://typographica.org</a:t>
            </a:r>
          </a:p>
          <a:p>
            <a:pPr eaLnBrk="1" hangingPunct="1">
              <a:spcBef>
                <a:spcPct val="0"/>
              </a:spcBef>
            </a:pPr>
            <a:endParaRPr lang="en-US" smtClean="0"/>
          </a:p>
        </p:txBody>
      </p:sp>
      <p:sp>
        <p:nvSpPr>
          <p:cNvPr id="328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fld id="{E06A48D4-DD82-498C-A431-06E3035875AA}" type="slidenum">
              <a:rPr lang="en-US" sz="1200" smtClean="0">
                <a:solidFill>
                  <a:srgbClr val="000000"/>
                </a:solidFill>
              </a:rPr>
              <a:pPr eaLnBrk="1" hangingPunct="1"/>
              <a:t>5</a:t>
            </a:fld>
            <a:endParaRPr lang="en-US" sz="1200" smtClean="0">
              <a:solidFill>
                <a:srgbClr val="000000"/>
              </a:solidFill>
            </a:endParaRPr>
          </a:p>
        </p:txBody>
      </p:sp>
      <p:sp>
        <p:nvSpPr>
          <p:cNvPr id="3287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sz="1200" smtClean="0">
                <a:solidFill>
                  <a:srgbClr val="000000"/>
                </a:solidFill>
              </a:rPr>
              <a:t>2.01 Investigate typefaces and fonts.</a:t>
            </a:r>
          </a:p>
        </p:txBody>
      </p:sp>
    </p:spTree>
    <p:extLst>
      <p:ext uri="{BB962C8B-B14F-4D97-AF65-F5344CB8AC3E}">
        <p14:creationId xmlns:p14="http://schemas.microsoft.com/office/powerpoint/2010/main" val="143801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898E08F-659C-4538-9D9F-BD7DC84CF033}" type="slidenum">
              <a:rPr lang="en-US" smtClean="0"/>
              <a:pPr eaLnBrk="1" hangingPunct="1"/>
              <a:t>6</a:t>
            </a:fld>
            <a:endParaRPr lang="en-US" smtClean="0"/>
          </a:p>
        </p:txBody>
      </p:sp>
    </p:spTree>
    <p:extLst>
      <p:ext uri="{BB962C8B-B14F-4D97-AF65-F5344CB8AC3E}">
        <p14:creationId xmlns:p14="http://schemas.microsoft.com/office/powerpoint/2010/main" val="488397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Teachers: You may want to explain that serifs make it easier for the reader’s eye to recognize the difference between letters more quickly. Thus, serif typefaces are better suited for body text of </a:t>
            </a:r>
            <a:r>
              <a:rPr lang="en-US" b="1" dirty="0" smtClean="0"/>
              <a:t>printed</a:t>
            </a:r>
            <a:r>
              <a:rPr lang="en-US" dirty="0" smtClean="0"/>
              <a:t> material. However, sans serif fonts are easier to read on monitors so web pages will use sans serif typefaces for body text.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49D561D-622B-44D5-B2F8-F5321E553EBF}" type="slidenum">
              <a:rPr lang="en-US" smtClean="0"/>
              <a:pPr eaLnBrk="1" hangingPunct="1"/>
              <a:t>7</a:t>
            </a:fld>
            <a:endParaRPr lang="en-US" smtClean="0"/>
          </a:p>
        </p:txBody>
      </p:sp>
      <p:sp>
        <p:nvSpPr>
          <p:cNvPr id="317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79856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676EA9F-A7B8-4769-A1E9-73A6060E7908}" type="slidenum">
              <a:rPr lang="en-US" smtClean="0"/>
              <a:pPr eaLnBrk="1" hangingPunct="1"/>
              <a:t>8</a:t>
            </a:fld>
            <a:endParaRPr lang="en-US" smtClean="0"/>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59212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6AE458B-0C27-4E4F-B254-33D4AC1063FD}" type="slidenum">
              <a:rPr lang="en-US" smtClean="0"/>
              <a:pPr eaLnBrk="1" hangingPunct="1"/>
              <a:t>9</a:t>
            </a:fld>
            <a:endParaRPr lang="en-US" smtClean="0"/>
          </a:p>
        </p:txBody>
      </p:sp>
    </p:spTree>
    <p:extLst>
      <p:ext uri="{BB962C8B-B14F-4D97-AF65-F5344CB8AC3E}">
        <p14:creationId xmlns:p14="http://schemas.microsoft.com/office/powerpoint/2010/main" val="2209174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55C9E2A-C5B4-4786-AEC4-CE18D27ABBD9}" type="slidenum">
              <a:rPr lang="en-US" smtClean="0"/>
              <a:pPr eaLnBrk="1" hangingPunct="1"/>
              <a:t>10</a:t>
            </a:fld>
            <a:endParaRPr lang="en-US" smtClean="0"/>
          </a:p>
        </p:txBody>
      </p:sp>
      <p:sp>
        <p:nvSpPr>
          <p:cNvPr id="337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extLst>
      <p:ext uri="{BB962C8B-B14F-4D97-AF65-F5344CB8AC3E}">
        <p14:creationId xmlns:p14="http://schemas.microsoft.com/office/powerpoint/2010/main" val="89783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February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February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February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321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February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February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February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February 08,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February 08,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February 08,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February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February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February 08,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pload.wikimedia.org/wikipedia/commons/a/ae/Metal_movable_type.jp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1371600"/>
            <a:ext cx="7772400" cy="2209800"/>
          </a:xfrm>
        </p:spPr>
        <p:txBody>
          <a:bodyPr/>
          <a:lstStyle/>
          <a:p>
            <a:pPr eaLnBrk="1" hangingPunct="1"/>
            <a:r>
              <a:rPr lang="en-US" sz="6400" dirty="0" smtClean="0">
                <a:latin typeface="Britannic Bold" pitchFamily="34" charset="0"/>
              </a:rPr>
              <a:t>Typography Basics</a:t>
            </a:r>
            <a:endParaRPr lang="en-US" sz="6400" dirty="0" smtClean="0">
              <a:latin typeface="Britannic Bold" pitchFamily="34" charset="0"/>
            </a:endParaRPr>
          </a:p>
        </p:txBody>
      </p:sp>
      <p:sp>
        <p:nvSpPr>
          <p:cNvPr id="2051" name="Subtitle 4"/>
          <p:cNvSpPr>
            <a:spLocks noGrp="1"/>
          </p:cNvSpPr>
          <p:nvPr>
            <p:ph type="subTitle" idx="1"/>
          </p:nvPr>
        </p:nvSpPr>
        <p:spPr>
          <a:xfrm>
            <a:off x="1447800" y="3886200"/>
            <a:ext cx="7391400" cy="1752600"/>
          </a:xfrm>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sz="3600" dirty="0" smtClean="0"/>
              <a:t>Ornamental Typefaces</a:t>
            </a:r>
          </a:p>
        </p:txBody>
      </p:sp>
      <p:sp>
        <p:nvSpPr>
          <p:cNvPr id="10243" name="Rectangle 3"/>
          <p:cNvSpPr>
            <a:spLocks noGrp="1" noChangeArrowheads="1"/>
          </p:cNvSpPr>
          <p:nvPr>
            <p:ph sz="half" idx="1"/>
          </p:nvPr>
        </p:nvSpPr>
        <p:spPr/>
        <p:txBody>
          <a:bodyPr>
            <a:normAutofit/>
          </a:bodyPr>
          <a:lstStyle/>
          <a:p>
            <a:pPr eaLnBrk="1" hangingPunct="1">
              <a:lnSpc>
                <a:spcPct val="90000"/>
              </a:lnSpc>
            </a:pPr>
            <a:r>
              <a:rPr lang="en-US" dirty="0" smtClean="0"/>
              <a:t>Designed to catch the eye </a:t>
            </a:r>
          </a:p>
          <a:p>
            <a:pPr>
              <a:lnSpc>
                <a:spcPct val="90000"/>
              </a:lnSpc>
              <a:buFontTx/>
              <a:buChar char="•"/>
            </a:pPr>
            <a:r>
              <a:rPr lang="en-US" dirty="0" smtClean="0"/>
              <a:t>Should be used sparingly</a:t>
            </a:r>
          </a:p>
          <a:p>
            <a:pPr>
              <a:lnSpc>
                <a:spcPct val="90000"/>
              </a:lnSpc>
              <a:buFontTx/>
              <a:buChar char="•"/>
            </a:pPr>
            <a:r>
              <a:rPr lang="en-US" dirty="0" smtClean="0"/>
              <a:t>Can be hard to read</a:t>
            </a:r>
          </a:p>
          <a:p>
            <a:pPr>
              <a:lnSpc>
                <a:spcPct val="90000"/>
              </a:lnSpc>
            </a:pPr>
            <a:r>
              <a:rPr lang="en-US" dirty="0"/>
              <a:t>Used for decoration</a:t>
            </a:r>
          </a:p>
          <a:p>
            <a:pPr>
              <a:lnSpc>
                <a:spcPct val="90000"/>
              </a:lnSpc>
            </a:pPr>
            <a:r>
              <a:rPr lang="en-US" dirty="0"/>
              <a:t>Should never be used in body text</a:t>
            </a:r>
          </a:p>
          <a:p>
            <a:pPr lvl="1" eaLnBrk="1" hangingPunct="1">
              <a:lnSpc>
                <a:spcPct val="90000"/>
              </a:lnSpc>
            </a:pPr>
            <a:endParaRPr lang="en-US" sz="1400" dirty="0" smtClean="0">
              <a:solidFill>
                <a:srgbClr val="FF5050"/>
              </a:solidFill>
            </a:endParaRPr>
          </a:p>
          <a:p>
            <a:pPr lvl="1" eaLnBrk="1" hangingPunct="1">
              <a:lnSpc>
                <a:spcPct val="90000"/>
              </a:lnSpc>
              <a:buFontTx/>
              <a:buChar char="•"/>
            </a:pPr>
            <a:endParaRPr lang="en-US" dirty="0" smtClean="0"/>
          </a:p>
        </p:txBody>
      </p:sp>
      <p:sp>
        <p:nvSpPr>
          <p:cNvPr id="2" name="Content Placeholder 1"/>
          <p:cNvSpPr>
            <a:spLocks noGrp="1"/>
          </p:cNvSpPr>
          <p:nvPr>
            <p:ph sz="half" idx="2"/>
          </p:nvPr>
        </p:nvSpPr>
        <p:spPr/>
        <p:txBody>
          <a:bodyPr>
            <a:normAutofit/>
          </a:bodyPr>
          <a:lstStyle/>
          <a:p>
            <a:pPr marL="0" indent="0">
              <a:lnSpc>
                <a:spcPct val="90000"/>
              </a:lnSpc>
              <a:buNone/>
            </a:pPr>
            <a:r>
              <a:rPr lang="en-US" b="1" dirty="0" smtClean="0"/>
              <a:t>Examples:</a:t>
            </a:r>
            <a:endParaRPr lang="en-US" b="1" dirty="0"/>
          </a:p>
          <a:p>
            <a:pPr lvl="1">
              <a:lnSpc>
                <a:spcPct val="90000"/>
              </a:lnSpc>
              <a:buFontTx/>
              <a:buChar char="•"/>
            </a:pPr>
            <a:r>
              <a:rPr lang="en-US" dirty="0">
                <a:latin typeface="Algerian" panose="04020705040A02060702" pitchFamily="82" charset="0"/>
              </a:rPr>
              <a:t>Algerian</a:t>
            </a:r>
            <a:endParaRPr lang="en-US" dirty="0">
              <a:latin typeface="Chiller" pitchFamily="82" charset="0"/>
            </a:endParaRPr>
          </a:p>
          <a:p>
            <a:pPr lvl="1">
              <a:lnSpc>
                <a:spcPct val="90000"/>
              </a:lnSpc>
              <a:buFontTx/>
              <a:buChar char="•"/>
            </a:pPr>
            <a:r>
              <a:rPr lang="en-US" dirty="0" smtClean="0">
                <a:latin typeface="Bauhaus 93" panose="04030905020B02020C02" pitchFamily="82" charset="0"/>
              </a:rPr>
              <a:t>Bauhaus</a:t>
            </a:r>
          </a:p>
          <a:p>
            <a:pPr lvl="1">
              <a:lnSpc>
                <a:spcPct val="90000"/>
              </a:lnSpc>
              <a:buFontTx/>
              <a:buChar char="•"/>
            </a:pPr>
            <a:r>
              <a:rPr lang="en-US" dirty="0">
                <a:latin typeface="Chiller" pitchFamily="82" charset="0"/>
              </a:rPr>
              <a:t>Chiller</a:t>
            </a:r>
            <a:endParaRPr lang="en-US" dirty="0">
              <a:latin typeface="Jokerman" panose="04090605060D06020702" pitchFamily="82" charset="0"/>
            </a:endParaRPr>
          </a:p>
          <a:p>
            <a:pPr lvl="1">
              <a:lnSpc>
                <a:spcPct val="90000"/>
              </a:lnSpc>
              <a:buFontTx/>
              <a:buChar char="•"/>
            </a:pPr>
            <a:r>
              <a:rPr lang="en-US" dirty="0" smtClean="0">
                <a:latin typeface="Broadway" pitchFamily="82" charset="0"/>
              </a:rPr>
              <a:t>Broadway</a:t>
            </a:r>
          </a:p>
          <a:p>
            <a:pPr lvl="1">
              <a:lnSpc>
                <a:spcPct val="90000"/>
              </a:lnSpc>
              <a:buFontTx/>
              <a:buChar char="•"/>
            </a:pPr>
            <a:r>
              <a:rPr lang="en-US" dirty="0">
                <a:latin typeface="Engravers MT" pitchFamily="18" charset="0"/>
              </a:rPr>
              <a:t>engravers MT</a:t>
            </a:r>
          </a:p>
          <a:p>
            <a:pPr lvl="1">
              <a:lnSpc>
                <a:spcPct val="90000"/>
              </a:lnSpc>
              <a:buFontTx/>
              <a:buChar char="•"/>
            </a:pPr>
            <a:r>
              <a:rPr lang="en-US" dirty="0" smtClean="0">
                <a:latin typeface="Jokerman" panose="04090605060D06020702" pitchFamily="82" charset="0"/>
              </a:rPr>
              <a:t>Jokerman</a:t>
            </a:r>
          </a:p>
          <a:p>
            <a:pPr marL="0" indent="0">
              <a:lnSpc>
                <a:spcPct val="90000"/>
              </a:lnSpc>
              <a:buNone/>
            </a:pPr>
            <a:r>
              <a:rPr lang="en-US" b="1" dirty="0" smtClean="0"/>
              <a:t>Uses:</a:t>
            </a:r>
            <a:endParaRPr lang="en-US" b="1" dirty="0"/>
          </a:p>
          <a:p>
            <a:pPr lvl="1">
              <a:lnSpc>
                <a:spcPct val="90000"/>
              </a:lnSpc>
              <a:buFontTx/>
              <a:buChar char="•"/>
            </a:pPr>
            <a:r>
              <a:rPr lang="en-US" dirty="0"/>
              <a:t>Headlines on flyers or advertisements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Script Typefaces</a:t>
            </a:r>
          </a:p>
        </p:txBody>
      </p:sp>
      <p:sp>
        <p:nvSpPr>
          <p:cNvPr id="11267" name="Content Placeholder 2"/>
          <p:cNvSpPr>
            <a:spLocks noGrp="1"/>
          </p:cNvSpPr>
          <p:nvPr>
            <p:ph sz="half" idx="1"/>
          </p:nvPr>
        </p:nvSpPr>
        <p:spPr/>
        <p:txBody>
          <a:bodyPr>
            <a:normAutofit/>
          </a:bodyPr>
          <a:lstStyle/>
          <a:p>
            <a:pPr>
              <a:lnSpc>
                <a:spcPct val="90000"/>
              </a:lnSpc>
            </a:pPr>
            <a:r>
              <a:rPr lang="en-US" dirty="0" smtClean="0"/>
              <a:t>Appear to have been written by hand (whether in cursive or </a:t>
            </a:r>
            <a:r>
              <a:rPr lang="en-US" dirty="0"/>
              <a:t>with a calligraphy </a:t>
            </a:r>
            <a:r>
              <a:rPr lang="en-US" dirty="0" smtClean="0"/>
              <a:t>pen)</a:t>
            </a:r>
            <a:endParaRPr lang="en-US" dirty="0"/>
          </a:p>
          <a:p>
            <a:pPr>
              <a:lnSpc>
                <a:spcPct val="90000"/>
              </a:lnSpc>
            </a:pPr>
            <a:r>
              <a:rPr lang="en-US" dirty="0" smtClean="0"/>
              <a:t>Should never be keyed in all caps</a:t>
            </a:r>
          </a:p>
          <a:p>
            <a:pPr>
              <a:lnSpc>
                <a:spcPct val="90000"/>
              </a:lnSpc>
            </a:pPr>
            <a:r>
              <a:rPr lang="en-US" dirty="0" smtClean="0"/>
              <a:t>Conveys either a formal or informal mood</a:t>
            </a:r>
          </a:p>
          <a:p>
            <a:pPr>
              <a:lnSpc>
                <a:spcPct val="90000"/>
              </a:lnSpc>
            </a:pPr>
            <a:endParaRPr lang="en-US" dirty="0" smtClean="0"/>
          </a:p>
        </p:txBody>
      </p:sp>
      <p:sp>
        <p:nvSpPr>
          <p:cNvPr id="2" name="Content Placeholder 1"/>
          <p:cNvSpPr>
            <a:spLocks noGrp="1"/>
          </p:cNvSpPr>
          <p:nvPr>
            <p:ph sz="half" idx="2"/>
          </p:nvPr>
        </p:nvSpPr>
        <p:spPr/>
        <p:txBody>
          <a:bodyPr>
            <a:normAutofit/>
          </a:bodyPr>
          <a:lstStyle/>
          <a:p>
            <a:pPr marL="0" indent="0">
              <a:lnSpc>
                <a:spcPct val="90000"/>
              </a:lnSpc>
              <a:buNone/>
            </a:pPr>
            <a:r>
              <a:rPr lang="en-US" b="1" dirty="0" smtClean="0"/>
              <a:t>Examples:</a:t>
            </a:r>
            <a:endParaRPr lang="en-US" b="1" dirty="0"/>
          </a:p>
          <a:p>
            <a:pPr lvl="1">
              <a:lnSpc>
                <a:spcPct val="90000"/>
              </a:lnSpc>
              <a:buFontTx/>
              <a:buChar char="•"/>
            </a:pPr>
            <a:r>
              <a:rPr lang="en-US" sz="3600" dirty="0">
                <a:latin typeface="French Script MT" pitchFamily="66" charset="0"/>
              </a:rPr>
              <a:t>French Script</a:t>
            </a:r>
          </a:p>
          <a:p>
            <a:pPr lvl="1">
              <a:lnSpc>
                <a:spcPct val="90000"/>
              </a:lnSpc>
              <a:buFontTx/>
              <a:buChar char="•"/>
            </a:pPr>
            <a:r>
              <a:rPr lang="en-US" sz="3600" dirty="0">
                <a:latin typeface="Brush Script MT" panose="03060802040406070304" pitchFamily="66" charset="0"/>
              </a:rPr>
              <a:t>Brush Script</a:t>
            </a:r>
          </a:p>
          <a:p>
            <a:pPr lvl="1">
              <a:lnSpc>
                <a:spcPct val="90000"/>
              </a:lnSpc>
              <a:buFontTx/>
              <a:buChar char="•"/>
            </a:pPr>
            <a:r>
              <a:rPr lang="en-US" sz="3600" dirty="0">
                <a:latin typeface="Bradley Hand ITC" panose="03070402050302030203" pitchFamily="66" charset="0"/>
              </a:rPr>
              <a:t>Bradley Hand</a:t>
            </a:r>
          </a:p>
          <a:p>
            <a:pPr marL="0" indent="0">
              <a:lnSpc>
                <a:spcPct val="90000"/>
              </a:lnSpc>
              <a:buNone/>
            </a:pPr>
            <a:r>
              <a:rPr lang="en-US" b="1" dirty="0" smtClean="0"/>
              <a:t>Uses:</a:t>
            </a:r>
            <a:endParaRPr lang="en-US" b="1" dirty="0"/>
          </a:p>
          <a:p>
            <a:pPr lvl="1">
              <a:lnSpc>
                <a:spcPct val="90000"/>
              </a:lnSpc>
              <a:buFontTx/>
              <a:buChar char="•"/>
            </a:pPr>
            <a:r>
              <a:rPr lang="en-US" dirty="0"/>
              <a:t>Formal Invitations</a:t>
            </a:r>
          </a:p>
          <a:p>
            <a:pPr lvl="1">
              <a:lnSpc>
                <a:spcPct val="90000"/>
              </a:lnSpc>
              <a:buFontTx/>
              <a:buChar char="•"/>
            </a:pPr>
            <a:r>
              <a:rPr lang="en-US" dirty="0"/>
              <a:t>Place cards</a:t>
            </a:r>
          </a:p>
          <a:p>
            <a:pPr lvl="1">
              <a:lnSpc>
                <a:spcPct val="90000"/>
              </a:lnSpc>
              <a:buFontTx/>
              <a:buChar char="•"/>
            </a:pPr>
            <a:r>
              <a:rPr lang="en-US" dirty="0"/>
              <a:t>Poetry </a:t>
            </a:r>
          </a:p>
          <a:p>
            <a:pPr lvl="1">
              <a:lnSpc>
                <a:spcPct val="90000"/>
              </a:lnSpc>
              <a:buFontTx/>
              <a:buChar char="•"/>
            </a:pPr>
            <a:r>
              <a:rPr lang="en-US" dirty="0"/>
              <a:t>Announcements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Dingbat (Symbol) Typefaces</a:t>
            </a:r>
            <a:endParaRPr lang="en-US" dirty="0"/>
          </a:p>
        </p:txBody>
      </p:sp>
      <p:sp>
        <p:nvSpPr>
          <p:cNvPr id="7" name="Content Placeholder 6"/>
          <p:cNvSpPr>
            <a:spLocks noGrp="1"/>
          </p:cNvSpPr>
          <p:nvPr>
            <p:ph sz="half" idx="1"/>
          </p:nvPr>
        </p:nvSpPr>
        <p:spPr/>
        <p:txBody>
          <a:bodyPr>
            <a:normAutofit fontScale="92500"/>
          </a:bodyPr>
          <a:lstStyle/>
          <a:p>
            <a:r>
              <a:rPr lang="en-US" dirty="0" smtClean="0"/>
              <a:t>Uses </a:t>
            </a:r>
            <a:r>
              <a:rPr lang="en-US" dirty="0"/>
              <a:t>decorative pictures or symbols instead of characters</a:t>
            </a:r>
            <a:endParaRPr lang="en-US" sz="2600" dirty="0"/>
          </a:p>
          <a:p>
            <a:r>
              <a:rPr lang="en-US" dirty="0"/>
              <a:t>Allows the user to use a symbol to convey </a:t>
            </a:r>
            <a:r>
              <a:rPr lang="en-US" dirty="0" smtClean="0"/>
              <a:t>the message </a:t>
            </a:r>
            <a:r>
              <a:rPr lang="en-US" dirty="0"/>
              <a:t>without importing a graphic</a:t>
            </a:r>
            <a:endParaRPr lang="en-US" sz="2600" dirty="0"/>
          </a:p>
          <a:p>
            <a:r>
              <a:rPr lang="en-US" dirty="0" smtClean="0"/>
              <a:t>Can be used for specific </a:t>
            </a:r>
            <a:r>
              <a:rPr lang="en-US" dirty="0"/>
              <a:t>purposes such as musical </a:t>
            </a:r>
            <a:r>
              <a:rPr lang="en-US" dirty="0" smtClean="0"/>
              <a:t>notation </a:t>
            </a:r>
            <a:r>
              <a:rPr lang="en-US" dirty="0"/>
              <a:t>and </a:t>
            </a:r>
            <a:r>
              <a:rPr lang="en-US" dirty="0" smtClean="0"/>
              <a:t>mathematical symbols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2"/>
              </p:nvPr>
            </p:nvSpPr>
            <p:spPr/>
            <p:txBody>
              <a:bodyPr>
                <a:noAutofit/>
              </a:bodyPr>
              <a:lstStyle/>
              <a:p>
                <a:pPr marL="0" lvl="1" indent="0">
                  <a:buNone/>
                </a:pPr>
                <a:r>
                  <a:rPr lang="en-US" sz="3200" dirty="0" smtClean="0"/>
                  <a:t>Examples:</a:t>
                </a:r>
              </a:p>
              <a:p>
                <a:pPr marL="457200" lvl="2"/>
                <a:r>
                  <a:rPr lang="en-US" sz="2400" dirty="0" smtClean="0"/>
                  <a:t>Webdings</a:t>
                </a:r>
                <a:br>
                  <a:rPr lang="en-US" sz="2400" dirty="0" smtClean="0"/>
                </a:br>
                <a:r>
                  <a:rPr lang="en-US" sz="2400" dirty="0" err="1" smtClean="0">
                    <a:latin typeface="Webdings" panose="05030102010509060703" pitchFamily="18" charset="2"/>
                  </a:rPr>
                  <a:t>Webdings</a:t>
                </a:r>
                <a:endParaRPr lang="en-US" sz="2400" dirty="0" smtClean="0">
                  <a:latin typeface="Webdings" panose="05030102010509060703" pitchFamily="18" charset="2"/>
                </a:endParaRPr>
              </a:p>
              <a:p>
                <a:pPr lvl="1"/>
                <a:r>
                  <a:rPr lang="en-US" dirty="0" smtClean="0"/>
                  <a:t>Mathematical </a:t>
                </a:r>
                <a:r>
                  <a:rPr lang="en-US" dirty="0"/>
                  <a:t>symbol</a:t>
                </a:r>
                <a:r>
                  <a:rPr lang="en-US" dirty="0" smtClean="0"/>
                  <a:t/>
                </a:r>
                <a:br>
                  <a:rPr lang="en-US" dirty="0" smtClean="0"/>
                </a:br>
                <a14:m>
                  <m:oMath xmlns:m="http://schemas.openxmlformats.org/officeDocument/2006/math">
                    <m:r>
                      <a:rPr lang="en-US" i="1">
                        <a:latin typeface="Cambria Math"/>
                        <a:ea typeface="Cambria Math"/>
                      </a:rPr>
                      <m:t>≠</m:t>
                    </m:r>
                  </m:oMath>
                </a14:m>
                <a:endParaRPr lang="en-US" dirty="0" smtClean="0"/>
              </a:p>
              <a:p>
                <a:pPr marL="0" indent="0">
                  <a:buNone/>
                </a:pPr>
                <a:r>
                  <a:rPr lang="en-US" sz="3200" b="1" dirty="0" smtClean="0"/>
                  <a:t>Uses</a:t>
                </a:r>
                <a:endParaRPr lang="en-US" b="1" dirty="0" smtClean="0"/>
              </a:p>
              <a:p>
                <a:pPr lvl="1"/>
                <a:r>
                  <a:rPr lang="en-US" dirty="0"/>
                  <a:t>Webdings can be used </a:t>
                </a:r>
                <a:r>
                  <a:rPr lang="en-US" dirty="0" smtClean="0"/>
                  <a:t>in </a:t>
                </a:r>
                <a:r>
                  <a:rPr lang="en-US" dirty="0"/>
                  <a:t>logos</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2"/>
              </p:nvPr>
            </p:nvSpPr>
            <p:spPr>
              <a:blipFill rotWithShape="0">
                <a:blip r:embed="rId2"/>
                <a:stretch>
                  <a:fillRect l="-3927" t="-1680"/>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92607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Fonts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41035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a:bodyPr>
          <a:lstStyle/>
          <a:p>
            <a:r>
              <a:rPr lang="en-US" dirty="0"/>
              <a:t>The History of Fonts</a:t>
            </a:r>
          </a:p>
        </p:txBody>
      </p:sp>
      <p:sp>
        <p:nvSpPr>
          <p:cNvPr id="191491" name="Rectangle 3"/>
          <p:cNvSpPr>
            <a:spLocks noGrp="1" noChangeArrowheads="1"/>
          </p:cNvSpPr>
          <p:nvPr>
            <p:ph idx="1"/>
          </p:nvPr>
        </p:nvSpPr>
        <p:spPr/>
        <p:txBody>
          <a:bodyPr>
            <a:normAutofit/>
          </a:bodyPr>
          <a:lstStyle/>
          <a:p>
            <a:pPr>
              <a:lnSpc>
                <a:spcPct val="90000"/>
              </a:lnSpc>
            </a:pPr>
            <a:r>
              <a:rPr lang="en-US" sz="2800" dirty="0" smtClean="0"/>
              <a:t>It’s easier to understand fonts if you begin with the original definition of a font. </a:t>
            </a:r>
          </a:p>
          <a:p>
            <a:pPr>
              <a:lnSpc>
                <a:spcPct val="90000"/>
              </a:lnSpc>
            </a:pPr>
            <a:r>
              <a:rPr lang="en-US" sz="2800" dirty="0" smtClean="0"/>
              <a:t>Before desktop publishing, people called ‘</a:t>
            </a:r>
            <a:r>
              <a:rPr lang="en-US" sz="2800" i="1" dirty="0" smtClean="0"/>
              <a:t>typesetters’</a:t>
            </a:r>
            <a:r>
              <a:rPr lang="en-US" sz="2800" dirty="0" smtClean="0"/>
              <a:t> set the type by hand using moveable type. </a:t>
            </a:r>
          </a:p>
          <a:p>
            <a:pPr>
              <a:lnSpc>
                <a:spcPct val="90000"/>
              </a:lnSpc>
            </a:pPr>
            <a:r>
              <a:rPr lang="en-US" sz="2800" dirty="0" smtClean="0"/>
              <a:t>Each character was a separate block of metal. </a:t>
            </a:r>
          </a:p>
          <a:p>
            <a:pPr>
              <a:lnSpc>
                <a:spcPct val="90000"/>
              </a:lnSpc>
            </a:pPr>
            <a:r>
              <a:rPr lang="en-US" sz="2800" dirty="0" smtClean="0"/>
              <a:t>The letters were “set” on the layout to form the text.  </a:t>
            </a:r>
          </a:p>
          <a:p>
            <a:pPr>
              <a:lnSpc>
                <a:spcPct val="90000"/>
              </a:lnSpc>
            </a:pPr>
            <a:r>
              <a:rPr lang="en-US" sz="2800" dirty="0" smtClean="0"/>
              <a:t>Each typeface had a complete set of metal characters for each size, weight, etc.</a:t>
            </a:r>
            <a:endParaRPr lang="en-US" sz="2800" dirty="0" smtClean="0">
              <a:solidFill>
                <a:srgbClr val="FF5050"/>
              </a:solidFill>
            </a:endParaRPr>
          </a:p>
        </p:txBody>
      </p:sp>
    </p:spTree>
    <p:extLst>
      <p:ext uri="{BB962C8B-B14F-4D97-AF65-F5344CB8AC3E}">
        <p14:creationId xmlns:p14="http://schemas.microsoft.com/office/powerpoint/2010/main" val="2396978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42" name="Picture 2" descr="File:Metal movable type.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1500"/>
          <a:stretch/>
        </p:blipFill>
        <p:spPr bwMode="auto">
          <a:xfrm rot="10800000">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595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dirty="0" smtClean="0"/>
              <a:t>Fonts</a:t>
            </a:r>
          </a:p>
        </p:txBody>
      </p:sp>
      <p:sp>
        <p:nvSpPr>
          <p:cNvPr id="192515" name="Rectangle 3"/>
          <p:cNvSpPr>
            <a:spLocks noGrp="1" noChangeArrowheads="1"/>
          </p:cNvSpPr>
          <p:nvPr>
            <p:ph idx="1"/>
          </p:nvPr>
        </p:nvSpPr>
        <p:spPr/>
        <p:txBody>
          <a:bodyPr/>
          <a:lstStyle/>
          <a:p>
            <a:pPr>
              <a:tabLst>
                <a:tab pos="2232025" algn="l"/>
              </a:tabLst>
            </a:pPr>
            <a:r>
              <a:rPr lang="en-US" sz="2400" dirty="0" smtClean="0"/>
              <a:t>Each different size or weight required a completely separate set of metal characters.</a:t>
            </a:r>
          </a:p>
          <a:p>
            <a:pPr>
              <a:tabLst>
                <a:tab pos="2232025" algn="l"/>
              </a:tabLst>
            </a:pPr>
            <a:r>
              <a:rPr lang="en-US" sz="2400" dirty="0" smtClean="0"/>
              <a:t>Each metal set of characters was kept in its own drawer and was called a type font.</a:t>
            </a:r>
          </a:p>
          <a:p>
            <a:pPr>
              <a:tabLst>
                <a:tab pos="2232025" algn="l"/>
              </a:tabLst>
            </a:pPr>
            <a:r>
              <a:rPr lang="en-US" sz="2400" dirty="0" smtClean="0"/>
              <a:t>So a </a:t>
            </a:r>
            <a:r>
              <a:rPr lang="en-US" sz="2400" b="1" dirty="0" smtClean="0"/>
              <a:t>font</a:t>
            </a:r>
            <a:r>
              <a:rPr lang="en-US" sz="2400" dirty="0" smtClean="0"/>
              <a:t> is the specific style, weight and size applied to a typeface.</a:t>
            </a:r>
          </a:p>
          <a:p>
            <a:pPr>
              <a:tabLst>
                <a:tab pos="2232025" algn="l"/>
              </a:tabLst>
            </a:pPr>
            <a:endParaRPr lang="en-US" sz="800" dirty="0" smtClean="0"/>
          </a:p>
          <a:p>
            <a:pPr>
              <a:tabLst>
                <a:tab pos="2232025" algn="l"/>
              </a:tabLst>
            </a:pPr>
            <a:r>
              <a:rPr lang="en-US" sz="2400" dirty="0" smtClean="0"/>
              <a:t>Examples:	</a:t>
            </a:r>
            <a:r>
              <a:rPr lang="en-US" sz="2400" b="1" dirty="0" smtClean="0"/>
              <a:t>Arial, bold, 12 point</a:t>
            </a:r>
            <a:endParaRPr lang="en-US" sz="2400" dirty="0" smtClean="0"/>
          </a:p>
          <a:p>
            <a:pPr>
              <a:buFontTx/>
              <a:buNone/>
              <a:tabLst>
                <a:tab pos="2232025" algn="l"/>
              </a:tabLst>
            </a:pPr>
            <a:r>
              <a:rPr lang="en-US" sz="2400" i="1" dirty="0" smtClean="0"/>
              <a:t>		Arial, italic, 14 point</a:t>
            </a:r>
            <a:endParaRPr lang="en-US" sz="2400" dirty="0" smtClean="0"/>
          </a:p>
          <a:p>
            <a:pPr>
              <a:buFontTx/>
              <a:buNone/>
              <a:tabLst>
                <a:tab pos="2232025" algn="l"/>
              </a:tabLst>
            </a:pPr>
            <a:r>
              <a:rPr lang="en-US" sz="2400" dirty="0" smtClean="0"/>
              <a:t>		Arial, 10 point</a:t>
            </a:r>
          </a:p>
        </p:txBody>
      </p:sp>
      <p:sp>
        <p:nvSpPr>
          <p:cNvPr id="4" name="Rectangle 3"/>
          <p:cNvSpPr/>
          <p:nvPr/>
        </p:nvSpPr>
        <p:spPr>
          <a:xfrm>
            <a:off x="1066800" y="5638800"/>
            <a:ext cx="685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Arial is the </a:t>
            </a:r>
            <a:r>
              <a:rPr lang="en-US" i="1" dirty="0" smtClean="0"/>
              <a:t>typeface</a:t>
            </a:r>
            <a:r>
              <a:rPr lang="en-US" dirty="0" smtClean="0"/>
              <a:t>.                 Arial, bold, 12 point is the </a:t>
            </a:r>
            <a:r>
              <a:rPr lang="en-US" i="1" dirty="0" smtClean="0"/>
              <a:t>font</a:t>
            </a:r>
            <a:r>
              <a:rPr lang="en-US" dirty="0" smtClean="0"/>
              <a:t>.</a:t>
            </a:r>
            <a:endParaRPr lang="en-US" dirty="0"/>
          </a:p>
        </p:txBody>
      </p:sp>
    </p:spTree>
    <p:extLst>
      <p:ext uri="{BB962C8B-B14F-4D97-AF65-F5344CB8AC3E}">
        <p14:creationId xmlns:p14="http://schemas.microsoft.com/office/powerpoint/2010/main" val="2993645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smtClean="0"/>
              <a:t>Font Style</a:t>
            </a:r>
          </a:p>
        </p:txBody>
      </p:sp>
      <p:sp>
        <p:nvSpPr>
          <p:cNvPr id="56323" name="Rectangle 3"/>
          <p:cNvSpPr>
            <a:spLocks noGrp="1" noChangeArrowheads="1"/>
          </p:cNvSpPr>
          <p:nvPr>
            <p:ph type="body" idx="1"/>
          </p:nvPr>
        </p:nvSpPr>
        <p:spPr/>
        <p:txBody>
          <a:bodyPr/>
          <a:lstStyle/>
          <a:p>
            <a:pPr eaLnBrk="1" hangingPunct="1">
              <a:spcAft>
                <a:spcPts val="600"/>
              </a:spcAft>
              <a:defRPr/>
            </a:pPr>
            <a:r>
              <a:rPr lang="en-US" sz="2800" b="1" dirty="0" smtClean="0"/>
              <a:t>Font Style </a:t>
            </a:r>
            <a:r>
              <a:rPr lang="en-US" sz="2800" dirty="0" smtClean="0"/>
              <a:t>refers to the slant, weight and special effects applied to the text.</a:t>
            </a:r>
          </a:p>
          <a:p>
            <a:pPr eaLnBrk="1" hangingPunct="1">
              <a:spcAft>
                <a:spcPts val="600"/>
              </a:spcAft>
              <a:defRPr/>
            </a:pPr>
            <a:r>
              <a:rPr lang="en-US" sz="2800" dirty="0" smtClean="0"/>
              <a:t>Examples:	</a:t>
            </a:r>
          </a:p>
          <a:p>
            <a:pPr lvl="1" eaLnBrk="1" hangingPunct="1">
              <a:spcAft>
                <a:spcPts val="600"/>
              </a:spcAft>
              <a:defRPr/>
            </a:pPr>
            <a:r>
              <a:rPr lang="en-US" sz="2400" b="1" dirty="0" smtClean="0"/>
              <a:t>Bold</a:t>
            </a:r>
            <a:endParaRPr lang="en-US" sz="2400" dirty="0" smtClean="0"/>
          </a:p>
          <a:p>
            <a:pPr lvl="1">
              <a:defRPr/>
            </a:pPr>
            <a:r>
              <a:rPr lang="en-US" sz="2400" i="1" dirty="0" smtClean="0"/>
              <a:t>Italic</a:t>
            </a:r>
            <a:endParaRPr lang="en-US" sz="2400" dirty="0" smtClean="0"/>
          </a:p>
          <a:p>
            <a:pPr lvl="1">
              <a:defRPr/>
            </a:pPr>
            <a:r>
              <a:rPr lang="en-US" sz="2400" u="sng" dirty="0" smtClean="0"/>
              <a:t>Underline</a:t>
            </a:r>
            <a:endParaRPr lang="en-US" sz="2400" dirty="0" smtClean="0"/>
          </a:p>
          <a:p>
            <a:pPr lvl="1">
              <a:defRPr/>
            </a:pPr>
            <a:r>
              <a:rPr lang="en-US" sz="2400" dirty="0" smtClean="0">
                <a:effectLst>
                  <a:outerShdw blurRad="38100" dist="38100" dir="2700000" algn="tl">
                    <a:srgbClr val="C0C0C0"/>
                  </a:outerShdw>
                </a:effectLst>
              </a:rPr>
              <a:t>Shadow</a:t>
            </a:r>
            <a:endParaRPr lang="en-US" sz="2400" dirty="0" smtClean="0"/>
          </a:p>
          <a:p>
            <a:pPr lvl="1">
              <a:defRPr/>
            </a:pPr>
            <a:r>
              <a:rPr lang="en-US" sz="2400" dirty="0" smtClean="0"/>
              <a:t>Outline</a:t>
            </a:r>
          </a:p>
          <a:p>
            <a:pPr lvl="1">
              <a:defRPr/>
            </a:pPr>
            <a:r>
              <a:rPr lang="en-US" sz="2400" dirty="0" smtClean="0"/>
              <a:t>Small Caps</a:t>
            </a:r>
          </a:p>
        </p:txBody>
      </p:sp>
    </p:spTree>
    <p:extLst>
      <p:ext uri="{BB962C8B-B14F-4D97-AF65-F5344CB8AC3E}">
        <p14:creationId xmlns:p14="http://schemas.microsoft.com/office/powerpoint/2010/main" val="1550281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smtClean="0"/>
              <a:t>Font Families</a:t>
            </a:r>
          </a:p>
        </p:txBody>
      </p:sp>
      <p:sp>
        <p:nvSpPr>
          <p:cNvPr id="194563" name="Rectangle 3"/>
          <p:cNvSpPr>
            <a:spLocks noGrp="1" noChangeArrowheads="1"/>
          </p:cNvSpPr>
          <p:nvPr>
            <p:ph type="body" idx="1"/>
          </p:nvPr>
        </p:nvSpPr>
        <p:spPr/>
        <p:txBody>
          <a:bodyPr/>
          <a:lstStyle/>
          <a:p>
            <a:r>
              <a:rPr lang="en-US" sz="2800" smtClean="0"/>
              <a:t>A font family is the different sizes, weights and variations of a typeface. </a:t>
            </a:r>
          </a:p>
          <a:p>
            <a:endParaRPr lang="en-US" sz="800" smtClean="0"/>
          </a:p>
          <a:p>
            <a:r>
              <a:rPr lang="en-US" sz="2800" smtClean="0"/>
              <a:t>Examples:	Arial</a:t>
            </a:r>
          </a:p>
          <a:p>
            <a:pPr>
              <a:buFontTx/>
              <a:buNone/>
            </a:pPr>
            <a:r>
              <a:rPr lang="en-US" sz="2800" smtClean="0"/>
              <a:t>				</a:t>
            </a:r>
            <a:r>
              <a:rPr lang="en-US" sz="2800" smtClean="0">
                <a:latin typeface="Arial Black" pitchFamily="34" charset="0"/>
              </a:rPr>
              <a:t>Arial Black</a:t>
            </a:r>
          </a:p>
          <a:p>
            <a:pPr>
              <a:buFontTx/>
              <a:buNone/>
            </a:pPr>
            <a:r>
              <a:rPr lang="en-US" sz="2800" smtClean="0"/>
              <a:t>				</a:t>
            </a:r>
            <a:r>
              <a:rPr lang="en-US" sz="2800" smtClean="0">
                <a:latin typeface="Arial Narrow" pitchFamily="34" charset="0"/>
              </a:rPr>
              <a:t>Arial Narrow</a:t>
            </a:r>
          </a:p>
          <a:p>
            <a:pPr>
              <a:buFontTx/>
              <a:buNone/>
            </a:pPr>
            <a:r>
              <a:rPr lang="en-US" sz="2800" smtClean="0"/>
              <a:t>				</a:t>
            </a:r>
            <a:r>
              <a:rPr lang="en-US" sz="2800" smtClean="0">
                <a:latin typeface="Arial Rounded MT Bold" pitchFamily="34" charset="0"/>
              </a:rPr>
              <a:t>Arial Rounded MT Bold</a:t>
            </a:r>
            <a:r>
              <a:rPr lang="en-US" sz="2800" smtClean="0"/>
              <a:t> </a:t>
            </a:r>
          </a:p>
        </p:txBody>
      </p:sp>
    </p:spTree>
    <p:extLst>
      <p:ext uri="{BB962C8B-B14F-4D97-AF65-F5344CB8AC3E}">
        <p14:creationId xmlns:p14="http://schemas.microsoft.com/office/powerpoint/2010/main" val="1831479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solidFill>
                  <a:schemeClr val="tx1"/>
                </a:solidFill>
              </a:rPr>
              <a:t>III. Typeface spacing</a:t>
            </a:r>
          </a:p>
        </p:txBody>
      </p:sp>
      <p:sp>
        <p:nvSpPr>
          <p:cNvPr id="16387" name="Text Placeholder 2"/>
          <p:cNvSpPr>
            <a:spLocks noGrp="1"/>
          </p:cNvSpPr>
          <p:nvPr>
            <p:ph type="body" idx="1"/>
          </p:nvPr>
        </p:nvSpPr>
        <p:spPr/>
        <p:txBody>
          <a:bodyPr>
            <a:normAutofit/>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What is the purpose of design?</a:t>
            </a:r>
          </a:p>
        </p:txBody>
      </p:sp>
      <p:sp>
        <p:nvSpPr>
          <p:cNvPr id="4099" name="Rectangle 3"/>
          <p:cNvSpPr>
            <a:spLocks noGrp="1" noChangeArrowheads="1"/>
          </p:cNvSpPr>
          <p:nvPr>
            <p:ph idx="1"/>
          </p:nvPr>
        </p:nvSpPr>
        <p:spPr>
          <a:xfrm>
            <a:off x="457200" y="1600200"/>
            <a:ext cx="5791200" cy="4876800"/>
          </a:xfrm>
        </p:spPr>
        <p:txBody>
          <a:bodyPr>
            <a:normAutofit/>
          </a:bodyPr>
          <a:lstStyle/>
          <a:p>
            <a:pPr marL="0" indent="0">
              <a:buNone/>
            </a:pPr>
            <a:r>
              <a:rPr lang="en-US" sz="3200" dirty="0" smtClean="0"/>
              <a:t>To grab the attention of the viewer. </a:t>
            </a:r>
          </a:p>
          <a:p>
            <a:endParaRPr lang="en-US" sz="3200" dirty="0" smtClean="0"/>
          </a:p>
          <a:p>
            <a:pPr marL="0" indent="0">
              <a:buNone/>
            </a:pPr>
            <a:r>
              <a:rPr lang="en-US" sz="3200" dirty="0" smtClean="0"/>
              <a:t>This is accomplished through:</a:t>
            </a:r>
          </a:p>
          <a:p>
            <a:pPr lvl="1"/>
            <a:r>
              <a:rPr lang="en-US" sz="2400" dirty="0" smtClean="0"/>
              <a:t>Typography</a:t>
            </a:r>
          </a:p>
          <a:p>
            <a:pPr lvl="1"/>
            <a:r>
              <a:rPr lang="en-US" sz="2400" dirty="0" smtClean="0"/>
              <a:t>Design Elements</a:t>
            </a:r>
          </a:p>
          <a:p>
            <a:pPr lvl="1"/>
            <a:r>
              <a:rPr lang="en-US" sz="2400" dirty="0"/>
              <a:t>Design Principles</a:t>
            </a:r>
          </a:p>
          <a:p>
            <a:pPr lvl="1"/>
            <a:r>
              <a:rPr lang="en-US" sz="2400" dirty="0" smtClean="0"/>
              <a:t>Design Composition Theory</a:t>
            </a:r>
          </a:p>
          <a:p>
            <a:endParaRPr lang="en-US" sz="3200" dirty="0" smtClean="0">
              <a:solidFill>
                <a:srgbClr val="FF5050"/>
              </a:solidFill>
            </a:endParaRPr>
          </a:p>
        </p:txBody>
      </p:sp>
      <p:pic>
        <p:nvPicPr>
          <p:cNvPr id="2051" name="Picture 3" descr="C:\Documents and Settings\KathrynFarrior\Local Settings\Temporary Internet Files\Content.IE5\B13OM77J\MP9003862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200400"/>
            <a:ext cx="1815084" cy="2743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291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Proportional Typefaces</a:t>
            </a:r>
          </a:p>
        </p:txBody>
      </p:sp>
      <p:sp>
        <p:nvSpPr>
          <p:cNvPr id="18435" name="Rectangle 3"/>
          <p:cNvSpPr>
            <a:spLocks noGrp="1" noChangeArrowheads="1"/>
          </p:cNvSpPr>
          <p:nvPr>
            <p:ph idx="1"/>
          </p:nvPr>
        </p:nvSpPr>
        <p:spPr/>
        <p:txBody>
          <a:bodyPr>
            <a:normAutofit/>
          </a:bodyPr>
          <a:lstStyle/>
          <a:p>
            <a:pPr>
              <a:lnSpc>
                <a:spcPct val="80000"/>
              </a:lnSpc>
              <a:spcAft>
                <a:spcPts val="600"/>
              </a:spcAft>
            </a:pPr>
            <a:r>
              <a:rPr lang="en-US" sz="3200" dirty="0" smtClean="0"/>
              <a:t>In </a:t>
            </a:r>
            <a:r>
              <a:rPr lang="en-US" sz="3200" b="1" dirty="0" smtClean="0"/>
              <a:t>Proportional Typefaces</a:t>
            </a:r>
            <a:r>
              <a:rPr lang="en-US" sz="3200" dirty="0" smtClean="0"/>
              <a:t> the </a:t>
            </a:r>
            <a:r>
              <a:rPr lang="en-US" sz="3200" dirty="0"/>
              <a:t>amount of </a:t>
            </a:r>
            <a:r>
              <a:rPr lang="en-US" sz="3200" dirty="0" smtClean="0"/>
              <a:t>horizontal space for each character will vary with the </a:t>
            </a:r>
            <a:r>
              <a:rPr lang="en-US" sz="3200" dirty="0"/>
              <a:t>width of </a:t>
            </a:r>
            <a:r>
              <a:rPr lang="en-US" sz="3200" dirty="0" smtClean="0"/>
              <a:t>each character.</a:t>
            </a:r>
          </a:p>
          <a:p>
            <a:pPr>
              <a:lnSpc>
                <a:spcPct val="80000"/>
              </a:lnSpc>
              <a:spcAft>
                <a:spcPts val="600"/>
              </a:spcAft>
            </a:pPr>
            <a:r>
              <a:rPr lang="en-US" sz="3200" dirty="0" smtClean="0"/>
              <a:t>For example, the letter </a:t>
            </a:r>
            <a:r>
              <a:rPr lang="en-US" sz="3200" i="1" dirty="0" err="1" smtClean="0"/>
              <a:t>i</a:t>
            </a:r>
            <a:r>
              <a:rPr lang="en-US" sz="3200" i="1" dirty="0" smtClean="0"/>
              <a:t> </a:t>
            </a:r>
            <a:r>
              <a:rPr lang="en-US" sz="3200" dirty="0"/>
              <a:t>is not as wide as </a:t>
            </a:r>
            <a:r>
              <a:rPr lang="en-US" sz="3200" dirty="0" smtClean="0"/>
              <a:t>the letter</a:t>
            </a:r>
            <a:r>
              <a:rPr lang="en-US" sz="3200" i="1" dirty="0" smtClean="0"/>
              <a:t> </a:t>
            </a:r>
            <a:r>
              <a:rPr lang="en-US" sz="3200" i="1" dirty="0"/>
              <a:t>m </a:t>
            </a:r>
            <a:r>
              <a:rPr lang="en-US" sz="3200" dirty="0" smtClean="0"/>
              <a:t>so it is drawn with less </a:t>
            </a:r>
            <a:r>
              <a:rPr lang="en-US" sz="3200" dirty="0"/>
              <a:t>space.</a:t>
            </a:r>
          </a:p>
          <a:p>
            <a:pPr>
              <a:lnSpc>
                <a:spcPct val="80000"/>
              </a:lnSpc>
              <a:spcAft>
                <a:spcPts val="600"/>
              </a:spcAft>
            </a:pPr>
            <a:r>
              <a:rPr lang="en-US" sz="3200" dirty="0" smtClean="0"/>
              <a:t>All </a:t>
            </a:r>
            <a:r>
              <a:rPr lang="en-US" sz="3200" dirty="0"/>
              <a:t>modern typefaces are </a:t>
            </a:r>
            <a:r>
              <a:rPr lang="en-US" sz="3200" dirty="0" smtClean="0"/>
              <a:t>proportional. Thus all modern documents use them by default.</a:t>
            </a:r>
          </a:p>
        </p:txBody>
      </p:sp>
      <p:sp>
        <p:nvSpPr>
          <p:cNvPr id="7" name="TextBox 6"/>
          <p:cNvSpPr txBox="1"/>
          <p:nvPr/>
        </p:nvSpPr>
        <p:spPr>
          <a:xfrm>
            <a:off x="421341" y="5289276"/>
            <a:ext cx="82296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Times New Roman" pitchFamily="18" charset="0"/>
                <a:cs typeface="Times New Roman" pitchFamily="18" charset="0"/>
              </a:rPr>
              <a:t>Times New Roman is </a:t>
            </a:r>
            <a:r>
              <a:rPr lang="en-US" sz="3200" dirty="0" smtClean="0">
                <a:latin typeface="Times New Roman" pitchFamily="18" charset="0"/>
                <a:cs typeface="Times New Roman" pitchFamily="18" charset="0"/>
              </a:rPr>
              <a:t>proportional.</a:t>
            </a:r>
            <a:endParaRPr lang="en-US" sz="2400" dirty="0"/>
          </a:p>
        </p:txBody>
      </p:sp>
      <p:sp>
        <p:nvSpPr>
          <p:cNvPr id="5" name="TextBox 4"/>
          <p:cNvSpPr txBox="1"/>
          <p:nvPr/>
        </p:nvSpPr>
        <p:spPr>
          <a:xfrm>
            <a:off x="430306" y="5990713"/>
            <a:ext cx="82296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smtClean="0">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err="1" smtClean="0"/>
              <a:t>Monospaced</a:t>
            </a:r>
            <a:r>
              <a:rPr lang="en-US" dirty="0" smtClean="0"/>
              <a:t> Typefaces</a:t>
            </a:r>
          </a:p>
        </p:txBody>
      </p:sp>
      <p:sp>
        <p:nvSpPr>
          <p:cNvPr id="17411" name="Rectangle 3"/>
          <p:cNvSpPr>
            <a:spLocks noGrp="1" noChangeArrowheads="1"/>
          </p:cNvSpPr>
          <p:nvPr>
            <p:ph idx="1"/>
          </p:nvPr>
        </p:nvSpPr>
        <p:spPr/>
        <p:txBody>
          <a:bodyPr>
            <a:normAutofit/>
          </a:bodyPr>
          <a:lstStyle/>
          <a:p>
            <a:pPr>
              <a:lnSpc>
                <a:spcPct val="80000"/>
              </a:lnSpc>
              <a:spcAft>
                <a:spcPts val="600"/>
              </a:spcAft>
            </a:pPr>
            <a:r>
              <a:rPr lang="en-US" sz="3200" dirty="0"/>
              <a:t>In </a:t>
            </a:r>
            <a:r>
              <a:rPr lang="en-US" sz="3200" b="1" dirty="0" smtClean="0"/>
              <a:t>Monospaced Typefaces</a:t>
            </a:r>
            <a:r>
              <a:rPr lang="en-US" sz="3200" dirty="0" smtClean="0"/>
              <a:t> </a:t>
            </a:r>
            <a:r>
              <a:rPr lang="en-US" sz="3200" dirty="0"/>
              <a:t>the amount of horizontal space </a:t>
            </a:r>
            <a:r>
              <a:rPr lang="en-US" sz="3200" dirty="0" smtClean="0"/>
              <a:t>each character takes up is the same regardless of the width of the individual character.</a:t>
            </a:r>
          </a:p>
          <a:p>
            <a:pPr>
              <a:lnSpc>
                <a:spcPct val="80000"/>
              </a:lnSpc>
              <a:spcAft>
                <a:spcPts val="600"/>
              </a:spcAft>
            </a:pPr>
            <a:r>
              <a:rPr lang="en-US" sz="3200" dirty="0"/>
              <a:t>For example, the letter </a:t>
            </a:r>
            <a:r>
              <a:rPr lang="en-US" sz="3200" i="1" dirty="0" err="1"/>
              <a:t>i</a:t>
            </a:r>
            <a:r>
              <a:rPr lang="en-US" sz="3200" dirty="0"/>
              <a:t> </a:t>
            </a:r>
            <a:r>
              <a:rPr lang="en-US" sz="3200" dirty="0" smtClean="0"/>
              <a:t>will take up the same amount of horizontal space on a line as </a:t>
            </a:r>
            <a:r>
              <a:rPr lang="en-US" sz="3200" dirty="0"/>
              <a:t>the </a:t>
            </a:r>
            <a:r>
              <a:rPr lang="en-US" sz="3200" dirty="0" smtClean="0"/>
              <a:t>letter</a:t>
            </a:r>
            <a:r>
              <a:rPr lang="en-US" sz="3200" i="1" dirty="0" smtClean="0"/>
              <a:t> m</a:t>
            </a:r>
            <a:r>
              <a:rPr lang="en-US" sz="3200" dirty="0" smtClean="0"/>
              <a:t> or </a:t>
            </a:r>
            <a:r>
              <a:rPr lang="en-US" sz="3200" i="1" dirty="0" smtClean="0"/>
              <a:t>w</a:t>
            </a:r>
            <a:r>
              <a:rPr lang="en-US" sz="3200" dirty="0" smtClean="0"/>
              <a:t>. </a:t>
            </a:r>
            <a:endParaRPr lang="en-US" sz="3200" dirty="0"/>
          </a:p>
          <a:p>
            <a:pPr>
              <a:lnSpc>
                <a:spcPct val="80000"/>
              </a:lnSpc>
              <a:spcAft>
                <a:spcPts val="600"/>
              </a:spcAft>
            </a:pPr>
            <a:r>
              <a:rPr lang="en-US" sz="3200" dirty="0" smtClean="0"/>
              <a:t>It can be harder to read in large amounts. </a:t>
            </a:r>
          </a:p>
        </p:txBody>
      </p:sp>
      <p:sp>
        <p:nvSpPr>
          <p:cNvPr id="7" name="TextBox 6"/>
          <p:cNvSpPr txBox="1"/>
          <p:nvPr/>
        </p:nvSpPr>
        <p:spPr>
          <a:xfrm>
            <a:off x="421341" y="5289276"/>
            <a:ext cx="82296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Times New Roman" pitchFamily="18" charset="0"/>
                <a:cs typeface="Times New Roman" pitchFamily="18" charset="0"/>
              </a:rPr>
              <a:t>Times New Roman is </a:t>
            </a:r>
            <a:r>
              <a:rPr lang="en-US" sz="3200" dirty="0" smtClean="0">
                <a:latin typeface="Times New Roman" pitchFamily="18" charset="0"/>
                <a:cs typeface="Times New Roman" pitchFamily="18" charset="0"/>
              </a:rPr>
              <a:t>proportional.</a:t>
            </a:r>
            <a:endParaRPr lang="en-US" sz="2400" dirty="0"/>
          </a:p>
        </p:txBody>
      </p:sp>
      <p:sp>
        <p:nvSpPr>
          <p:cNvPr id="9" name="TextBox 8"/>
          <p:cNvSpPr txBox="1"/>
          <p:nvPr/>
        </p:nvSpPr>
        <p:spPr>
          <a:xfrm>
            <a:off x="430306" y="5990713"/>
            <a:ext cx="82296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smtClean="0">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533400"/>
            <a:ext cx="7696200" cy="1143000"/>
          </a:xfrm>
        </p:spPr>
        <p:txBody>
          <a:bodyPr/>
          <a:lstStyle/>
          <a:p>
            <a:r>
              <a:rPr lang="en-US" smtClean="0"/>
              <a:t>Proportional vs. Monospace</a:t>
            </a:r>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64389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06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Typography</a:t>
            </a:r>
          </a:p>
        </p:txBody>
      </p:sp>
      <p:sp>
        <p:nvSpPr>
          <p:cNvPr id="5123" name="Rectangle 3"/>
          <p:cNvSpPr>
            <a:spLocks noGrp="1" noChangeArrowheads="1"/>
          </p:cNvSpPr>
          <p:nvPr>
            <p:ph idx="1"/>
          </p:nvPr>
        </p:nvSpPr>
        <p:spPr/>
        <p:txBody>
          <a:bodyPr>
            <a:normAutofit/>
          </a:bodyPr>
          <a:lstStyle/>
          <a:p>
            <a:pPr marL="0" indent="0">
              <a:buNone/>
            </a:pPr>
            <a:r>
              <a:rPr lang="en-US" sz="3200" b="1" dirty="0" smtClean="0"/>
              <a:t>Typography </a:t>
            </a:r>
            <a:r>
              <a:rPr lang="en-US" sz="3200" dirty="0" smtClean="0"/>
              <a:t>is the </a:t>
            </a:r>
            <a:r>
              <a:rPr lang="en-US" sz="3200" dirty="0"/>
              <a:t>style, </a:t>
            </a:r>
            <a:r>
              <a:rPr lang="en-US" sz="3200" dirty="0" smtClean="0"/>
              <a:t>arrangement, and </a:t>
            </a:r>
            <a:r>
              <a:rPr lang="en-US" sz="3200" dirty="0"/>
              <a:t>appearance of </a:t>
            </a:r>
            <a:r>
              <a:rPr lang="en-US" sz="3200" dirty="0" smtClean="0"/>
              <a:t>text.</a:t>
            </a:r>
          </a:p>
          <a:p>
            <a:pPr marL="0" indent="0">
              <a:buNone/>
            </a:pPr>
            <a:endParaRPr lang="en-US" sz="3200" dirty="0"/>
          </a:p>
          <a:p>
            <a:pPr marL="0" indent="0">
              <a:buNone/>
            </a:pPr>
            <a:r>
              <a:rPr lang="en-US" sz="3200" dirty="0" smtClean="0"/>
              <a:t>Text should:</a:t>
            </a:r>
          </a:p>
          <a:p>
            <a:pPr lvl="1"/>
            <a:r>
              <a:rPr lang="en-US" sz="2800" dirty="0" smtClean="0"/>
              <a:t>Be appropriate for the medium used</a:t>
            </a:r>
          </a:p>
          <a:p>
            <a:pPr lvl="1"/>
            <a:r>
              <a:rPr lang="en-US" sz="2800" dirty="0" smtClean="0"/>
              <a:t>Increase readability</a:t>
            </a:r>
          </a:p>
          <a:p>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Typefaces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267382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a:bodyPr>
          <a:lstStyle/>
          <a:p>
            <a:pPr eaLnBrk="1" hangingPunct="1"/>
            <a:r>
              <a:rPr lang="en-US" sz="3600" dirty="0" smtClean="0"/>
              <a:t>Typefaces</a:t>
            </a:r>
          </a:p>
        </p:txBody>
      </p:sp>
      <p:sp>
        <p:nvSpPr>
          <p:cNvPr id="185349" name="Rectangle 3"/>
          <p:cNvSpPr>
            <a:spLocks noGrp="1" noChangeArrowheads="1"/>
          </p:cNvSpPr>
          <p:nvPr>
            <p:ph idx="1"/>
          </p:nvPr>
        </p:nvSpPr>
        <p:spPr/>
        <p:txBody>
          <a:bodyPr>
            <a:normAutofit lnSpcReduction="10000"/>
          </a:bodyPr>
          <a:lstStyle/>
          <a:p>
            <a:pPr marL="0" indent="0">
              <a:buNone/>
              <a:tabLst>
                <a:tab pos="1379538" algn="l"/>
                <a:tab pos="3998913" algn="l"/>
              </a:tabLst>
            </a:pPr>
            <a:r>
              <a:rPr lang="en-US" sz="2600" dirty="0" smtClean="0"/>
              <a:t>A </a:t>
            </a:r>
            <a:r>
              <a:rPr lang="en-US" sz="2600" b="1" dirty="0" smtClean="0"/>
              <a:t>typeface</a:t>
            </a:r>
            <a:r>
              <a:rPr lang="en-US" sz="2600" dirty="0" smtClean="0"/>
              <a:t> is the basic design of a character.</a:t>
            </a:r>
          </a:p>
          <a:p>
            <a:pPr marL="0" indent="0">
              <a:buNone/>
              <a:tabLst>
                <a:tab pos="1379538" algn="l"/>
                <a:tab pos="3998913" algn="l"/>
              </a:tabLst>
            </a:pPr>
            <a:endParaRPr lang="en-US" sz="2600" dirty="0" smtClean="0"/>
          </a:p>
          <a:p>
            <a:pPr marL="0" indent="0">
              <a:buNone/>
              <a:tabLst>
                <a:tab pos="1379538" algn="l"/>
                <a:tab pos="3998913" algn="l"/>
              </a:tabLst>
            </a:pPr>
            <a:r>
              <a:rPr lang="en-US" sz="2600" dirty="0" smtClean="0"/>
              <a:t>Each typeface has a design for each letter of the alphabet, numbers, punctuation symbols and may contain other symbols.</a:t>
            </a:r>
          </a:p>
          <a:p>
            <a:pPr marL="0" indent="0">
              <a:buNone/>
              <a:tabLst>
                <a:tab pos="1379538" algn="l"/>
                <a:tab pos="3998913" algn="l"/>
              </a:tabLst>
            </a:pPr>
            <a:endParaRPr lang="en-US" sz="2600" dirty="0" smtClean="0"/>
          </a:p>
          <a:p>
            <a:pPr marL="0" indent="0">
              <a:buNone/>
              <a:tabLst>
                <a:tab pos="1379538" algn="l"/>
                <a:tab pos="3998913" algn="l"/>
              </a:tabLst>
            </a:pPr>
            <a:r>
              <a:rPr lang="en-US" sz="2600" dirty="0"/>
              <a:t>Example: </a:t>
            </a:r>
            <a:r>
              <a:rPr lang="en-US" sz="2600" dirty="0" smtClean="0"/>
              <a:t>Arial</a:t>
            </a:r>
          </a:p>
          <a:p>
            <a:pPr marL="0" indent="0">
              <a:buNone/>
              <a:tabLst>
                <a:tab pos="1379538" algn="l"/>
                <a:tab pos="3998913" algn="l"/>
              </a:tabLst>
            </a:pPr>
            <a:endParaRPr lang="en-US" sz="1200" dirty="0"/>
          </a:p>
          <a:p>
            <a:pPr marL="0" indent="0">
              <a:buNone/>
              <a:tabLst>
                <a:tab pos="1379538" algn="l"/>
                <a:tab pos="3998913" algn="l"/>
              </a:tabLst>
            </a:pPr>
            <a:r>
              <a:rPr lang="en-US" sz="2400" dirty="0" smtClean="0"/>
              <a:t>	ABCDEFGHIJKLMNOPQRSTUVWXYZ</a:t>
            </a:r>
          </a:p>
          <a:p>
            <a:pPr>
              <a:buFontTx/>
              <a:buNone/>
              <a:tabLst>
                <a:tab pos="1379538" algn="l"/>
                <a:tab pos="3998913" algn="l"/>
              </a:tabLst>
            </a:pPr>
            <a:r>
              <a:rPr lang="en-US" sz="2400" dirty="0" smtClean="0"/>
              <a:t>		</a:t>
            </a:r>
            <a:r>
              <a:rPr lang="en-US" sz="2400" dirty="0" err="1" smtClean="0"/>
              <a:t>abcdefghijklmnopqrstuvwxyz</a:t>
            </a:r>
            <a:endParaRPr lang="en-US" sz="2400" dirty="0" smtClean="0"/>
          </a:p>
          <a:p>
            <a:pPr>
              <a:buFontTx/>
              <a:buNone/>
              <a:tabLst>
                <a:tab pos="1379538" algn="l"/>
                <a:tab pos="3998913" algn="l"/>
              </a:tabLst>
            </a:pPr>
            <a:r>
              <a:rPr lang="en-US" sz="2400" dirty="0" smtClean="0"/>
              <a:t>		1234567890</a:t>
            </a:r>
          </a:p>
          <a:p>
            <a:pPr>
              <a:buFontTx/>
              <a:buNone/>
              <a:tabLst>
                <a:tab pos="1379538" algn="l"/>
                <a:tab pos="3998913" algn="l"/>
              </a:tabLst>
            </a:pPr>
            <a:r>
              <a:rPr lang="en-US" sz="2400" dirty="0" smtClean="0"/>
              <a:t>		!@#$%^&amp;*()_+-=?,.:”’;	</a:t>
            </a:r>
          </a:p>
          <a:p>
            <a:pPr>
              <a:tabLst>
                <a:tab pos="1379538" algn="l"/>
                <a:tab pos="3998913" algn="l"/>
              </a:tabLst>
            </a:pPr>
            <a:endParaRPr lang="en-US" sz="1400" dirty="0" smtClean="0"/>
          </a:p>
        </p:txBody>
      </p:sp>
    </p:spTree>
    <p:extLst>
      <p:ext uri="{BB962C8B-B14F-4D97-AF65-F5344CB8AC3E}">
        <p14:creationId xmlns:p14="http://schemas.microsoft.com/office/powerpoint/2010/main" val="223681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a:t>Typeface Categories</a:t>
            </a:r>
          </a:p>
        </p:txBody>
      </p:sp>
      <p:sp>
        <p:nvSpPr>
          <p:cNvPr id="7171" name="Rectangle 3"/>
          <p:cNvSpPr>
            <a:spLocks noGrp="1" noChangeArrowheads="1"/>
          </p:cNvSpPr>
          <p:nvPr>
            <p:ph idx="1"/>
          </p:nvPr>
        </p:nvSpPr>
        <p:spPr/>
        <p:txBody>
          <a:bodyPr>
            <a:noAutofit/>
          </a:bodyPr>
          <a:lstStyle/>
          <a:p>
            <a:pPr marL="0" indent="0">
              <a:buNone/>
            </a:pPr>
            <a:r>
              <a:rPr lang="en-US" dirty="0" smtClean="0"/>
              <a:t>Typefaces can be divided into five main categories:</a:t>
            </a:r>
          </a:p>
          <a:p>
            <a:pPr lvl="1"/>
            <a:r>
              <a:rPr lang="en-US" dirty="0" smtClean="0"/>
              <a:t>Serif</a:t>
            </a:r>
          </a:p>
          <a:p>
            <a:pPr lvl="1"/>
            <a:r>
              <a:rPr lang="en-US" dirty="0" smtClean="0"/>
              <a:t>Sans Serif</a:t>
            </a:r>
          </a:p>
          <a:p>
            <a:pPr lvl="1"/>
            <a:r>
              <a:rPr lang="en-US" dirty="0" smtClean="0"/>
              <a:t>Ornamental</a:t>
            </a:r>
          </a:p>
          <a:p>
            <a:pPr lvl="1"/>
            <a:r>
              <a:rPr lang="en-US" dirty="0" smtClean="0"/>
              <a:t>Script</a:t>
            </a:r>
          </a:p>
          <a:p>
            <a:pPr lvl="1"/>
            <a:r>
              <a:rPr lang="en-US" dirty="0"/>
              <a:t>Dingbat </a:t>
            </a:r>
            <a:r>
              <a:rPr lang="en-US" dirty="0" smtClean="0"/>
              <a:t>(</a:t>
            </a:r>
            <a:r>
              <a:rPr lang="en-US" dirty="0"/>
              <a:t>Symbol</a:t>
            </a:r>
            <a:r>
              <a:rPr lang="en-US" dirty="0" smtClean="0"/>
              <a:t>)</a:t>
            </a:r>
          </a:p>
          <a:p>
            <a:pPr marL="0" indent="0">
              <a:buNone/>
            </a:pPr>
            <a:endParaRPr lang="en-US" dirty="0"/>
          </a:p>
          <a:p>
            <a:pPr marL="0" indent="0">
              <a:buNone/>
            </a:pPr>
            <a:r>
              <a:rPr lang="en-US" dirty="0" smtClean="0"/>
              <a:t>There are many other categories of typefaces. One that students should be familiar with but won’t appear of the final exam is:</a:t>
            </a:r>
          </a:p>
          <a:p>
            <a:pPr lvl="1"/>
            <a:r>
              <a:rPr lang="en-US" dirty="0" smtClean="0"/>
              <a:t>Blackletter (Gothic)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Serif Typefaces</a:t>
            </a:r>
          </a:p>
        </p:txBody>
      </p:sp>
      <p:sp>
        <p:nvSpPr>
          <p:cNvPr id="8195" name="Rectangle 3"/>
          <p:cNvSpPr>
            <a:spLocks noGrp="1" noChangeArrowheads="1"/>
          </p:cNvSpPr>
          <p:nvPr>
            <p:ph sz="half" idx="1"/>
          </p:nvPr>
        </p:nvSpPr>
        <p:spPr/>
        <p:txBody>
          <a:bodyPr>
            <a:noAutofit/>
          </a:bodyPr>
          <a:lstStyle/>
          <a:p>
            <a:pPr>
              <a:tabLst>
                <a:tab pos="2573338" algn="l"/>
                <a:tab pos="4343400" algn="l"/>
              </a:tabLst>
            </a:pPr>
            <a:r>
              <a:rPr lang="en-US" sz="2400" dirty="0" smtClean="0"/>
              <a:t>Have </a:t>
            </a:r>
            <a:r>
              <a:rPr lang="en-US" sz="2400" dirty="0"/>
              <a:t>serifs (attributes, strokes, tails, feet, </a:t>
            </a:r>
            <a:r>
              <a:rPr lang="en-US" sz="2400" dirty="0" smtClean="0"/>
              <a:t>etc.) at the tips of the letters</a:t>
            </a:r>
          </a:p>
          <a:p>
            <a:pPr>
              <a:tabLst>
                <a:tab pos="2573338" algn="l"/>
                <a:tab pos="4343400" algn="l"/>
              </a:tabLst>
            </a:pPr>
            <a:r>
              <a:rPr lang="en-US" sz="2400" dirty="0" smtClean="0"/>
              <a:t>Used </a:t>
            </a:r>
            <a:r>
              <a:rPr lang="en-US" sz="2400" dirty="0"/>
              <a:t>for body text in printed publications because </a:t>
            </a:r>
            <a:r>
              <a:rPr lang="en-US" sz="2400" dirty="0" smtClean="0"/>
              <a:t>it is easier </a:t>
            </a:r>
            <a:r>
              <a:rPr lang="en-US" sz="2400" dirty="0"/>
              <a:t>to </a:t>
            </a:r>
            <a:r>
              <a:rPr lang="en-US" sz="2400" dirty="0" smtClean="0"/>
              <a:t>read than Sans Serif. </a:t>
            </a:r>
          </a:p>
          <a:p>
            <a:pPr>
              <a:tabLst>
                <a:tab pos="2573338" algn="l"/>
                <a:tab pos="4343400" algn="l"/>
              </a:tabLst>
            </a:pPr>
            <a:r>
              <a:rPr lang="en-US" sz="2400" dirty="0" smtClean="0"/>
              <a:t>Recommended </a:t>
            </a:r>
            <a:r>
              <a:rPr lang="en-US" sz="2400" dirty="0"/>
              <a:t>sizes </a:t>
            </a:r>
            <a:r>
              <a:rPr lang="en-US" sz="2400" dirty="0" smtClean="0"/>
              <a:t>are between 10 and 12 </a:t>
            </a:r>
            <a:r>
              <a:rPr lang="en-US" sz="2400" dirty="0"/>
              <a:t>points</a:t>
            </a:r>
            <a:r>
              <a:rPr lang="en-US" sz="2400" dirty="0" smtClean="0"/>
              <a:t>.</a:t>
            </a:r>
          </a:p>
          <a:p>
            <a:pPr>
              <a:tabLst>
                <a:tab pos="2573338" algn="l"/>
                <a:tab pos="4343400" algn="l"/>
              </a:tabLst>
            </a:pPr>
            <a:r>
              <a:rPr lang="en-US" sz="2400" dirty="0" smtClean="0"/>
              <a:t>Used for headings in online publications to contrast with body text. </a:t>
            </a:r>
            <a:endParaRPr lang="en-US" sz="2400" dirty="0"/>
          </a:p>
        </p:txBody>
      </p:sp>
      <p:sp>
        <p:nvSpPr>
          <p:cNvPr id="2" name="Content Placeholder 1"/>
          <p:cNvSpPr>
            <a:spLocks noGrp="1"/>
          </p:cNvSpPr>
          <p:nvPr>
            <p:ph sz="half" idx="2"/>
          </p:nvPr>
        </p:nvSpPr>
        <p:spPr/>
        <p:txBody>
          <a:bodyPr>
            <a:noAutofit/>
          </a:bodyPr>
          <a:lstStyle/>
          <a:p>
            <a:pPr marL="0" indent="0">
              <a:buNone/>
              <a:tabLst>
                <a:tab pos="2573338" algn="l"/>
                <a:tab pos="4343400" algn="l"/>
              </a:tabLst>
            </a:pPr>
            <a:r>
              <a:rPr lang="en-US" b="1" dirty="0"/>
              <a:t>Examples:</a:t>
            </a:r>
            <a:endParaRPr lang="en-US" b="1" dirty="0">
              <a:latin typeface="Goudy Old Style" pitchFamily="18" charset="0"/>
            </a:endParaRPr>
          </a:p>
          <a:p>
            <a:pPr lvl="1">
              <a:tabLst>
                <a:tab pos="2573338" algn="l"/>
                <a:tab pos="4343400" algn="l"/>
              </a:tabLst>
            </a:pPr>
            <a:r>
              <a:rPr lang="en-US" sz="2000" dirty="0">
                <a:latin typeface="Bodoni MT" pitchFamily="18" charset="0"/>
              </a:rPr>
              <a:t>Bodoni</a:t>
            </a:r>
            <a:r>
              <a:rPr lang="en-US" sz="2000" dirty="0">
                <a:latin typeface="Goudy Old Style" pitchFamily="18" charset="0"/>
              </a:rPr>
              <a:t> </a:t>
            </a:r>
            <a:endParaRPr lang="en-US" sz="2000" dirty="0" smtClean="0">
              <a:latin typeface="Goudy Old Style" pitchFamily="18" charset="0"/>
            </a:endParaRPr>
          </a:p>
          <a:p>
            <a:pPr lvl="1">
              <a:tabLst>
                <a:tab pos="2573338" algn="l"/>
                <a:tab pos="4343400" algn="l"/>
              </a:tabLst>
            </a:pPr>
            <a:r>
              <a:rPr lang="en-US" sz="2000" dirty="0">
                <a:latin typeface="Cambria" panose="02040503050406030204" pitchFamily="18" charset="0"/>
                <a:sym typeface="Wingdings" pitchFamily="2" charset="2"/>
              </a:rPr>
              <a:t>Cambria</a:t>
            </a:r>
            <a:endParaRPr lang="en-US" sz="2000" dirty="0">
              <a:latin typeface="Cambria" panose="02040503050406030204" pitchFamily="18" charset="0"/>
            </a:endParaRPr>
          </a:p>
          <a:p>
            <a:pPr lvl="1">
              <a:tabLst>
                <a:tab pos="2573338" algn="l"/>
                <a:tab pos="4343400" algn="l"/>
              </a:tabLst>
            </a:pPr>
            <a:r>
              <a:rPr lang="en-US" sz="2000" dirty="0" smtClean="0">
                <a:latin typeface="Courier New" pitchFamily="49" charset="0"/>
              </a:rPr>
              <a:t>Courier</a:t>
            </a:r>
            <a:endParaRPr lang="en-US" sz="2000" dirty="0">
              <a:latin typeface="Modern No. 20" pitchFamily="18" charset="0"/>
            </a:endParaRPr>
          </a:p>
          <a:p>
            <a:pPr lvl="1">
              <a:tabLst>
                <a:tab pos="2573338" algn="l"/>
                <a:tab pos="4343400" algn="l"/>
              </a:tabLst>
            </a:pPr>
            <a:r>
              <a:rPr lang="en-US" sz="2000" dirty="0" smtClean="0">
                <a:latin typeface="Goudy Old Style" pitchFamily="18" charset="0"/>
              </a:rPr>
              <a:t>Goudy</a:t>
            </a:r>
            <a:endParaRPr lang="en-US" sz="2000" dirty="0" smtClean="0">
              <a:latin typeface="Courier New" pitchFamily="49" charset="0"/>
            </a:endParaRPr>
          </a:p>
          <a:p>
            <a:pPr lvl="1">
              <a:tabLst>
                <a:tab pos="2573338" algn="l"/>
                <a:tab pos="4343400" algn="l"/>
              </a:tabLst>
            </a:pPr>
            <a:r>
              <a:rPr lang="en-US" sz="2000" dirty="0" smtClean="0">
                <a:latin typeface="Times New Roman" pitchFamily="18" charset="0"/>
                <a:sym typeface="Wingdings" pitchFamily="2" charset="2"/>
              </a:rPr>
              <a:t>Times </a:t>
            </a:r>
            <a:r>
              <a:rPr lang="en-US" sz="2000" dirty="0">
                <a:latin typeface="Times New Roman" pitchFamily="18" charset="0"/>
                <a:sym typeface="Wingdings" pitchFamily="2" charset="2"/>
              </a:rPr>
              <a:t>New </a:t>
            </a:r>
            <a:r>
              <a:rPr lang="en-US" sz="2000" dirty="0" smtClean="0">
                <a:latin typeface="Times New Roman" pitchFamily="18" charset="0"/>
                <a:sym typeface="Wingdings" pitchFamily="2" charset="2"/>
              </a:rPr>
              <a:t>Roman</a:t>
            </a:r>
          </a:p>
          <a:p>
            <a:pPr marL="0" indent="0">
              <a:buNone/>
              <a:tabLst>
                <a:tab pos="2573338" algn="l"/>
                <a:tab pos="4343400" algn="l"/>
              </a:tabLst>
            </a:pPr>
            <a:r>
              <a:rPr lang="en-US" b="1" dirty="0" smtClean="0"/>
              <a:t>Uses:</a:t>
            </a:r>
            <a:endParaRPr lang="en-US" b="1" dirty="0"/>
          </a:p>
          <a:p>
            <a:pPr lvl="1">
              <a:tabLst>
                <a:tab pos="2573338" algn="l"/>
                <a:tab pos="4343400" algn="l"/>
              </a:tabLst>
            </a:pPr>
            <a:r>
              <a:rPr lang="en-US" sz="2000" dirty="0" smtClean="0"/>
              <a:t>Business correspondence</a:t>
            </a:r>
          </a:p>
          <a:p>
            <a:pPr lvl="1">
              <a:tabLst>
                <a:tab pos="2573338" algn="l"/>
                <a:tab pos="4343400" algn="l"/>
              </a:tabLst>
            </a:pPr>
            <a:r>
              <a:rPr lang="en-US" sz="2000" dirty="0" smtClean="0"/>
              <a:t>Book </a:t>
            </a:r>
            <a:r>
              <a:rPr lang="en-US" sz="2000" dirty="0"/>
              <a:t>text</a:t>
            </a:r>
          </a:p>
          <a:p>
            <a:pPr lvl="1">
              <a:tabLst>
                <a:tab pos="2573338" algn="l"/>
                <a:tab pos="4343400" algn="l"/>
              </a:tabLst>
            </a:pPr>
            <a:r>
              <a:rPr lang="en-US" sz="2000" dirty="0">
                <a:sym typeface="Wingdings" pitchFamily="2" charset="2"/>
              </a:rPr>
              <a:t>Magazine </a:t>
            </a:r>
            <a:r>
              <a:rPr lang="en-US" sz="2000" dirty="0" smtClean="0">
                <a:sym typeface="Wingdings" pitchFamily="2" charset="2"/>
              </a:rPr>
              <a:t>article</a:t>
            </a:r>
          </a:p>
          <a:p>
            <a:pPr lvl="1">
              <a:tabLst>
                <a:tab pos="2573338" algn="l"/>
                <a:tab pos="4343400" algn="l"/>
              </a:tabLst>
            </a:pPr>
            <a:r>
              <a:rPr lang="en-US" sz="2000" dirty="0" smtClean="0">
                <a:sym typeface="Wingdings" pitchFamily="2" charset="2"/>
              </a:rPr>
              <a:t>Text</a:t>
            </a:r>
          </a:p>
          <a:p>
            <a:pPr lvl="1">
              <a:tabLst>
                <a:tab pos="2573338" algn="l"/>
                <a:tab pos="4343400" algn="l"/>
              </a:tabLst>
            </a:pPr>
            <a:r>
              <a:rPr lang="en-US" sz="2000" dirty="0" smtClean="0"/>
              <a:t>Newsprint</a:t>
            </a:r>
            <a:endParaRPr lang="en-US" sz="2000" dirty="0"/>
          </a:p>
        </p:txBody>
      </p:sp>
      <p:sp>
        <p:nvSpPr>
          <p:cNvPr id="8196" name="TextBox 5"/>
          <p:cNvSpPr txBox="1">
            <a:spLocks noChangeArrowheads="1"/>
          </p:cNvSpPr>
          <p:nvPr/>
        </p:nvSpPr>
        <p:spPr bwMode="auto">
          <a:xfrm>
            <a:off x="7848600" y="533400"/>
            <a:ext cx="838200" cy="1565275"/>
          </a:xfrm>
          <a:prstGeom prst="rect">
            <a:avLst/>
          </a:prstGeom>
          <a:solidFill>
            <a:srgbClr val="F2F2F2"/>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600">
                <a:latin typeface="Modern No. 20" pitchFamily="18" charset="0"/>
              </a:rPr>
              <a:t>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Sans Serif Typefaces</a:t>
            </a:r>
          </a:p>
        </p:txBody>
      </p:sp>
      <p:sp>
        <p:nvSpPr>
          <p:cNvPr id="9219" name="Rectangle 3"/>
          <p:cNvSpPr>
            <a:spLocks noGrp="1" noChangeArrowheads="1"/>
          </p:cNvSpPr>
          <p:nvPr>
            <p:ph sz="half" idx="1"/>
          </p:nvPr>
        </p:nvSpPr>
        <p:spPr/>
        <p:txBody>
          <a:bodyPr>
            <a:noAutofit/>
          </a:bodyPr>
          <a:lstStyle/>
          <a:p>
            <a:pPr>
              <a:lnSpc>
                <a:spcPct val="80000"/>
              </a:lnSpc>
            </a:pPr>
            <a:r>
              <a:rPr lang="en-US" sz="2600" dirty="0" smtClean="0"/>
              <a:t>Have no serifs (attributes, strokes, tails, feet, etc.) at the tips of the letters</a:t>
            </a:r>
          </a:p>
          <a:p>
            <a:pPr>
              <a:lnSpc>
                <a:spcPct val="80000"/>
              </a:lnSpc>
            </a:pPr>
            <a:r>
              <a:rPr lang="en-US" sz="2600" dirty="0"/>
              <a:t>Used for body text in </a:t>
            </a:r>
            <a:r>
              <a:rPr lang="en-US" sz="2600" dirty="0" smtClean="0"/>
              <a:t>digital displays because </a:t>
            </a:r>
            <a:r>
              <a:rPr lang="en-US" sz="2600" dirty="0"/>
              <a:t>it is easier to </a:t>
            </a:r>
            <a:r>
              <a:rPr lang="en-US" sz="2600" dirty="0" smtClean="0"/>
              <a:t>display onscreen than Serif</a:t>
            </a:r>
            <a:r>
              <a:rPr lang="en-US" sz="2600" dirty="0"/>
              <a:t>. </a:t>
            </a:r>
          </a:p>
          <a:p>
            <a:pPr>
              <a:lnSpc>
                <a:spcPct val="80000"/>
              </a:lnSpc>
            </a:pPr>
            <a:r>
              <a:rPr lang="en-US" sz="2600" dirty="0"/>
              <a:t>Used for headings in printed publications to contrast with body text. </a:t>
            </a:r>
          </a:p>
          <a:p>
            <a:pPr>
              <a:lnSpc>
                <a:spcPct val="80000"/>
              </a:lnSpc>
            </a:pPr>
            <a:r>
              <a:rPr lang="en-US" sz="2600" dirty="0" smtClean="0"/>
              <a:t>Also used </a:t>
            </a:r>
            <a:r>
              <a:rPr lang="en-US" sz="2600" dirty="0"/>
              <a:t>for very large or very small </a:t>
            </a:r>
            <a:r>
              <a:rPr lang="en-US" sz="2600" dirty="0" smtClean="0"/>
              <a:t>text.</a:t>
            </a:r>
          </a:p>
        </p:txBody>
      </p:sp>
      <p:sp>
        <p:nvSpPr>
          <p:cNvPr id="2" name="Content Placeholder 1"/>
          <p:cNvSpPr>
            <a:spLocks noGrp="1"/>
          </p:cNvSpPr>
          <p:nvPr>
            <p:ph sz="half" idx="2"/>
          </p:nvPr>
        </p:nvSpPr>
        <p:spPr/>
        <p:txBody>
          <a:bodyPr>
            <a:noAutofit/>
          </a:bodyPr>
          <a:lstStyle/>
          <a:p>
            <a:pPr marL="0" indent="0">
              <a:lnSpc>
                <a:spcPct val="80000"/>
              </a:lnSpc>
              <a:buClrTx/>
              <a:buNone/>
            </a:pPr>
            <a:r>
              <a:rPr lang="en-US" b="1" dirty="0">
                <a:latin typeface="Calibri" panose="020F0502020204030204" pitchFamily="34" charset="0"/>
                <a:cs typeface="Calibri" panose="020F0502020204030204" pitchFamily="34" charset="0"/>
              </a:rPr>
              <a:t>Examples:</a:t>
            </a:r>
          </a:p>
          <a:p>
            <a:pPr lvl="1">
              <a:lnSpc>
                <a:spcPct val="80000"/>
              </a:lnSpc>
              <a:buClrTx/>
              <a:buFontTx/>
              <a:buChar char="•"/>
            </a:pPr>
            <a:r>
              <a:rPr lang="en-US" dirty="0">
                <a:latin typeface="+mj-lt"/>
                <a:cs typeface="Calibri" panose="020F0502020204030204" pitchFamily="34" charset="0"/>
              </a:rPr>
              <a:t>Arial</a:t>
            </a:r>
          </a:p>
          <a:p>
            <a:pPr lvl="1">
              <a:lnSpc>
                <a:spcPct val="80000"/>
              </a:lnSpc>
              <a:buClrTx/>
              <a:buFontTx/>
              <a:buChar char="•"/>
            </a:pPr>
            <a:r>
              <a:rPr lang="en-US" dirty="0">
                <a:latin typeface="Berlin Sans FB" panose="020E0602020502020306" pitchFamily="34" charset="0"/>
                <a:cs typeface="Calibri" panose="020F0502020204030204" pitchFamily="34" charset="0"/>
              </a:rPr>
              <a:t>Berlin Sans </a:t>
            </a:r>
          </a:p>
          <a:p>
            <a:pPr lvl="1">
              <a:lnSpc>
                <a:spcPct val="80000"/>
              </a:lnSpc>
              <a:buClrTx/>
              <a:buFontTx/>
              <a:buChar char="•"/>
            </a:pPr>
            <a:r>
              <a:rPr lang="en-US" dirty="0">
                <a:latin typeface="Calibri" panose="020F0502020204030204" pitchFamily="34" charset="0"/>
                <a:cs typeface="Calibri" panose="020F0502020204030204" pitchFamily="34" charset="0"/>
              </a:rPr>
              <a:t>Calibri</a:t>
            </a:r>
          </a:p>
          <a:p>
            <a:pPr lvl="1">
              <a:lnSpc>
                <a:spcPct val="80000"/>
              </a:lnSpc>
              <a:buClrTx/>
              <a:buFontTx/>
              <a:buChar char="•"/>
            </a:pPr>
            <a:r>
              <a:rPr lang="en-US" dirty="0">
                <a:latin typeface="Gill Sans MT" panose="020B0502020104020203" pitchFamily="34" charset="0"/>
                <a:cs typeface="Calibri" panose="020F0502020204030204" pitchFamily="34" charset="0"/>
              </a:rPr>
              <a:t>Gill Sans </a:t>
            </a:r>
          </a:p>
          <a:p>
            <a:pPr lvl="1">
              <a:lnSpc>
                <a:spcPct val="80000"/>
              </a:lnSpc>
              <a:buClrTx/>
              <a:buFontTx/>
              <a:buChar char="•"/>
            </a:pPr>
            <a:r>
              <a:rPr lang="en-US" dirty="0" smtClean="0">
                <a:latin typeface="Verdana" panose="020B0604030504040204" pitchFamily="34" charset="0"/>
                <a:ea typeface="Verdana" panose="020B0604030504040204" pitchFamily="34" charset="0"/>
                <a:cs typeface="Verdana" panose="020B0604030504040204" pitchFamily="34" charset="0"/>
              </a:rPr>
              <a:t>Verdana</a:t>
            </a:r>
          </a:p>
          <a:p>
            <a:pPr marL="0" indent="0">
              <a:lnSpc>
                <a:spcPct val="80000"/>
              </a:lnSpc>
              <a:buClrTx/>
              <a:buNone/>
            </a:pPr>
            <a:r>
              <a:rPr lang="en-US" b="1" dirty="0" smtClean="0">
                <a:latin typeface="Calibri" panose="020F0502020204030204" pitchFamily="34" charset="0"/>
                <a:cs typeface="Calibri" panose="020F0502020204030204" pitchFamily="34" charset="0"/>
              </a:rPr>
              <a:t>Uses:</a:t>
            </a:r>
          </a:p>
          <a:p>
            <a:pPr lvl="1">
              <a:lnSpc>
                <a:spcPct val="80000"/>
              </a:lnSpc>
              <a:buClrTx/>
              <a:buFontTx/>
              <a:buChar char="•"/>
            </a:pPr>
            <a:r>
              <a:rPr lang="en-US" dirty="0" smtClean="0">
                <a:latin typeface="Calibri" panose="020F0502020204030204" pitchFamily="34" charset="0"/>
                <a:cs typeface="Calibri" panose="020F0502020204030204" pitchFamily="34" charset="0"/>
              </a:rPr>
              <a:t>Web </a:t>
            </a:r>
            <a:r>
              <a:rPr lang="en-US" dirty="0">
                <a:latin typeface="Calibri" panose="020F0502020204030204" pitchFamily="34" charset="0"/>
                <a:cs typeface="Calibri" panose="020F0502020204030204" pitchFamily="34" charset="0"/>
              </a:rPr>
              <a:t>pages</a:t>
            </a:r>
          </a:p>
          <a:p>
            <a:pPr lvl="1">
              <a:lnSpc>
                <a:spcPct val="80000"/>
              </a:lnSpc>
              <a:buClrTx/>
              <a:buFontTx/>
              <a:buChar char="•"/>
            </a:pPr>
            <a:r>
              <a:rPr lang="en-US" dirty="0">
                <a:latin typeface="Calibri" panose="020F0502020204030204" pitchFamily="34" charset="0"/>
                <a:cs typeface="Calibri" panose="020F0502020204030204" pitchFamily="34" charset="0"/>
              </a:rPr>
              <a:t>On-screen display</a:t>
            </a:r>
          </a:p>
          <a:p>
            <a:pPr lvl="1">
              <a:lnSpc>
                <a:spcPct val="80000"/>
              </a:lnSpc>
              <a:buClrTx/>
              <a:buFontTx/>
              <a:buChar char="•"/>
            </a:pPr>
            <a:r>
              <a:rPr lang="en-US" dirty="0">
                <a:latin typeface="Calibri" panose="020F0502020204030204" pitchFamily="34" charset="0"/>
                <a:cs typeface="Calibri" panose="020F0502020204030204" pitchFamily="34" charset="0"/>
              </a:rPr>
              <a:t>Headings</a:t>
            </a:r>
          </a:p>
          <a:p>
            <a:pPr lvl="1">
              <a:lnSpc>
                <a:spcPct val="80000"/>
              </a:lnSpc>
              <a:buClrTx/>
              <a:buFontTx/>
              <a:buChar char="•"/>
            </a:pPr>
            <a:r>
              <a:rPr lang="en-US" dirty="0">
                <a:latin typeface="Calibri" panose="020F0502020204030204" pitchFamily="34" charset="0"/>
                <a:cs typeface="Calibri" panose="020F0502020204030204" pitchFamily="34" charset="0"/>
              </a:rPr>
              <a:t>Tables	</a:t>
            </a:r>
          </a:p>
          <a:p>
            <a:pPr lvl="1">
              <a:lnSpc>
                <a:spcPct val="80000"/>
              </a:lnSpc>
              <a:buClrTx/>
              <a:buFontTx/>
              <a:buChar char="•"/>
            </a:pPr>
            <a:r>
              <a:rPr lang="en-US" dirty="0">
                <a:latin typeface="Calibri" panose="020F0502020204030204" pitchFamily="34" charset="0"/>
                <a:cs typeface="Calibri" panose="020F0502020204030204" pitchFamily="34" charset="0"/>
              </a:rPr>
              <a:t>Captions</a:t>
            </a:r>
          </a:p>
          <a:p>
            <a:pPr lvl="1">
              <a:lnSpc>
                <a:spcPct val="80000"/>
              </a:lnSpc>
              <a:buClrTx/>
              <a:buFontTx/>
              <a:buChar char="•"/>
            </a:pPr>
            <a:r>
              <a:rPr lang="en-US" dirty="0" smtClean="0">
                <a:latin typeface="Calibri" panose="020F0502020204030204" pitchFamily="34" charset="0"/>
                <a:cs typeface="Calibri" panose="020F0502020204030204" pitchFamily="34" charset="0"/>
              </a:rPr>
              <a:t>Headlines</a:t>
            </a:r>
            <a:endParaRPr lang="en-US" dirty="0">
              <a:latin typeface="Calibri" panose="020F0502020204030204" pitchFamily="34" charset="0"/>
              <a:cs typeface="Calibri" panose="020F0502020204030204" pitchFamily="34" charset="0"/>
            </a:endParaRPr>
          </a:p>
        </p:txBody>
      </p:sp>
      <p:sp>
        <p:nvSpPr>
          <p:cNvPr id="7" name="TextBox 6"/>
          <p:cNvSpPr txBox="1">
            <a:spLocks noChangeArrowheads="1"/>
          </p:cNvSpPr>
          <p:nvPr/>
        </p:nvSpPr>
        <p:spPr bwMode="auto">
          <a:xfrm>
            <a:off x="7772400" y="533400"/>
            <a:ext cx="914400" cy="1565275"/>
          </a:xfrm>
          <a:prstGeom prst="rect">
            <a:avLst/>
          </a:prstGeom>
          <a:solidFill>
            <a:srgbClr val="F2F2F2"/>
          </a:solidFill>
          <a:ln w="9525">
            <a:solidFill>
              <a:schemeClr val="tx1"/>
            </a:solidFill>
            <a:miter lim="800000"/>
            <a:headEnd/>
            <a:tailEnd/>
          </a:ln>
        </p:spPr>
        <p:txBody>
          <a:bodyPr>
            <a:spAutoFit/>
          </a:bodyPr>
          <a:lstStyle/>
          <a:p>
            <a:pPr>
              <a:defRPr/>
            </a:pPr>
            <a:r>
              <a:rPr lang="en-US" sz="9600" dirty="0">
                <a:latin typeface="+mj-lt"/>
              </a:rPr>
              <a:t>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Serif vs. Sans Serif</a:t>
            </a:r>
          </a:p>
        </p:txBody>
      </p:sp>
      <p:grpSp>
        <p:nvGrpSpPr>
          <p:cNvPr id="6148" name="Group 20"/>
          <p:cNvGrpSpPr>
            <a:grpSpLocks/>
          </p:cNvGrpSpPr>
          <p:nvPr/>
        </p:nvGrpSpPr>
        <p:grpSpPr bwMode="auto">
          <a:xfrm>
            <a:off x="1905000" y="4114800"/>
            <a:ext cx="6553200" cy="2246313"/>
            <a:chOff x="1905000" y="4114800"/>
            <a:chExt cx="6553200" cy="2246769"/>
          </a:xfrm>
        </p:grpSpPr>
        <p:sp>
          <p:nvSpPr>
            <p:cNvPr id="6149" name="TextBox 5"/>
            <p:cNvSpPr txBox="1">
              <a:spLocks noChangeArrowheads="1"/>
            </p:cNvSpPr>
            <p:nvPr/>
          </p:nvSpPr>
          <p:spPr bwMode="auto">
            <a:xfrm>
              <a:off x="1905000" y="4114800"/>
              <a:ext cx="6553200" cy="2246769"/>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4000" dirty="0"/>
            </a:p>
            <a:p>
              <a:pPr eaLnBrk="1" hangingPunct="1"/>
              <a:r>
                <a:rPr lang="en-US" sz="10000" dirty="0"/>
                <a:t>Sans Serif</a:t>
              </a:r>
            </a:p>
          </p:txBody>
        </p:sp>
        <p:sp>
          <p:nvSpPr>
            <p:cNvPr id="7" name="Oval 6"/>
            <p:cNvSpPr/>
            <p:nvPr/>
          </p:nvSpPr>
          <p:spPr>
            <a:xfrm>
              <a:off x="2514600" y="5029386"/>
              <a:ext cx="304800" cy="457293"/>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3962400" y="5791540"/>
              <a:ext cx="304800" cy="304862"/>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flipH="1">
              <a:off x="2819400" y="4343446"/>
              <a:ext cx="3429000" cy="762155"/>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5" name="Straight Arrow Connector 14"/>
            <p:cNvCxnSpPr>
              <a:endCxn id="8" idx="7"/>
            </p:cNvCxnSpPr>
            <p:nvPr/>
          </p:nvCxnSpPr>
          <p:spPr>
            <a:xfrm flipH="1">
              <a:off x="4222750" y="4553039"/>
              <a:ext cx="2025650" cy="1282960"/>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6154" name="TextBox 17"/>
            <p:cNvSpPr txBox="1">
              <a:spLocks noChangeArrowheads="1"/>
            </p:cNvSpPr>
            <p:nvPr/>
          </p:nvSpPr>
          <p:spPr bwMode="auto">
            <a:xfrm>
              <a:off x="6248400" y="4230468"/>
              <a:ext cx="20376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not have attributes (serifs)</a:t>
              </a:r>
            </a:p>
          </p:txBody>
        </p:sp>
      </p:grpSp>
      <p:sp>
        <p:nvSpPr>
          <p:cNvPr id="3" name="TextBox 2"/>
          <p:cNvSpPr txBox="1"/>
          <p:nvPr/>
        </p:nvSpPr>
        <p:spPr>
          <a:xfrm>
            <a:off x="467096" y="1600201"/>
            <a:ext cx="7457704" cy="2215991"/>
          </a:xfrm>
          <a:prstGeom prst="rect">
            <a:avLst/>
          </a:prstGeom>
          <a:noFill/>
          <a:ln>
            <a:solidFill>
              <a:schemeClr val="tx1">
                <a:lumMod val="75000"/>
                <a:lumOff val="25000"/>
              </a:schemeClr>
            </a:solidFill>
          </a:ln>
        </p:spPr>
        <p:txBody>
          <a:bodyPr wrap="square" rtlCol="0">
            <a:spAutoFit/>
          </a:bodyPr>
          <a:lstStyle/>
          <a:p>
            <a:r>
              <a:rPr lang="en-US" sz="13800" dirty="0" smtClean="0">
                <a:latin typeface="Times New Roman" pitchFamily="18" charset="0"/>
                <a:cs typeface="Times New Roman" pitchFamily="18" charset="0"/>
              </a:rPr>
              <a:t>Serif</a:t>
            </a:r>
            <a:endParaRPr lang="en-US" sz="13800" dirty="0">
              <a:latin typeface="Times New Roman" pitchFamily="18" charset="0"/>
              <a:cs typeface="Times New Roman" pitchFamily="18" charset="0"/>
            </a:endParaRPr>
          </a:p>
        </p:txBody>
      </p:sp>
      <p:sp>
        <p:nvSpPr>
          <p:cNvPr id="13" name="Oval 12"/>
          <p:cNvSpPr/>
          <p:nvPr/>
        </p:nvSpPr>
        <p:spPr bwMode="auto">
          <a:xfrm>
            <a:off x="1143000" y="2057400"/>
            <a:ext cx="381000" cy="574596"/>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17"/>
          <p:cNvSpPr txBox="1">
            <a:spLocks noChangeArrowheads="1"/>
          </p:cNvSpPr>
          <p:nvPr/>
        </p:nvSpPr>
        <p:spPr bwMode="auto">
          <a:xfrm>
            <a:off x="4648200" y="1600201"/>
            <a:ext cx="2037608" cy="6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a:t>
            </a:r>
            <a:r>
              <a:rPr lang="en-US" sz="1200" b="1" dirty="0" smtClean="0">
                <a:solidFill>
                  <a:srgbClr val="C00000"/>
                </a:solidFill>
                <a:latin typeface="Arial Black" pitchFamily="34" charset="0"/>
              </a:rPr>
              <a:t>have </a:t>
            </a:r>
            <a:r>
              <a:rPr lang="en-US" sz="1200" b="1" dirty="0">
                <a:solidFill>
                  <a:srgbClr val="C00000"/>
                </a:solidFill>
                <a:latin typeface="Arial Black" pitchFamily="34" charset="0"/>
              </a:rPr>
              <a:t>attributes (serifs)</a:t>
            </a:r>
          </a:p>
        </p:txBody>
      </p:sp>
      <p:cxnSp>
        <p:nvCxnSpPr>
          <p:cNvPr id="16" name="Straight Arrow Connector 15"/>
          <p:cNvCxnSpPr/>
          <p:nvPr/>
        </p:nvCxnSpPr>
        <p:spPr bwMode="auto">
          <a:xfrm flipH="1">
            <a:off x="3886200" y="2344698"/>
            <a:ext cx="1447800" cy="931902"/>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4109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3879</TotalTime>
  <Words>1157</Words>
  <Application>Microsoft Office PowerPoint</Application>
  <PresentationFormat>On-screen Show (4:3)</PresentationFormat>
  <Paragraphs>213</Paragraphs>
  <Slides>22</Slides>
  <Notes>18</Notes>
  <HiddenSlides>0</HiddenSlides>
  <MMClips>0</MMClips>
  <ScaleCrop>false</ScaleCrop>
  <HeadingPairs>
    <vt:vector size="6" baseType="variant">
      <vt:variant>
        <vt:lpstr>Fonts Used</vt:lpstr>
      </vt:variant>
      <vt:variant>
        <vt:i4>27</vt:i4>
      </vt:variant>
      <vt:variant>
        <vt:lpstr>Theme</vt:lpstr>
      </vt:variant>
      <vt:variant>
        <vt:i4>1</vt:i4>
      </vt:variant>
      <vt:variant>
        <vt:lpstr>Slide Titles</vt:lpstr>
      </vt:variant>
      <vt:variant>
        <vt:i4>22</vt:i4>
      </vt:variant>
    </vt:vector>
  </HeadingPairs>
  <TitlesOfParts>
    <vt:vector size="50" baseType="lpstr">
      <vt:lpstr>Algerian</vt:lpstr>
      <vt:lpstr>Arial</vt:lpstr>
      <vt:lpstr>Arial Black</vt:lpstr>
      <vt:lpstr>Arial Narrow</vt:lpstr>
      <vt:lpstr>Arial Rounded MT Bold</vt:lpstr>
      <vt:lpstr>Bauhaus 93</vt:lpstr>
      <vt:lpstr>Berlin Sans FB</vt:lpstr>
      <vt:lpstr>Bodoni MT</vt:lpstr>
      <vt:lpstr>Bradley Hand ITC</vt:lpstr>
      <vt:lpstr>Britannic Bold</vt:lpstr>
      <vt:lpstr>Broadway</vt:lpstr>
      <vt:lpstr>Brush Script MT</vt:lpstr>
      <vt:lpstr>Calibri</vt:lpstr>
      <vt:lpstr>Cambria</vt:lpstr>
      <vt:lpstr>Cambria Math</vt:lpstr>
      <vt:lpstr>Chiller</vt:lpstr>
      <vt:lpstr>Courier New</vt:lpstr>
      <vt:lpstr>Engravers MT</vt:lpstr>
      <vt:lpstr>French Script MT</vt:lpstr>
      <vt:lpstr>Gill Sans MT</vt:lpstr>
      <vt:lpstr>Goudy Old Style</vt:lpstr>
      <vt:lpstr>Jokerman</vt:lpstr>
      <vt:lpstr>Modern No. 20</vt:lpstr>
      <vt:lpstr>Times New Roman</vt:lpstr>
      <vt:lpstr>Verdana</vt:lpstr>
      <vt:lpstr>Webdings</vt:lpstr>
      <vt:lpstr>Wingdings</vt:lpstr>
      <vt:lpstr>Clarity</vt:lpstr>
      <vt:lpstr>Typography Basics</vt:lpstr>
      <vt:lpstr>What is the purpose of design?</vt:lpstr>
      <vt:lpstr>Typography</vt:lpstr>
      <vt:lpstr>I. Typefaces</vt:lpstr>
      <vt:lpstr>Typefaces</vt:lpstr>
      <vt:lpstr>Typeface Categories</vt:lpstr>
      <vt:lpstr>Serif Typefaces</vt:lpstr>
      <vt:lpstr>Sans Serif Typefaces</vt:lpstr>
      <vt:lpstr>Serif vs. Sans Serif</vt:lpstr>
      <vt:lpstr>Ornamental Typefaces</vt:lpstr>
      <vt:lpstr>Script Typefaces</vt:lpstr>
      <vt:lpstr>Dingbat (Symbol) Typefaces</vt:lpstr>
      <vt:lpstr>II. Fonts</vt:lpstr>
      <vt:lpstr>The History of Fonts</vt:lpstr>
      <vt:lpstr>PowerPoint Presentation</vt:lpstr>
      <vt:lpstr>Fonts</vt:lpstr>
      <vt:lpstr>Font Style</vt:lpstr>
      <vt:lpstr>Font Families</vt:lpstr>
      <vt:lpstr>III. Typeface spacing</vt:lpstr>
      <vt:lpstr>Proportional Typefaces</vt:lpstr>
      <vt:lpstr>Monospaced Typefaces</vt:lpstr>
      <vt:lpstr>Proportional vs. Monospace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Bladen Crockett</dc:creator>
  <cp:lastModifiedBy>Daniel Smith</cp:lastModifiedBy>
  <cp:revision>242</cp:revision>
  <cp:lastPrinted>2011-01-27T18:28:58Z</cp:lastPrinted>
  <dcterms:created xsi:type="dcterms:W3CDTF">2009-05-22T16:24:28Z</dcterms:created>
  <dcterms:modified xsi:type="dcterms:W3CDTF">2016-02-08T14:48:03Z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TC300011831033</vt:lpwstr>
  </property>
</Properties>
</file>