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06" r:id="rId3"/>
    <p:sldId id="305" r:id="rId4"/>
    <p:sldId id="307" r:id="rId5"/>
    <p:sldId id="308" r:id="rId6"/>
    <p:sldId id="299" r:id="rId7"/>
    <p:sldId id="264" r:id="rId8"/>
    <p:sldId id="300" r:id="rId9"/>
    <p:sldId id="301" r:id="rId10"/>
    <p:sldId id="297" r:id="rId11"/>
    <p:sldId id="302" r:id="rId12"/>
    <p:sldId id="303" r:id="rId13"/>
    <p:sldId id="30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79D"/>
    <a:srgbClr val="FF2F92"/>
    <a:srgbClr val="7A8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2"/>
    <p:restoredTop sz="94679"/>
  </p:normalViewPr>
  <p:slideViewPr>
    <p:cSldViewPr snapToGrid="0" snapToObjects="1">
      <p:cViewPr>
        <p:scale>
          <a:sx n="110" d="100"/>
          <a:sy n="110" d="100"/>
        </p:scale>
        <p:origin x="856" y="-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2D035-2C12-B54C-8E4C-9F6BDE11EF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CE496A-8BEC-3740-8703-FA2BB1D7FA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818D57-1218-F04A-B5D2-5BFE9161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0433-EB23-3C4F-87CC-2FFCE9C6E780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3600A0-156F-5742-946C-E8B8D218C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9BF4BA-458D-5C45-BD63-DE6127AF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0961-EBD6-2343-938B-B9378123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4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0640B-16DC-A04A-B49F-2DE314D3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B45B0C-807E-9E4B-9601-91BE20A8D4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400DE8-4F43-1C4C-B2BC-9332EAD0F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CCC84A-636F-AE4E-8ADD-0F1716F0C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0433-EB23-3C4F-87CC-2FFCE9C6E780}" type="datetimeFigureOut">
              <a:rPr lang="en-US" smtClean="0"/>
              <a:t>1/3/22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DE8680-F609-E847-9D7D-D2EA11A83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CC81B8-FB87-DC4A-876B-8D7F1B196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0961-EBD6-2343-938B-B9378123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07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2D154-846B-AF4F-871C-8A70C82B8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305A92-92A2-AB48-A7DA-B282670C0B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18FCCF-7318-C244-9926-8D491C127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0433-EB23-3C4F-87CC-2FFCE9C6E780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16CDA5-1E67-6E4F-98C3-7DA2C7688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C0E87-1878-0844-BBB1-890BF686A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0961-EBD6-2343-938B-B9378123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94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FC8C2C3-5BB5-9B4D-AD81-CAD0E586D3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314425-3398-F046-B218-33A1EC2E91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1835B1-54D0-3B4D-96ED-E05BC9E20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0433-EB23-3C4F-87CC-2FFCE9C6E780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7608F-1FC7-4C46-BEFF-236DD3631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17316-9DC1-A143-A261-F752006FE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0961-EBD6-2343-938B-B9378123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48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FE914-0371-0240-A142-4F89BBCE0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C5001-8CDB-7F48-A747-47BDAE2E43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0FF2F-9FF0-4942-B0E4-00F9FAD5C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0433-EB23-3C4F-87CC-2FFCE9C6E780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5F27C-FF15-5A46-9C12-67149E47C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8A3AB3-3B3F-9348-8196-B1EA5090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0961-EBD6-2343-938B-B9378123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255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94C23-03D3-0F49-B662-9A76756EC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29000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endParaRPr lang="en-US" dirty="0"/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9AD875C1-CFA3-0249-A921-B96FBD820C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81000"/>
            <a:ext cx="12192000" cy="304800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F3646F9-7FE1-9C47-B38C-552272218A3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4754563"/>
            <a:ext cx="10515600" cy="1722437"/>
          </a:xfrm>
        </p:spPr>
        <p:txBody>
          <a:bodyPr/>
          <a:lstStyle>
            <a:lvl1pPr marL="0" indent="0">
              <a:buNone/>
              <a:defRPr>
                <a:latin typeface="American Typewriter" panose="02090604020004020304" pitchFamily="18" charset="77"/>
              </a:defRPr>
            </a:lvl1pPr>
            <a:lvl2pPr marL="457200" indent="0">
              <a:buNone/>
              <a:defRPr>
                <a:latin typeface="American Typewriter" panose="02090604020004020304" pitchFamily="18" charset="77"/>
              </a:defRPr>
            </a:lvl2pPr>
            <a:lvl3pPr marL="914400" indent="0">
              <a:buNone/>
              <a:defRPr>
                <a:latin typeface="American Typewriter" panose="02090604020004020304" pitchFamily="18" charset="77"/>
              </a:defRPr>
            </a:lvl3pPr>
            <a:lvl4pPr marL="1371600" indent="0">
              <a:buNone/>
              <a:defRPr>
                <a:latin typeface="American Typewriter" panose="02090604020004020304" pitchFamily="18" charset="77"/>
              </a:defRPr>
            </a:lvl4pPr>
            <a:lvl5pPr marL="1828800" indent="0">
              <a:buNone/>
              <a:defRPr>
                <a:latin typeface="American Typewriter" panose="02090604020004020304" pitchFamily="18" charset="77"/>
              </a:defRPr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60001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ED310-9AE0-944E-97D5-498D7C9ED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AAEAB-16F2-CD43-9520-E2E7612916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5A825-00B2-A644-8C4C-24375084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0433-EB23-3C4F-87CC-2FFCE9C6E780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A1C86-DCE5-DC49-8AF1-E64E8111D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DA1185-B7A4-DC45-B208-392BD21A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0961-EBD6-2343-938B-B9378123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344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0D76A-89C8-E048-A859-AB7DEE4C3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40290-D27C-0C41-B94C-0B47E1C65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1B6BE1-1889-764F-9F27-98A9303953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E36206-845F-3E45-9096-4709F0EDF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0433-EB23-3C4F-87CC-2FFCE9C6E780}" type="datetimeFigureOut">
              <a:rPr lang="en-US" smtClean="0"/>
              <a:t>1/3/22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FB4F46-6E13-0143-95A5-8B3324C49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93B5B1-096C-1243-BC46-619CC31DB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0961-EBD6-2343-938B-B9378123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9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7FE50-6562-BD43-9755-46F1BB95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412F3-5226-2A46-838C-8A68C6923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KG Second Chances Solid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90479-5549-4443-819D-4393D3BF72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55863A-3A30-6348-B58A-DCA418842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KG Second Chances Solid" panose="02000000000000000000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486B03-3864-0A45-8DBB-49125B2648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FDDC869-F0F9-7949-A010-40AB3723E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0433-EB23-3C4F-87CC-2FFCE9C6E780}" type="datetimeFigureOut">
              <a:rPr lang="en-US" smtClean="0"/>
              <a:t>1/3/22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564CDB-17CA-FE48-ABB8-3990DE089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F458D5-4057-9D4F-9FF0-16C43ADB6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0961-EBD6-2343-938B-B9378123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367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B8975-F9F3-AB43-A480-5C04A2CF4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A88575-D8BA-BA47-B234-E7813B01C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0433-EB23-3C4F-87CC-2FFCE9C6E780}" type="datetimeFigureOut">
              <a:rPr lang="en-US" smtClean="0"/>
              <a:t>1/3/22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0B3AA5-E949-F24C-B01B-968CF123C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68A88F-44D1-A147-9E96-8301F7F8A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0961-EBD6-2343-938B-B9378123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03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11D7D3-9695-A246-B367-F66D4AE65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0433-EB23-3C4F-87CC-2FFCE9C6E780}" type="datetimeFigureOut">
              <a:rPr lang="en-US" smtClean="0"/>
              <a:t>1/3/22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DDB22F-2756-5E41-9292-983F591B2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DB733-F608-2540-B00A-5D4B8D85B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0961-EBD6-2343-938B-B9378123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01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8ACFD-EED9-0643-954B-B818D62EA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4AAE9-C1B4-2948-A312-C0B1B2EC22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A4525-FB1B-B346-B66F-055BC948A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6F44F3-C0BB-D343-8905-17522B1E2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10433-EB23-3C4F-87CC-2FFCE9C6E780}" type="datetimeFigureOut">
              <a:rPr lang="en-US" smtClean="0"/>
              <a:t>1/3/22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1D4F9-1CDB-904D-8312-12820789B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9C86B-8D0D-964E-BEDF-58CB4970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70961-EBD6-2343-938B-B9378123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62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04E0AE-5B3D-694C-AEA8-BCC212F26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D41EBB-62EA-F74D-B876-ABCC4C337B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C8EBC-FF81-C24E-A1CA-6551D6DF44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10433-EB23-3C4F-87CC-2FFCE9C6E780}" type="datetimeFigureOut">
              <a:rPr lang="en-US" smtClean="0"/>
              <a:t>1/3/22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51E34-B7A6-7D4C-B2C3-BAD3535C81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8BB5C-7F99-4540-AB47-5736B3C530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70961-EBD6-2343-938B-B93781235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89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KG Second Chances Solid" panose="02000000000000000000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tiff"/><Relationship Id="rId13" Type="http://schemas.openxmlformats.org/officeDocument/2006/relationships/image" Target="../media/image10.png"/><Relationship Id="rId18" Type="http://schemas.openxmlformats.org/officeDocument/2006/relationships/image" Target="../media/image17.png"/><Relationship Id="rId3" Type="http://schemas.openxmlformats.org/officeDocument/2006/relationships/image" Target="../media/image16.tiff"/><Relationship Id="rId7" Type="http://schemas.openxmlformats.org/officeDocument/2006/relationships/image" Target="../media/image4.png"/><Relationship Id="rId12" Type="http://schemas.openxmlformats.org/officeDocument/2006/relationships/image" Target="../media/image67.png"/><Relationship Id="rId17" Type="http://schemas.openxmlformats.org/officeDocument/2006/relationships/image" Target="../media/image39.png"/><Relationship Id="rId2" Type="http://schemas.openxmlformats.org/officeDocument/2006/relationships/image" Target="../media/image32.png"/><Relationship Id="rId16" Type="http://schemas.openxmlformats.org/officeDocument/2006/relationships/image" Target="../media/image68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33.jpeg"/><Relationship Id="rId5" Type="http://schemas.openxmlformats.org/officeDocument/2006/relationships/image" Target="../media/image14.png"/><Relationship Id="rId15" Type="http://schemas.openxmlformats.org/officeDocument/2006/relationships/image" Target="../media/image15.png"/><Relationship Id="rId10" Type="http://schemas.openxmlformats.org/officeDocument/2006/relationships/image" Target="../media/image66.png"/><Relationship Id="rId4" Type="http://schemas.openxmlformats.org/officeDocument/2006/relationships/image" Target="../media/image36.png"/><Relationship Id="rId9" Type="http://schemas.openxmlformats.org/officeDocument/2006/relationships/image" Target="../media/image38.png"/><Relationship Id="rId14" Type="http://schemas.openxmlformats.org/officeDocument/2006/relationships/image" Target="../media/image47.tif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tiff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tiff"/><Relationship Id="rId1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3" Type="http://schemas.openxmlformats.org/officeDocument/2006/relationships/image" Target="../media/image59.tiff"/><Relationship Id="rId7" Type="http://schemas.openxmlformats.org/officeDocument/2006/relationships/image" Target="../media/image82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tiff"/><Relationship Id="rId5" Type="http://schemas.openxmlformats.org/officeDocument/2006/relationships/image" Target="../media/image40.png"/><Relationship Id="rId4" Type="http://schemas.openxmlformats.org/officeDocument/2006/relationships/image" Target="../media/image18.png"/><Relationship Id="rId9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tiff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tiff"/><Relationship Id="rId16" Type="http://schemas.openxmlformats.org/officeDocument/2006/relationships/image" Target="../media/image16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jpg"/><Relationship Id="rId5" Type="http://schemas.openxmlformats.org/officeDocument/2006/relationships/image" Target="../media/image5.tiff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13" Type="http://schemas.openxmlformats.org/officeDocument/2006/relationships/image" Target="../media/image30.jp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11" Type="http://schemas.openxmlformats.org/officeDocument/2006/relationships/image" Target="../media/image28.jpg"/><Relationship Id="rId5" Type="http://schemas.openxmlformats.org/officeDocument/2006/relationships/image" Target="../media/image22.pn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jp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1.tiff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34.tiff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7.tiff"/><Relationship Id="rId18" Type="http://schemas.openxmlformats.org/officeDocument/2006/relationships/image" Target="../media/image5.tiff"/><Relationship Id="rId3" Type="http://schemas.openxmlformats.org/officeDocument/2006/relationships/image" Target="../media/image44.png"/><Relationship Id="rId21" Type="http://schemas.openxmlformats.org/officeDocument/2006/relationships/image" Target="../media/image22.png"/><Relationship Id="rId7" Type="http://schemas.openxmlformats.org/officeDocument/2006/relationships/image" Target="../media/image12.png"/><Relationship Id="rId12" Type="http://schemas.openxmlformats.org/officeDocument/2006/relationships/image" Target="../media/image34.tiff"/><Relationship Id="rId17" Type="http://schemas.openxmlformats.org/officeDocument/2006/relationships/image" Target="../media/image50.png"/><Relationship Id="rId2" Type="http://schemas.openxmlformats.org/officeDocument/2006/relationships/image" Target="../media/image33.jpeg"/><Relationship Id="rId16" Type="http://schemas.openxmlformats.org/officeDocument/2006/relationships/image" Target="../media/image49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11" Type="http://schemas.openxmlformats.org/officeDocument/2006/relationships/image" Target="../media/image43.png"/><Relationship Id="rId5" Type="http://schemas.openxmlformats.org/officeDocument/2006/relationships/image" Target="../media/image35.jpeg"/><Relationship Id="rId15" Type="http://schemas.openxmlformats.org/officeDocument/2006/relationships/image" Target="../media/image23.png"/><Relationship Id="rId10" Type="http://schemas.openxmlformats.org/officeDocument/2006/relationships/image" Target="../media/image21.png"/><Relationship Id="rId19" Type="http://schemas.openxmlformats.org/officeDocument/2006/relationships/image" Target="../media/image6.png"/><Relationship Id="rId4" Type="http://schemas.openxmlformats.org/officeDocument/2006/relationships/image" Target="../media/image19.tiff"/><Relationship Id="rId9" Type="http://schemas.openxmlformats.org/officeDocument/2006/relationships/image" Target="../media/image20.png"/><Relationship Id="rId14" Type="http://schemas.openxmlformats.org/officeDocument/2006/relationships/image" Target="../media/image48.tiff"/><Relationship Id="rId22" Type="http://schemas.openxmlformats.org/officeDocument/2006/relationships/image" Target="../media/image51.tif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13" Type="http://schemas.openxmlformats.org/officeDocument/2006/relationships/image" Target="../media/image24.png"/><Relationship Id="rId18" Type="http://schemas.openxmlformats.org/officeDocument/2006/relationships/image" Target="../media/image61.tiff"/><Relationship Id="rId3" Type="http://schemas.openxmlformats.org/officeDocument/2006/relationships/image" Target="../media/image53.png"/><Relationship Id="rId21" Type="http://schemas.openxmlformats.org/officeDocument/2006/relationships/image" Target="../media/image63.tiff"/><Relationship Id="rId7" Type="http://schemas.openxmlformats.org/officeDocument/2006/relationships/image" Target="../media/image25.tiff"/><Relationship Id="rId12" Type="http://schemas.openxmlformats.org/officeDocument/2006/relationships/image" Target="../media/image57.tiff"/><Relationship Id="rId17" Type="http://schemas.openxmlformats.org/officeDocument/2006/relationships/image" Target="../media/image60.png"/><Relationship Id="rId2" Type="http://schemas.openxmlformats.org/officeDocument/2006/relationships/image" Target="../media/image52.tiff"/><Relationship Id="rId16" Type="http://schemas.openxmlformats.org/officeDocument/2006/relationships/image" Target="../media/image7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11" Type="http://schemas.openxmlformats.org/officeDocument/2006/relationships/image" Target="../media/image4.png"/><Relationship Id="rId5" Type="http://schemas.openxmlformats.org/officeDocument/2006/relationships/image" Target="../media/image55.png"/><Relationship Id="rId15" Type="http://schemas.openxmlformats.org/officeDocument/2006/relationships/image" Target="../media/image59.tiff"/><Relationship Id="rId10" Type="http://schemas.openxmlformats.org/officeDocument/2006/relationships/image" Target="../media/image3.png"/><Relationship Id="rId19" Type="http://schemas.openxmlformats.org/officeDocument/2006/relationships/image" Target="../media/image62.png"/><Relationship Id="rId4" Type="http://schemas.openxmlformats.org/officeDocument/2006/relationships/image" Target="../media/image54.tiff"/><Relationship Id="rId9" Type="http://schemas.openxmlformats.org/officeDocument/2006/relationships/image" Target="../media/image2.tiff"/><Relationship Id="rId14" Type="http://schemas.openxmlformats.org/officeDocument/2006/relationships/image" Target="../media/image58.png"/><Relationship Id="rId22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F16D3A8-A3D1-604B-A6B3-B39B149E05E6}"/>
              </a:ext>
            </a:extLst>
          </p:cNvPr>
          <p:cNvSpPr txBox="1">
            <a:spLocks/>
          </p:cNvSpPr>
          <p:nvPr/>
        </p:nvSpPr>
        <p:spPr>
          <a:xfrm>
            <a:off x="449943" y="1524836"/>
            <a:ext cx="11582398" cy="345356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600" dirty="0">
                <a:solidFill>
                  <a:srgbClr val="FF2F92"/>
                </a:solidFill>
                <a:latin typeface="KG Second Chances Solid" panose="02000000000000000000" pitchFamily="2" charset="77"/>
              </a:rPr>
              <a:t>LOGO DESIGN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2CE85A-F1D6-7749-822C-B84B8C90A1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9143" y="553285"/>
            <a:ext cx="11582398" cy="4416711"/>
          </a:xfrm>
        </p:spPr>
        <p:txBody>
          <a:bodyPr>
            <a:noAutofit/>
          </a:bodyPr>
          <a:lstStyle/>
          <a:p>
            <a:r>
              <a:rPr lang="en-US" sz="16600" dirty="0">
                <a:latin typeface="KG Second Chances Sketch" panose="02000000000000000000" pitchFamily="2" charset="77"/>
              </a:rPr>
              <a:t>LOGO DESIGN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E4EE73B-4162-AA44-B53C-DCB90771E14D}"/>
              </a:ext>
            </a:extLst>
          </p:cNvPr>
          <p:cNvSpPr txBox="1">
            <a:spLocks/>
          </p:cNvSpPr>
          <p:nvPr/>
        </p:nvSpPr>
        <p:spPr>
          <a:xfrm>
            <a:off x="1142306" y="4969997"/>
            <a:ext cx="9907388" cy="120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rgbClr val="00A79D"/>
                </a:solidFill>
                <a:latin typeface="KG HAPPY Solid" panose="02000000000000000000" pitchFamily="2" charset="77"/>
              </a:rPr>
              <a:t>What you chose says a lot about your brand!</a:t>
            </a:r>
            <a:endParaRPr lang="en-US" sz="4000" dirty="0">
              <a:solidFill>
                <a:srgbClr val="92D050"/>
              </a:solidFill>
              <a:latin typeface="KG HAPPY Solid" panose="02000000000000000000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15544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3CC3E-F1BF-C743-AE69-6423C802D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A79D"/>
                </a:solidFill>
              </a:rPr>
              <a:t>Shapes!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E4246-C40A-C74E-BF21-AC06347C5D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6234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B0AC-CD24-7041-BAD4-8BD0341B1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06" y="1"/>
            <a:ext cx="10907482" cy="1690688"/>
          </a:xfrm>
        </p:spPr>
        <p:txBody>
          <a:bodyPr/>
          <a:lstStyle/>
          <a:p>
            <a:r>
              <a:rPr lang="en-US" dirty="0"/>
              <a:t>Round Shapes: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A445A0-325C-884F-8E99-7443A2033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906" y="1038609"/>
            <a:ext cx="3892461" cy="82391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Circles: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407E58-FF76-1446-9EB5-4F6E754E8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906" y="1862521"/>
            <a:ext cx="3892461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Community, Unity, Friendship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FDC57D-1ACF-5649-93A5-69C1E26F8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43385" y="1038609"/>
            <a:ext cx="4104630" cy="82391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Curves: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4C5E9F-4280-E449-B01A-D5F692E6E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4617" y="1862521"/>
            <a:ext cx="4180380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Strength, Resolution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149EB30-01B4-A344-867B-AA260C3886C5}"/>
              </a:ext>
            </a:extLst>
          </p:cNvPr>
          <p:cNvSpPr txBox="1">
            <a:spLocks/>
          </p:cNvSpPr>
          <p:nvPr/>
        </p:nvSpPr>
        <p:spPr>
          <a:xfrm>
            <a:off x="4264616" y="1038609"/>
            <a:ext cx="368363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KG Second Chances Solid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Rings: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9BC8373-1D34-0D4F-BD1C-652A2BCFFF7F}"/>
              </a:ext>
            </a:extLst>
          </p:cNvPr>
          <p:cNvSpPr txBox="1">
            <a:spLocks/>
          </p:cNvSpPr>
          <p:nvPr/>
        </p:nvSpPr>
        <p:spPr>
          <a:xfrm>
            <a:off x="7608010" y="1862521"/>
            <a:ext cx="4749090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Flexibility, Adaptability, Compliance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43A64-CCED-844C-8F45-B45130EC3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748" y="2342330"/>
            <a:ext cx="1916552" cy="1561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A4AC80-ED51-0540-B5A2-C8821F952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830" y="2287340"/>
            <a:ext cx="1540918" cy="1587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612A5C-FF9B-D744-BC5B-2BCE2C3548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56" y="3838087"/>
            <a:ext cx="1916551" cy="16023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66DB60-AE14-8540-B72F-5CFB22C1F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5192" y="3976121"/>
            <a:ext cx="1422400" cy="1422400"/>
          </a:xfrm>
          <a:prstGeom prst="rect">
            <a:avLst/>
          </a:prstGeom>
        </p:spPr>
      </p:pic>
      <p:pic>
        <p:nvPicPr>
          <p:cNvPr id="13" name="Picture 4" descr="Top 10 of the World's Most Famous Logos and What You Can Learn From Them">
            <a:extLst>
              <a:ext uri="{FF2B5EF4-FFF2-40B4-BE49-F238E27FC236}">
                <a16:creationId xmlns:a16="http://schemas.microsoft.com/office/drawing/2014/main" id="{4D4A9E07-3D1D-544B-B5E2-21C363287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190" y="5471250"/>
            <a:ext cx="1127638" cy="112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D75B89-4EB3-DA45-8FFB-7CC92E21EA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9500" y="5462634"/>
            <a:ext cx="1127638" cy="12111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9F5C42-D8E6-1A4C-89AF-7716C08E11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11271"/>
            <a:ext cx="1357018" cy="13096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9F1977-4953-B443-971C-B3D1BBA2D3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4443" y="2441822"/>
            <a:ext cx="2800115" cy="129272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25C8788-9D30-3247-A416-170A58F5A0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696" y="3769818"/>
            <a:ext cx="2166007" cy="1628703"/>
          </a:xfrm>
          <a:prstGeom prst="rect">
            <a:avLst/>
          </a:prstGeom>
        </p:spPr>
      </p:pic>
      <p:pic>
        <p:nvPicPr>
          <p:cNvPr id="19" name="Picture 6" descr="Mastercard's new logo suggests a future where payment is digital - Vox">
            <a:extLst>
              <a:ext uri="{FF2B5EF4-FFF2-40B4-BE49-F238E27FC236}">
                <a16:creationId xmlns:a16="http://schemas.microsoft.com/office/drawing/2014/main" id="{877A3FAA-7C1F-6547-9F61-D209AF247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923" y="5570211"/>
            <a:ext cx="2255276" cy="1127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64928E-1AA7-D74A-BD54-0D55D36DF3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13238" y="4688392"/>
            <a:ext cx="1638300" cy="12446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28A6447-A4B3-154B-88FF-B9B50EE2BD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83667" y="3267088"/>
            <a:ext cx="1308100" cy="15494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E15FE5-6E08-9E4F-B109-B244F727E88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26844" b="26810"/>
          <a:stretch/>
        </p:blipFill>
        <p:spPr>
          <a:xfrm>
            <a:off x="8184537" y="2415447"/>
            <a:ext cx="3175534" cy="81435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A9AB81-EA27-5446-AB5F-D045DF0F0FE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884" r="10085"/>
          <a:stretch/>
        </p:blipFill>
        <p:spPr>
          <a:xfrm>
            <a:off x="8407841" y="3976121"/>
            <a:ext cx="2019463" cy="165914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167D0C-A9B7-C34C-B105-799B785DC84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042981" y="5533105"/>
            <a:ext cx="1892300" cy="10668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2864C1-D015-234C-B709-8701354F48F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089560" y="3279365"/>
            <a:ext cx="2374900" cy="8509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C881C95-274C-8941-BD65-276ED03FF7B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68514" y="5710105"/>
            <a:ext cx="1596383" cy="89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99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B0AC-CD24-7041-BAD4-8BD0341B1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10898188" cy="1690688"/>
          </a:xfrm>
        </p:spPr>
        <p:txBody>
          <a:bodyPr/>
          <a:lstStyle/>
          <a:p>
            <a:r>
              <a:rPr lang="en-US" dirty="0"/>
              <a:t>Sharp Shapes: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A445A0-325C-884F-8E99-7443A2033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374" y="1025182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Squares: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407E58-FF76-1446-9EB5-4F6E754E8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374" y="1849094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Stability, Consistency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FDC57D-1ACF-5649-93A5-69C1E26F8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13786" y="1025182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Triangles: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4C5E9F-4280-E449-B01A-D5F692E6E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13786" y="1849094"/>
            <a:ext cx="5183188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Power, Science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5F4FF-4240-1349-ADCE-8CFE67C1CF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90800"/>
            <a:ext cx="1333500" cy="1511300"/>
          </a:xfrm>
          <a:prstGeom prst="rect">
            <a:avLst/>
          </a:prstGeom>
        </p:spPr>
      </p:pic>
      <p:pic>
        <p:nvPicPr>
          <p:cNvPr id="4098" name="Picture 2" descr="Behind the Red Triangle: The Bass Pale Ale Brand and Logo - Logoworks Blog">
            <a:extLst>
              <a:ext uri="{FF2B5EF4-FFF2-40B4-BE49-F238E27FC236}">
                <a16:creationId xmlns:a16="http://schemas.microsoft.com/office/drawing/2014/main" id="{F8C1EA65-2490-3541-AA96-43687A9F2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2" t="7783" r="28918" b="8026"/>
          <a:stretch/>
        </p:blipFill>
        <p:spPr bwMode="auto">
          <a:xfrm>
            <a:off x="8243766" y="3895656"/>
            <a:ext cx="1552251" cy="1796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didas Coupon: Additional Savings for Regular and Sale Items">
            <a:extLst>
              <a:ext uri="{FF2B5EF4-FFF2-40B4-BE49-F238E27FC236}">
                <a16:creationId xmlns:a16="http://schemas.microsoft.com/office/drawing/2014/main" id="{8AC31AAD-DF66-1E41-80F0-E3726E478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161" y="4102100"/>
            <a:ext cx="2755900" cy="275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aterpillar Cat Logo dxf File">
            <a:extLst>
              <a:ext uri="{FF2B5EF4-FFF2-40B4-BE49-F238E27FC236}">
                <a16:creationId xmlns:a16="http://schemas.microsoft.com/office/drawing/2014/main" id="{51882EED-0569-5A40-B13A-1532C354F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092" y="2105058"/>
            <a:ext cx="2755900" cy="1741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D311D0-DE6C-114A-947C-2D036E4E1B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6025" y="4522886"/>
            <a:ext cx="1828799" cy="17964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B5FD94-3A50-E542-87C8-2D25CC1F58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99" t="32436" r="16686" b="37479"/>
          <a:stretch/>
        </p:blipFill>
        <p:spPr>
          <a:xfrm>
            <a:off x="3379823" y="2550118"/>
            <a:ext cx="1673585" cy="554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07C161-703A-C74C-87DA-2438D95F7E9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7515" b="39464"/>
          <a:stretch/>
        </p:blipFill>
        <p:spPr>
          <a:xfrm>
            <a:off x="455284" y="2532638"/>
            <a:ext cx="2439784" cy="5616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9F35E7-DC6D-2A41-BADF-15581DC04F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397" t="17089" r="22967" b="17410"/>
          <a:stretch/>
        </p:blipFill>
        <p:spPr>
          <a:xfrm>
            <a:off x="3441326" y="4995329"/>
            <a:ext cx="1441806" cy="13935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5958C65-9C79-074E-8182-3B89D5EA38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07718" y="4948138"/>
            <a:ext cx="1524506" cy="15245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BC24FD-2FBB-D647-B6C1-8731EC9F7A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632" t="26023" r="28271" b="24436"/>
          <a:stretch/>
        </p:blipFill>
        <p:spPr>
          <a:xfrm>
            <a:off x="1936648" y="3351324"/>
            <a:ext cx="1542137" cy="131570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0643E7-15F5-1D41-966B-CC75178E361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240" y="3303093"/>
            <a:ext cx="1422400" cy="1422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BB5982-6030-F24E-A49A-7B3D5429A7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6749" y="5002555"/>
            <a:ext cx="1333500" cy="13335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4564D84-EDA1-834F-98FD-B7AF478DAD2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05808" y="3346450"/>
            <a:ext cx="1328772" cy="132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04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B0AC-CD24-7041-BAD4-8BD0341B1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10898188" cy="1690688"/>
          </a:xfrm>
        </p:spPr>
        <p:txBody>
          <a:bodyPr/>
          <a:lstStyle/>
          <a:p>
            <a:r>
              <a:rPr lang="en-US" dirty="0"/>
              <a:t>Line Shapes: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A445A0-325C-884F-8E99-7443A2033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374" y="1025182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Horizontal: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407E58-FF76-1446-9EB5-4F6E754E8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374" y="1849094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Calm, Tranquility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FDC57D-1ACF-5649-93A5-69C1E26F8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81786" y="1025182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Vertical: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4C5E9F-4280-E449-B01A-D5F692E6E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1786" y="1849094"/>
            <a:ext cx="5183188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Endurance, Strength, Power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10BF68-1F0B-A947-975A-0C1CEA232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0577" y="2466183"/>
            <a:ext cx="1892300" cy="1066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8CD5F9-B75E-B54D-AE46-2C7DB99AF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701" y="2260843"/>
            <a:ext cx="1818062" cy="17546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20BE6B5-DA31-C94F-8DE3-49E3450F5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374" y="3942316"/>
            <a:ext cx="2870200" cy="13465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846261-77CC-7444-8095-AF0F78FE65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094" y="3446516"/>
            <a:ext cx="3318134" cy="2305050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6CFE13C9-7A11-0349-9733-6148F3F547F1}"/>
              </a:ext>
            </a:extLst>
          </p:cNvPr>
          <p:cNvSpPr txBox="1">
            <a:spLocks/>
          </p:cNvSpPr>
          <p:nvPr/>
        </p:nvSpPr>
        <p:spPr>
          <a:xfrm>
            <a:off x="7945786" y="1037882"/>
            <a:ext cx="5183188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KG Second Chances Solid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Spirals: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B2793EB0-007E-794E-B7B0-67AF736755D3}"/>
              </a:ext>
            </a:extLst>
          </p:cNvPr>
          <p:cNvSpPr txBox="1">
            <a:spLocks/>
          </p:cNvSpPr>
          <p:nvPr/>
        </p:nvSpPr>
        <p:spPr>
          <a:xfrm>
            <a:off x="7945786" y="1861794"/>
            <a:ext cx="5183188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Hypnotic, Calming, Flowing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326A26-95A7-7A41-8611-68D1C54FE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5786" y="4412530"/>
            <a:ext cx="2371163" cy="17525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C11790E-C701-CD40-975B-831FC5E30B6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015" t="10592" r="14815" b="9594"/>
          <a:stretch/>
        </p:blipFill>
        <p:spPr>
          <a:xfrm>
            <a:off x="7920900" y="2357491"/>
            <a:ext cx="2133600" cy="18934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03D3DA0-6B57-0C44-AA74-47E981CB4D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94161" y="3129071"/>
            <a:ext cx="1828800" cy="1752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87515D-356E-5147-BB6B-550E2B1B45B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884" r="10085"/>
          <a:stretch/>
        </p:blipFill>
        <p:spPr>
          <a:xfrm>
            <a:off x="914238" y="5198853"/>
            <a:ext cx="2019463" cy="16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679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39DE38-D1BA-B048-BC39-FAD0A081E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92D050"/>
                </a:solidFill>
              </a:rPr>
              <a:t>Styles of Logos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A6E40-4848-3E4E-9D81-3B3154E53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242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B0AC-CD24-7041-BAD4-8BD0341B1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06" y="1"/>
            <a:ext cx="10907482" cy="1690688"/>
          </a:xfrm>
        </p:spPr>
        <p:txBody>
          <a:bodyPr/>
          <a:lstStyle/>
          <a:p>
            <a:r>
              <a:rPr lang="en-US" dirty="0"/>
              <a:t>Styles of Logos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A445A0-325C-884F-8E99-7443A2033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906" y="1038609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Emblem Logos: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407E58-FF76-1446-9EB5-4F6E754E8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906" y="1862521"/>
            <a:ext cx="3697321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Resembles a badge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FDC57D-1ACF-5649-93A5-69C1E26F8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43385" y="1038609"/>
            <a:ext cx="4104630" cy="82391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Letter Logos: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4C5E9F-4280-E449-B01A-D5F692E6E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4617" y="1862521"/>
            <a:ext cx="4180380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Only uses images/pictures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149EB30-01B4-A344-867B-AA260C3886C5}"/>
              </a:ext>
            </a:extLst>
          </p:cNvPr>
          <p:cNvSpPr txBox="1">
            <a:spLocks/>
          </p:cNvSpPr>
          <p:nvPr/>
        </p:nvSpPr>
        <p:spPr>
          <a:xfrm>
            <a:off x="4264616" y="1038609"/>
            <a:ext cx="368363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KG Second Chances Solid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Pictorial Logos: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9BC8373-1D34-0D4F-BD1C-652A2BCFFF7F}"/>
              </a:ext>
            </a:extLst>
          </p:cNvPr>
          <p:cNvSpPr txBox="1">
            <a:spLocks/>
          </p:cNvSpPr>
          <p:nvPr/>
        </p:nvSpPr>
        <p:spPr>
          <a:xfrm>
            <a:off x="8143385" y="1862521"/>
            <a:ext cx="4104630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Only uses Type with initials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8F17EF4-E13E-9645-97F8-0FFA47805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16" y="2273214"/>
            <a:ext cx="1609832" cy="160983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1B02CBE-20D8-F645-BB0E-1B803DB5AB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0415"/>
          <a:stretch/>
        </p:blipFill>
        <p:spPr>
          <a:xfrm>
            <a:off x="10313676" y="3216798"/>
            <a:ext cx="1663700" cy="9702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20F5FB8-C6B7-3848-A689-8F308FBCE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5462" y="2393574"/>
            <a:ext cx="1371600" cy="14732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8E6234C-168C-0748-A38A-06E95FB370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216" b="18756"/>
          <a:stretch/>
        </p:blipFill>
        <p:spPr>
          <a:xfrm>
            <a:off x="10290658" y="2380553"/>
            <a:ext cx="1686350" cy="74066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E296844-F1F0-BA41-A015-AC2057D27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7165" y="4504883"/>
            <a:ext cx="1005055" cy="1202125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B30DF0E-AE23-EC41-8408-5635279187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690" y="4041557"/>
            <a:ext cx="1505552" cy="1505552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86A25868-A3C9-B545-BE7B-45F6EDEC8C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9148" y="3803821"/>
            <a:ext cx="1926079" cy="1505552"/>
          </a:xfrm>
          <a:prstGeom prst="rect">
            <a:avLst/>
          </a:prstGeom>
        </p:spPr>
      </p:pic>
      <p:pic>
        <p:nvPicPr>
          <p:cNvPr id="19" name="Picture 18" descr="A picture containing text, sign, vector graphics&#10;&#10;Description automatically generated">
            <a:extLst>
              <a:ext uri="{FF2B5EF4-FFF2-40B4-BE49-F238E27FC236}">
                <a16:creationId xmlns:a16="http://schemas.microsoft.com/office/drawing/2014/main" id="{433F4B05-58E6-A64E-B2B7-DBEE53A42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0966" y="5290375"/>
            <a:ext cx="1505552" cy="150555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DD3D39A-0C23-C244-944F-8C2B78787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6409" y="2363610"/>
            <a:ext cx="1308100" cy="1549400"/>
          </a:xfrm>
          <a:prstGeom prst="rect">
            <a:avLst/>
          </a:prstGeom>
        </p:spPr>
      </p:pic>
      <p:pic>
        <p:nvPicPr>
          <p:cNvPr id="38" name="Picture 37" descr="Logo, company name&#10;&#10;Description automatically generated">
            <a:extLst>
              <a:ext uri="{FF2B5EF4-FFF2-40B4-BE49-F238E27FC236}">
                <a16:creationId xmlns:a16="http://schemas.microsoft.com/office/drawing/2014/main" id="{D4EAF265-4F73-BB4A-A2AC-C63050FDCD1E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061" t="11685" r="8035" b="9261"/>
          <a:stretch/>
        </p:blipFill>
        <p:spPr>
          <a:xfrm>
            <a:off x="5327647" y="5290375"/>
            <a:ext cx="1618515" cy="1489472"/>
          </a:xfrm>
          <a:prstGeom prst="rect">
            <a:avLst/>
          </a:prstGeom>
        </p:spPr>
      </p:pic>
      <p:pic>
        <p:nvPicPr>
          <p:cNvPr id="43" name="Picture 4" descr="Top 10 of the World's Most Famous Logos and What You Can Learn From Them">
            <a:extLst>
              <a:ext uri="{FF2B5EF4-FFF2-40B4-BE49-F238E27FC236}">
                <a16:creationId xmlns:a16="http://schemas.microsoft.com/office/drawing/2014/main" id="{6F39A122-E677-D741-A3D1-332945BF85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325" y="4091695"/>
            <a:ext cx="1328772" cy="13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6F28981-C01E-834A-ABDB-22DDAC7ED3F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2850" t="10204" r="10487" b="13044"/>
          <a:stretch/>
        </p:blipFill>
        <p:spPr>
          <a:xfrm>
            <a:off x="6302119" y="4142570"/>
            <a:ext cx="1165456" cy="116680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2952069C-A2A8-E54B-80C6-6C71722985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9289" y="2647137"/>
            <a:ext cx="1410500" cy="14105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C59EA87-A78E-D445-A1D3-C9F74887E93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6884" r="10085"/>
          <a:stretch/>
        </p:blipFill>
        <p:spPr>
          <a:xfrm>
            <a:off x="2131311" y="2273213"/>
            <a:ext cx="1832512" cy="150555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EFAA6C0-B1D1-8C41-BDC7-2EAA0A2510F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65526" y="4690342"/>
            <a:ext cx="1218328" cy="125487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0D06310-48FD-414D-9384-16110C666E3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031611" y="3796712"/>
            <a:ext cx="1596383" cy="89397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5F40383-B280-3D43-A47A-EE5734E89CE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224790" y="5800965"/>
            <a:ext cx="2131736" cy="1000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69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B0AC-CD24-7041-BAD4-8BD0341B1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10898188" cy="1690688"/>
          </a:xfrm>
        </p:spPr>
        <p:txBody>
          <a:bodyPr/>
          <a:lstStyle/>
          <a:p>
            <a:r>
              <a:rPr lang="en-US" dirty="0"/>
              <a:t>Styles of Logos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A445A0-325C-884F-8E99-7443A2033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374" y="1025182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Word Mark Logos: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407E58-FF76-1446-9EB5-4F6E754E8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374" y="1849094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Only uses Type with whole word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FDC57D-1ACF-5649-93A5-69C1E26F8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13786" y="1025182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Mascot Logos: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4C5E9F-4280-E449-B01A-D5F692E6E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13786" y="1849094"/>
            <a:ext cx="5183188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Uses the brand’s mascot as the logo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552734-7DB4-0540-8582-464D6EE9869E}"/>
              </a:ext>
            </a:extLst>
          </p:cNvPr>
          <p:cNvSpPr/>
          <p:nvPr/>
        </p:nvSpPr>
        <p:spPr>
          <a:xfrm>
            <a:off x="3835400" y="5930900"/>
            <a:ext cx="1141761" cy="82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91E10D-23AB-2449-A016-97C316EDF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080" r="8250" b="18791"/>
          <a:stretch/>
        </p:blipFill>
        <p:spPr>
          <a:xfrm>
            <a:off x="72090" y="2471117"/>
            <a:ext cx="2608133" cy="957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477B986-BEED-4045-8466-71AD380D5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05" y="5718941"/>
            <a:ext cx="2148504" cy="7150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B96300-29B2-A74E-A9E9-6A8F0A26B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940" y="4663522"/>
            <a:ext cx="3697321" cy="5472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0F1E64-1448-824A-B9C7-0B3AD15F88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223" y="5954778"/>
            <a:ext cx="2116758" cy="3754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FDDF45-FC24-FF4B-82B7-BB90DD26EA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316" r="19847"/>
          <a:stretch/>
        </p:blipFill>
        <p:spPr>
          <a:xfrm>
            <a:off x="10401070" y="2453916"/>
            <a:ext cx="1391807" cy="16740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1444ECB-8529-064C-ABE5-0D3866E5E5B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4848" y="2632761"/>
            <a:ext cx="2489200" cy="812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2CE9761-5046-BD48-88F3-6688E162A79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114" t="28838" r="13646" b="30167"/>
          <a:stretch/>
        </p:blipFill>
        <p:spPr>
          <a:xfrm>
            <a:off x="301905" y="3526042"/>
            <a:ext cx="2463232" cy="1023841"/>
          </a:xfrm>
          <a:prstGeom prst="rect">
            <a:avLst/>
          </a:prstGeom>
        </p:spPr>
      </p:pic>
      <p:pic>
        <p:nvPicPr>
          <p:cNvPr id="18" name="Picture 17" descr="A picture containing text, sign, posing&#10;&#10;Description automatically generated">
            <a:extLst>
              <a:ext uri="{FF2B5EF4-FFF2-40B4-BE49-F238E27FC236}">
                <a16:creationId xmlns:a16="http://schemas.microsoft.com/office/drawing/2014/main" id="{D5953F12-5145-9A4E-949E-DAD94CC3C2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96752" y="4308881"/>
            <a:ext cx="1586421" cy="1885271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0FBA0E77-821A-1644-9E75-E486474226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2948" t="15695" r="12571" b="10681"/>
          <a:stretch/>
        </p:blipFill>
        <p:spPr>
          <a:xfrm>
            <a:off x="6012684" y="2274244"/>
            <a:ext cx="1939450" cy="1917123"/>
          </a:xfrm>
          <a:prstGeom prst="rect">
            <a:avLst/>
          </a:prstGeom>
        </p:spPr>
      </p:pic>
      <p:pic>
        <p:nvPicPr>
          <p:cNvPr id="22" name="Picture 21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38CEE95B-A299-4344-BF39-3DAF277671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0904" y="2273332"/>
            <a:ext cx="1513967" cy="1513967"/>
          </a:xfrm>
          <a:prstGeom prst="rect">
            <a:avLst/>
          </a:prstGeom>
        </p:spPr>
      </p:pic>
      <p:pic>
        <p:nvPicPr>
          <p:cNvPr id="28" name="Picture 2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7E5C834-581D-CB43-9490-F9907B2024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82409" y="5120163"/>
            <a:ext cx="1669229" cy="1669229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18BC15A7-F208-E341-AA55-3947AF953A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82025" y="4167501"/>
            <a:ext cx="1270000" cy="1270000"/>
          </a:xfrm>
          <a:prstGeom prst="rect">
            <a:avLst/>
          </a:prstGeom>
        </p:spPr>
      </p:pic>
      <p:pic>
        <p:nvPicPr>
          <p:cNvPr id="26" name="Picture 25" descr="Logo&#10;&#10;Description automatically generated">
            <a:extLst>
              <a:ext uri="{FF2B5EF4-FFF2-40B4-BE49-F238E27FC236}">
                <a16:creationId xmlns:a16="http://schemas.microsoft.com/office/drawing/2014/main" id="{1B8F4533-34F2-814C-B805-7B17BCB7578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233" t="4892" r="5313" b="4670"/>
          <a:stretch/>
        </p:blipFill>
        <p:spPr>
          <a:xfrm>
            <a:off x="8283888" y="3890587"/>
            <a:ext cx="1497480" cy="1513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92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B0AC-CD24-7041-BAD4-8BD0341B1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10898188" cy="1690688"/>
          </a:xfrm>
        </p:spPr>
        <p:txBody>
          <a:bodyPr/>
          <a:lstStyle/>
          <a:p>
            <a:r>
              <a:rPr lang="en-US" dirty="0"/>
              <a:t>Styles of Logos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A445A0-325C-884F-8E99-7443A2033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374" y="1025182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Abstract Logos: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407E58-FF76-1446-9EB5-4F6E754E8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374" y="1849094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Logo do not identify with the product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FDC57D-1ACF-5649-93A5-69C1E26F8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13786" y="1025182"/>
            <a:ext cx="5183188" cy="823912"/>
          </a:xfrm>
        </p:spPr>
        <p:txBody>
          <a:bodyPr/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Combination Logos: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4C5E9F-4280-E449-B01A-D5F692E6E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13786" y="1849094"/>
            <a:ext cx="5183188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Combines 2 of the 6 previous logo types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552734-7DB4-0540-8582-464D6EE9869E}"/>
              </a:ext>
            </a:extLst>
          </p:cNvPr>
          <p:cNvSpPr/>
          <p:nvPr/>
        </p:nvSpPr>
        <p:spPr>
          <a:xfrm>
            <a:off x="3835400" y="5930900"/>
            <a:ext cx="1141761" cy="82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7AA542C-C310-0A45-8E35-0907293FBE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93" y="2389041"/>
            <a:ext cx="1916552" cy="1561062"/>
          </a:xfrm>
          <a:prstGeom prst="rect">
            <a:avLst/>
          </a:prstGeom>
        </p:spPr>
      </p:pic>
      <p:pic>
        <p:nvPicPr>
          <p:cNvPr id="13" name="Picture 6" descr="Mastercard's new logo suggests a future where payment is digital - Vox">
            <a:extLst>
              <a:ext uri="{FF2B5EF4-FFF2-40B4-BE49-F238E27FC236}">
                <a16:creationId xmlns:a16="http://schemas.microsoft.com/office/drawing/2014/main" id="{BD349E2D-36E0-164C-889A-EB76206B4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1" y="3897656"/>
            <a:ext cx="2976774" cy="148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B4EA747-DB8D-E941-A78B-974F14CF7C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4674" y="2466183"/>
            <a:ext cx="1892300" cy="1066800"/>
          </a:xfrm>
          <a:prstGeom prst="rect">
            <a:avLst/>
          </a:prstGeom>
        </p:spPr>
      </p:pic>
      <p:pic>
        <p:nvPicPr>
          <p:cNvPr id="16" name="Picture 2" descr="YouTube changes logo, updates app design - Business Insider">
            <a:extLst>
              <a:ext uri="{FF2B5EF4-FFF2-40B4-BE49-F238E27FC236}">
                <a16:creationId xmlns:a16="http://schemas.microsoft.com/office/drawing/2014/main" id="{B90822DC-542E-6640-8EFC-54540F1C56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6" b="25595"/>
          <a:stretch/>
        </p:blipFill>
        <p:spPr bwMode="auto">
          <a:xfrm>
            <a:off x="5832424" y="2569389"/>
            <a:ext cx="2963042" cy="67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EC4A08-40E8-8640-BEDF-B309959996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9459" y="3807231"/>
            <a:ext cx="1916551" cy="1602362"/>
          </a:xfrm>
          <a:prstGeom prst="rect">
            <a:avLst/>
          </a:prstGeom>
        </p:spPr>
      </p:pic>
      <p:pic>
        <p:nvPicPr>
          <p:cNvPr id="4" name="Picture 3" descr="Logo, company name&#10;&#10;Description automatically generated">
            <a:extLst>
              <a:ext uri="{FF2B5EF4-FFF2-40B4-BE49-F238E27FC236}">
                <a16:creationId xmlns:a16="http://schemas.microsoft.com/office/drawing/2014/main" id="{58217429-7F16-DB45-9ED6-DE7A3DBDCA3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472" t="26078" r="24656" b="21716"/>
          <a:stretch/>
        </p:blipFill>
        <p:spPr>
          <a:xfrm>
            <a:off x="2728771" y="2324228"/>
            <a:ext cx="1860667" cy="169068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EED0826-1A5C-E844-ACC5-85C392CB73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093" y="5492750"/>
            <a:ext cx="2429807" cy="112176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B5BFE70-6BAE-474D-BFDE-7FF67F96B4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64261" y="5533682"/>
            <a:ext cx="2374900" cy="8509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CE12EAC-71DC-0A4C-8E71-1773CB8111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4487" y="3168633"/>
            <a:ext cx="3103610" cy="21560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281564-0F11-4345-8337-8677A04004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9867" y="3842994"/>
            <a:ext cx="1764196" cy="1690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92A5CF-EEB0-9F4B-B10A-01AB99149E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30609" t="15887" r="31351" b="13160"/>
          <a:stretch/>
        </p:blipFill>
        <p:spPr>
          <a:xfrm>
            <a:off x="6760485" y="5020073"/>
            <a:ext cx="1165456" cy="155272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607FB7F-1511-EA42-8660-B0B0B8FEF5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49459" y="5617371"/>
            <a:ext cx="1905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878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439DE38-D1BA-B048-BC39-FAD0A081E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>
                <a:solidFill>
                  <a:schemeClr val="accent2"/>
                </a:solidFill>
              </a:rPr>
              <a:t>o</a:t>
            </a:r>
            <a:r>
              <a:rPr lang="en-US" dirty="0">
                <a:solidFill>
                  <a:srgbClr val="FFC000"/>
                </a:solidFill>
              </a:rPr>
              <a:t>l</a:t>
            </a:r>
            <a:r>
              <a:rPr lang="en-US" dirty="0">
                <a:solidFill>
                  <a:srgbClr val="00B050"/>
                </a:solidFill>
              </a:rPr>
              <a:t>o</a:t>
            </a:r>
            <a:r>
              <a:rPr lang="en-US" dirty="0">
                <a:solidFill>
                  <a:schemeClr val="accent1"/>
                </a:solidFill>
              </a:rPr>
              <a:t>r</a:t>
            </a:r>
            <a:r>
              <a:rPr lang="en-US" dirty="0">
                <a:solidFill>
                  <a:srgbClr val="7030A0"/>
                </a:solidFill>
              </a:rPr>
              <a:t>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A6E40-4848-3E4E-9D81-3B3154E53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1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astercard's new logo suggests a future where payment is digital - Vox">
            <a:extLst>
              <a:ext uri="{FF2B5EF4-FFF2-40B4-BE49-F238E27FC236}">
                <a16:creationId xmlns:a16="http://schemas.microsoft.com/office/drawing/2014/main" id="{0E69DFC1-3099-874A-A6E9-FE15C7428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74" y="5421185"/>
            <a:ext cx="2657544" cy="13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59AE96B-10DF-A542-B52A-C261C27912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177" y="2101497"/>
            <a:ext cx="2411078" cy="1735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7DB0AC-CD24-7041-BAD4-8BD0341B1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06" y="1"/>
            <a:ext cx="10907482" cy="1690688"/>
          </a:xfrm>
        </p:spPr>
        <p:txBody>
          <a:bodyPr/>
          <a:lstStyle/>
          <a:p>
            <a:r>
              <a:rPr lang="en-US" dirty="0"/>
              <a:t>Warm Colors: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A445A0-325C-884F-8E99-7443A2033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906" y="1038609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Reds: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407E58-FF76-1446-9EB5-4F6E754E8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906" y="1862521"/>
            <a:ext cx="3697321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Excitement, Love, Boldness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FDC57D-1ACF-5649-93A5-69C1E26F8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43385" y="1038609"/>
            <a:ext cx="4104630" cy="823912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Yellows: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4C5E9F-4280-E449-B01A-D5F692E6E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4617" y="1862521"/>
            <a:ext cx="4180380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Friendly, Cheerful, Confident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149EB30-01B4-A344-867B-AA260C3886C5}"/>
              </a:ext>
            </a:extLst>
          </p:cNvPr>
          <p:cNvSpPr txBox="1">
            <a:spLocks/>
          </p:cNvSpPr>
          <p:nvPr/>
        </p:nvSpPr>
        <p:spPr>
          <a:xfrm>
            <a:off x="4264616" y="1038609"/>
            <a:ext cx="368363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KG Second Chances Solid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/>
                </a:solidFill>
              </a:rPr>
              <a:t>Oranges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9BC8373-1D34-0D4F-BD1C-652A2BCFFF7F}"/>
              </a:ext>
            </a:extLst>
          </p:cNvPr>
          <p:cNvSpPr txBox="1">
            <a:spLocks/>
          </p:cNvSpPr>
          <p:nvPr/>
        </p:nvSpPr>
        <p:spPr>
          <a:xfrm>
            <a:off x="8143385" y="1862521"/>
            <a:ext cx="4104630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Happiness, Optimism, Energy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E29A0C1-8C6B-C746-B121-261CF7B55D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080" r="8250" b="18791"/>
          <a:stretch/>
        </p:blipFill>
        <p:spPr>
          <a:xfrm>
            <a:off x="-45615" y="3284597"/>
            <a:ext cx="2608133" cy="957883"/>
          </a:xfrm>
          <a:prstGeom prst="rect">
            <a:avLst/>
          </a:prstGeom>
        </p:spPr>
      </p:pic>
      <p:pic>
        <p:nvPicPr>
          <p:cNvPr id="1026" name="Picture 2" descr="YouTube changes logo, updates app design - Business Insider">
            <a:extLst>
              <a:ext uri="{FF2B5EF4-FFF2-40B4-BE49-F238E27FC236}">
                <a16:creationId xmlns:a16="http://schemas.microsoft.com/office/drawing/2014/main" id="{2FE4DEE8-BA2C-5B42-A077-75CA8C6321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06" b="25595"/>
          <a:stretch/>
        </p:blipFill>
        <p:spPr bwMode="auto">
          <a:xfrm>
            <a:off x="544241" y="2359233"/>
            <a:ext cx="2963042" cy="677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831BCA-E2BB-0046-9781-176C72FDFA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336" y="4343603"/>
            <a:ext cx="2162073" cy="1210761"/>
          </a:xfrm>
          <a:prstGeom prst="rect">
            <a:avLst/>
          </a:prstGeom>
        </p:spPr>
      </p:pic>
      <p:pic>
        <p:nvPicPr>
          <p:cNvPr id="1028" name="Picture 4" descr="Top 10 of the World's Most Famous Logos and What You Can Learn From Them">
            <a:extLst>
              <a:ext uri="{FF2B5EF4-FFF2-40B4-BE49-F238E27FC236}">
                <a16:creationId xmlns:a16="http://schemas.microsoft.com/office/drawing/2014/main" id="{C82E194B-75F1-8B47-BF14-F62AFCB9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329" y="3415108"/>
            <a:ext cx="1328772" cy="132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0E0E9DB-7D40-0C4F-9E95-2C81F2046F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8067" y="4978247"/>
            <a:ext cx="1328772" cy="13287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906591-F4C0-164D-834A-E8D0EB48CB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905" y="5718941"/>
            <a:ext cx="2148504" cy="7150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7541317-568E-DA48-AA08-36E953189C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9462" y="2400983"/>
            <a:ext cx="3697321" cy="54720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C29540-C636-9849-8FDF-A3AE48A0535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5499" y="3259660"/>
            <a:ext cx="1905000" cy="1066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847D86A-4506-7E4C-A6C4-4584D7A40A1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36877" y="3709080"/>
            <a:ext cx="1892300" cy="10668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DFA9A03-F63E-5E4D-BE66-BE96A664C2B4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26844" b="26810"/>
          <a:stretch/>
        </p:blipFill>
        <p:spPr>
          <a:xfrm>
            <a:off x="4474817" y="4910462"/>
            <a:ext cx="1905000" cy="4885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669A8B-A131-8645-835E-CA4EC6F9968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82919" y="4607515"/>
            <a:ext cx="1251067" cy="12510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40AF61-4E80-AF4E-AD65-DD139C4DAC34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0316" r="19847"/>
          <a:stretch/>
        </p:blipFill>
        <p:spPr>
          <a:xfrm>
            <a:off x="10362687" y="3208465"/>
            <a:ext cx="1391807" cy="16740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88E3927-BD39-7041-AB19-B712234E7B7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80019" y="4725935"/>
            <a:ext cx="1930400" cy="10414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54521F7-9A40-7749-A94B-88F4C5BAE0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411144" y="5896029"/>
            <a:ext cx="1826169" cy="654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0C0E1C-C2BB-7D41-B75D-53165BE0E15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t="20216" b="18756"/>
          <a:stretch/>
        </p:blipFill>
        <p:spPr>
          <a:xfrm>
            <a:off x="10256207" y="4745948"/>
            <a:ext cx="1686350" cy="7406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2D367BD-0026-5C46-8223-FD7ACA700FC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672869" y="5536167"/>
            <a:ext cx="1005055" cy="120212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FB3F1E-3575-EF41-A094-339EDAB3518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16257" y="2258811"/>
            <a:ext cx="1905000" cy="10668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84880B-3214-2845-8056-1919C6883A5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38049" y="3137899"/>
            <a:ext cx="2116758" cy="37542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40B364B-A6FB-CD42-BDD2-713BA200A57E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22209" t="12972" r="21264" b="11148"/>
          <a:stretch/>
        </p:blipFill>
        <p:spPr>
          <a:xfrm>
            <a:off x="8607130" y="3540932"/>
            <a:ext cx="1139172" cy="1099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55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B0AC-CD24-7041-BAD4-8BD0341B1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906" y="1"/>
            <a:ext cx="10907482" cy="1690688"/>
          </a:xfrm>
        </p:spPr>
        <p:txBody>
          <a:bodyPr/>
          <a:lstStyle/>
          <a:p>
            <a:r>
              <a:rPr lang="en-US" dirty="0"/>
              <a:t>Cool Colors: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A445A0-325C-884F-8E99-7443A2033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7906" y="1038609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Greens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407E58-FF76-1446-9EB5-4F6E754E8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7906" y="1862521"/>
            <a:ext cx="3697321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Peace, Growth, Health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FDC57D-1ACF-5649-93A5-69C1E26F8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43385" y="1038609"/>
            <a:ext cx="4104630" cy="823912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Purples: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4C5E9F-4280-E449-B01A-D5F692E6E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264617" y="1862521"/>
            <a:ext cx="4180380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Trust, Strength, Dependable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149EB30-01B4-A344-867B-AA260C3886C5}"/>
              </a:ext>
            </a:extLst>
          </p:cNvPr>
          <p:cNvSpPr txBox="1">
            <a:spLocks/>
          </p:cNvSpPr>
          <p:nvPr/>
        </p:nvSpPr>
        <p:spPr>
          <a:xfrm>
            <a:off x="4264616" y="1038609"/>
            <a:ext cx="368363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kern="1200">
                <a:solidFill>
                  <a:schemeClr val="tx1"/>
                </a:solidFill>
                <a:latin typeface="KG Second Chances Solid" panose="02000000000000000000" pitchFamily="2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Blues:</a:t>
            </a:r>
          </a:p>
        </p:txBody>
      </p:sp>
      <p:sp>
        <p:nvSpPr>
          <p:cNvPr id="11" name="Content Placeholder 8">
            <a:extLst>
              <a:ext uri="{FF2B5EF4-FFF2-40B4-BE49-F238E27FC236}">
                <a16:creationId xmlns:a16="http://schemas.microsoft.com/office/drawing/2014/main" id="{99BC8373-1D34-0D4F-BD1C-652A2BCFFF7F}"/>
              </a:ext>
            </a:extLst>
          </p:cNvPr>
          <p:cNvSpPr txBox="1">
            <a:spLocks/>
          </p:cNvSpPr>
          <p:nvPr/>
        </p:nvSpPr>
        <p:spPr>
          <a:xfrm>
            <a:off x="8143385" y="1862521"/>
            <a:ext cx="4104630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/>
              <a:t>Nobile, Imaginative, Wise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DCBABD-D849-BA41-8CA8-BA19A8294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16" y="5248454"/>
            <a:ext cx="1609832" cy="16098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16CEF8-2AEB-BD42-BA0C-E59C7FF3D0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17" t="19036" r="18530" b="17787"/>
          <a:stretch/>
        </p:blipFill>
        <p:spPr>
          <a:xfrm>
            <a:off x="2508589" y="3463572"/>
            <a:ext cx="1636638" cy="11811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83F009-C9E6-6048-8A46-FE790C9ED47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62" t="35496" r="13997" b="34414"/>
          <a:stretch/>
        </p:blipFill>
        <p:spPr>
          <a:xfrm>
            <a:off x="70036" y="4637255"/>
            <a:ext cx="2743200" cy="8368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7A77E5-798B-CA40-A000-3477A6EFEC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00" b="91200" l="7426" r="93069">
                        <a14:foregroundMark x1="45545" y1="21600" x2="45545" y2="21600"/>
                        <a14:foregroundMark x1="87129" y1="44000" x2="87129" y2="44000"/>
                        <a14:foregroundMark x1="11881" y1="50400" x2="11881" y2="50400"/>
                        <a14:foregroundMark x1="10396" y1="46400" x2="10396" y2="46400"/>
                        <a14:foregroundMark x1="7426" y1="57200" x2="11881" y2="66400"/>
                        <a14:foregroundMark x1="87129" y1="41600" x2="87129" y2="64000"/>
                        <a14:foregroundMark x1="90099" y1="38800" x2="88119" y2="44000"/>
                        <a14:foregroundMark x1="61386" y1="91600" x2="58416" y2="91600"/>
                        <a14:foregroundMark x1="66832" y1="5600" x2="66832" y2="5600"/>
                        <a14:foregroundMark x1="93069" y1="44400" x2="93069" y2="556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3236" y="2286307"/>
            <a:ext cx="957231" cy="11846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E1F700-1E18-6A42-96B5-0D63E84560A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114" t="28838" r="13646" b="30167"/>
          <a:stretch/>
        </p:blipFill>
        <p:spPr>
          <a:xfrm>
            <a:off x="82442" y="3704277"/>
            <a:ext cx="2463232" cy="102384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D3AFEF-A668-4F47-9519-D58746C5EB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16" y="2249583"/>
            <a:ext cx="2165894" cy="16129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2E705-7667-6B41-B600-08CECB9605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86190" y="5152339"/>
            <a:ext cx="1609832" cy="160983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D08151-BAB9-704F-B536-362ACB2C757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20415"/>
          <a:stretch/>
        </p:blipFill>
        <p:spPr>
          <a:xfrm>
            <a:off x="5895989" y="3117614"/>
            <a:ext cx="1663700" cy="9702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8534079-0F6D-EA4F-BCB2-DD61F58AAA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51873" y="2319433"/>
            <a:ext cx="1371600" cy="1473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FFCCD5-D276-0C43-8959-7B661656B43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5178" t="31020" r="15414" b="34414"/>
          <a:stretch/>
        </p:blipFill>
        <p:spPr>
          <a:xfrm>
            <a:off x="5895989" y="2401893"/>
            <a:ext cx="1957100" cy="71386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04EF50-0D45-BC42-BFF5-52D24D7001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73532" y="4012957"/>
            <a:ext cx="2489200" cy="812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1B70A50-B7EA-6B48-BA0F-9325B83A22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326965" y="5854700"/>
            <a:ext cx="2540000" cy="10033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2FC090C-3DB2-1A4E-A754-BDB0A54F49D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689718" y="4809691"/>
            <a:ext cx="1357018" cy="13096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15197C-1CB4-B746-B3B3-0DA175A2246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51584" y="4816208"/>
            <a:ext cx="1120051" cy="11200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E24625F-37B4-2646-8A96-40881F6FDD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69808" y="5308942"/>
            <a:ext cx="1271226" cy="127122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8FF62FF-8B52-5147-9292-E4A36C6AE554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725650" y="5464531"/>
            <a:ext cx="2138332" cy="118796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967EB6-79F2-F147-9146-34084697497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2866" t="27386" r="23875" b="26536"/>
          <a:stretch/>
        </p:blipFill>
        <p:spPr>
          <a:xfrm>
            <a:off x="9642836" y="2401893"/>
            <a:ext cx="2258040" cy="130238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1FE931-CAFA-3A44-927C-EC5F98965025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0609" t="15887" r="31351" b="13160"/>
          <a:stretch/>
        </p:blipFill>
        <p:spPr>
          <a:xfrm>
            <a:off x="8436785" y="2393651"/>
            <a:ext cx="1165456" cy="155272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42ACBC-9368-674C-BF9D-DCAB3DC661F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96390" y="3746888"/>
            <a:ext cx="2358362" cy="130356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986566C-7504-4947-A5A4-850B1976D37D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12850" t="10204" r="10487" b="13044"/>
          <a:stretch/>
        </p:blipFill>
        <p:spPr>
          <a:xfrm>
            <a:off x="8335595" y="3997996"/>
            <a:ext cx="1165456" cy="116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189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DB0AC-CD24-7041-BAD4-8BD0341B1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10898188" cy="1690688"/>
          </a:xfrm>
        </p:spPr>
        <p:txBody>
          <a:bodyPr/>
          <a:lstStyle/>
          <a:p>
            <a:r>
              <a:rPr lang="en-US" dirty="0"/>
              <a:t>Neutrals Colors: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A445A0-325C-884F-8E99-7443A2033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374" y="1025182"/>
            <a:ext cx="5157787" cy="82391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Greys: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E407E58-FF76-1446-9EB5-4F6E754E8D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374" y="1849094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Calm, Neutral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FDC57D-1ACF-5649-93A5-69C1E26F8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13786" y="1025182"/>
            <a:ext cx="5183188" cy="823912"/>
          </a:xfrm>
        </p:spPr>
        <p:txBody>
          <a:bodyPr/>
          <a:lstStyle/>
          <a:p>
            <a:r>
              <a:rPr lang="en-US" dirty="0"/>
              <a:t>Black: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54C5E9F-4280-E449-B01A-D5F692E6EE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13786" y="1849094"/>
            <a:ext cx="5183188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Classic, Elegance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C7B1A5-7F22-814F-8417-DBE7F173F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0861" y="2396782"/>
            <a:ext cx="6526237" cy="3436036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4C054892-CC21-8044-9092-E53A4DE1ED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" t="1670" r="1739" b="2239"/>
          <a:stretch/>
        </p:blipFill>
        <p:spPr>
          <a:xfrm>
            <a:off x="214183" y="2396781"/>
            <a:ext cx="4679093" cy="435961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B552734-7DB4-0540-8582-464D6EE9869E}"/>
              </a:ext>
            </a:extLst>
          </p:cNvPr>
          <p:cNvSpPr/>
          <p:nvPr/>
        </p:nvSpPr>
        <p:spPr>
          <a:xfrm>
            <a:off x="3835400" y="5930900"/>
            <a:ext cx="1141761" cy="825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982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4002</TotalTime>
  <Words>209</Words>
  <Application>Microsoft Macintosh PowerPoint</Application>
  <PresentationFormat>Widescreen</PresentationFormat>
  <Paragraphs>61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American Typewriter</vt:lpstr>
      <vt:lpstr>Arial</vt:lpstr>
      <vt:lpstr>Calibri</vt:lpstr>
      <vt:lpstr>KG HAPPY Solid</vt:lpstr>
      <vt:lpstr>KG Second Chances Sketch</vt:lpstr>
      <vt:lpstr>KG Second Chances Solid</vt:lpstr>
      <vt:lpstr>Office Theme</vt:lpstr>
      <vt:lpstr>LOGO DESIGN</vt:lpstr>
      <vt:lpstr>Styles of Logos</vt:lpstr>
      <vt:lpstr>Styles of Logos</vt:lpstr>
      <vt:lpstr>Styles of Logos</vt:lpstr>
      <vt:lpstr>Styles of Logos</vt:lpstr>
      <vt:lpstr>Colors!</vt:lpstr>
      <vt:lpstr>Warm Colors:</vt:lpstr>
      <vt:lpstr>Cool Colors:</vt:lpstr>
      <vt:lpstr>Neutrals Colors:</vt:lpstr>
      <vt:lpstr>Shapes!</vt:lpstr>
      <vt:lpstr>Round Shapes:</vt:lpstr>
      <vt:lpstr>Sharp Shapes:</vt:lpstr>
      <vt:lpstr>Line Shapes: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MEDIA 2</dc:title>
  <dc:creator>Emily Scales _ Staff - WakefieldHS</dc:creator>
  <cp:lastModifiedBy>Emily Scales _ Staff - WakefieldHS</cp:lastModifiedBy>
  <cp:revision>41</cp:revision>
  <dcterms:created xsi:type="dcterms:W3CDTF">2020-07-30T21:17:45Z</dcterms:created>
  <dcterms:modified xsi:type="dcterms:W3CDTF">2022-01-03T15:24:14Z</dcterms:modified>
</cp:coreProperties>
</file>