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3" r:id="rId3"/>
    <p:sldId id="324" r:id="rId4"/>
    <p:sldId id="307" r:id="rId5"/>
    <p:sldId id="310" r:id="rId6"/>
    <p:sldId id="297" r:id="rId7"/>
    <p:sldId id="298" r:id="rId8"/>
    <p:sldId id="359" r:id="rId9"/>
    <p:sldId id="360" r:id="rId10"/>
    <p:sldId id="322" r:id="rId11"/>
    <p:sldId id="336" r:id="rId12"/>
    <p:sldId id="335" r:id="rId13"/>
    <p:sldId id="337" r:id="rId14"/>
    <p:sldId id="338" r:id="rId15"/>
    <p:sldId id="325" r:id="rId16"/>
    <p:sldId id="361" r:id="rId17"/>
    <p:sldId id="339" r:id="rId18"/>
    <p:sldId id="340" r:id="rId19"/>
    <p:sldId id="342" r:id="rId20"/>
    <p:sldId id="343" r:id="rId21"/>
    <p:sldId id="341" r:id="rId22"/>
    <p:sldId id="326" r:id="rId23"/>
    <p:sldId id="327" r:id="rId24"/>
    <p:sldId id="328" r:id="rId25"/>
    <p:sldId id="329" r:id="rId26"/>
    <p:sldId id="349" r:id="rId27"/>
    <p:sldId id="279" r:id="rId28"/>
    <p:sldId id="330" r:id="rId29"/>
    <p:sldId id="333" r:id="rId30"/>
    <p:sldId id="334" r:id="rId31"/>
    <p:sldId id="331" r:id="rId32"/>
    <p:sldId id="332" r:id="rId33"/>
    <p:sldId id="344" r:id="rId34"/>
    <p:sldId id="345" r:id="rId35"/>
    <p:sldId id="346" r:id="rId36"/>
    <p:sldId id="347" r:id="rId37"/>
    <p:sldId id="348" r:id="rId38"/>
    <p:sldId id="317" r:id="rId39"/>
    <p:sldId id="350" r:id="rId40"/>
    <p:sldId id="351" r:id="rId41"/>
    <p:sldId id="352" r:id="rId42"/>
    <p:sldId id="320" r:id="rId43"/>
    <p:sldId id="362" r:id="rId44"/>
    <p:sldId id="357" r:id="rId45"/>
    <p:sldId id="354" r:id="rId46"/>
    <p:sldId id="355" r:id="rId47"/>
    <p:sldId id="356" r:id="rId48"/>
    <p:sldId id="289" r:id="rId49"/>
    <p:sldId id="311" r:id="rId50"/>
    <p:sldId id="358" r:id="rId51"/>
    <p:sldId id="294" r:id="rId52"/>
    <p:sldId id="363" r:id="rId53"/>
    <p:sldId id="364" r:id="rId54"/>
    <p:sldId id="365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C03"/>
    <a:srgbClr val="E5C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4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809AF-7B8C-45AE-B45E-CEAFB260FEAD}" type="datetimeFigureOut">
              <a:rPr lang="en-US" smtClean="0"/>
              <a:pPr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0042D-B007-43CB-804B-0C1D8A9BD0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F9DC03"/>
          </a:solidFill>
          <a:latin typeface="Albertus Extra Bold"/>
          <a:ea typeface="+mj-ea"/>
          <a:cs typeface="Albertus Extra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020" y="2130425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600" b="1" dirty="0" smtClean="0"/>
              <a:t>Examples of Product Labeling</a:t>
            </a: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9898" y="3886200"/>
            <a:ext cx="2708200" cy="17526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 smtClean="0"/>
              <a:t>Food and </a:t>
            </a:r>
            <a:br>
              <a:rPr lang="en-US" dirty="0" smtClean="0"/>
            </a:br>
            <a:r>
              <a:rPr lang="en-US" dirty="0" smtClean="0"/>
              <a:t>Other Items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 smtClean="0"/>
              <a:t>Mini Garage Winery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sz="3200" dirty="0" smtClean="0"/>
              <a:t>—Food Seasoning Oils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43432"/>
            <a:ext cx="8102600" cy="60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 Garage Winery</a:t>
            </a:r>
            <a:r>
              <a:rPr lang="en-US" sz="3600" dirty="0" smtClean="0"/>
              <a:t>—Honey Assortment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14" y="1417638"/>
            <a:ext cx="7195621" cy="540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9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 Garage Winery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—Close-up of one Honey package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348" y="1835926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1961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Mini Garage Winery</a:t>
            </a:r>
            <a:r>
              <a:rPr lang="en-US" sz="3600" dirty="0" smtClean="0"/>
              <a:t>—</a:t>
            </a:r>
            <a:r>
              <a:rPr lang="en-US" sz="3600" dirty="0" err="1" smtClean="0"/>
              <a:t>Gummi</a:t>
            </a:r>
            <a:r>
              <a:rPr lang="en-US" sz="3600" dirty="0" smtClean="0"/>
              <a:t> Candies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52" y="1342188"/>
            <a:ext cx="717705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0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Garage Winery</a:t>
            </a:r>
            <a:r>
              <a:rPr lang="en-US" sz="3600" dirty="0" smtClean="0"/>
              <a:t>—Flavored Oils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8"/>
            <a:ext cx="7879265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2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900" dirty="0" smtClean="0"/>
              <a:t>Mini Garage Winery</a:t>
            </a:r>
            <a:br>
              <a:rPr lang="en-US" sz="4900" dirty="0" smtClean="0"/>
            </a:br>
            <a:r>
              <a:rPr lang="en-US" sz="4900" dirty="0" smtClean="0"/>
              <a:t>			</a:t>
            </a:r>
            <a:r>
              <a:rPr lang="en-US" dirty="0" smtClean="0"/>
              <a:t>—Wine Containers</a:t>
            </a:r>
            <a:endParaRPr lang="en-US" dirty="0"/>
          </a:p>
        </p:txBody>
      </p:sp>
      <p:pic>
        <p:nvPicPr>
          <p:cNvPr id="6" name="Picture 5" descr="mini-garage-win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17638"/>
            <a:ext cx="6477000" cy="53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9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33750" y="5397500"/>
            <a:ext cx="5372100" cy="1403350"/>
          </a:xfrm>
          <a:prstGeom prst="rect">
            <a:avLst/>
          </a:prstGeom>
          <a:solidFill>
            <a:srgbClr val="F9DC0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Garage Winery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2450"/>
            <a:ext cx="8229600" cy="4525963"/>
          </a:xfrm>
        </p:spPr>
        <p:txBody>
          <a:bodyPr/>
          <a:lstStyle/>
          <a:p>
            <a:r>
              <a:rPr lang="en-US" dirty="0" smtClean="0"/>
              <a:t>What advantages could the Mini Garage Winery container choices give this company?</a:t>
            </a:r>
          </a:p>
          <a:p>
            <a:r>
              <a:rPr lang="en-US" dirty="0" smtClean="0"/>
              <a:t>What disadvantages might they create?</a:t>
            </a:r>
          </a:p>
          <a:p>
            <a:r>
              <a:rPr lang="en-US" dirty="0" smtClean="0"/>
              <a:t>Would you recognize these as food containers? Why or why not?</a:t>
            </a:r>
            <a:endParaRPr lang="en-US" dirty="0"/>
          </a:p>
          <a:p>
            <a:r>
              <a:rPr lang="en-US" dirty="0" smtClean="0"/>
              <a:t>What does you think the graphic choices on the containers do for the company and packages?</a:t>
            </a:r>
          </a:p>
          <a:p>
            <a:endParaRPr lang="en-US" dirty="0"/>
          </a:p>
        </p:txBody>
      </p:sp>
      <p:pic>
        <p:nvPicPr>
          <p:cNvPr id="4" name="Picture 3" descr="mini-garage-win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99" y="5453426"/>
            <a:ext cx="1578395" cy="1296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0" y="5453426"/>
            <a:ext cx="1905000" cy="1296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550" y="5453426"/>
            <a:ext cx="1727448" cy="129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8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6647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dirty="0" err="1" smtClean="0"/>
              <a:t>Maimon’s</a:t>
            </a:r>
            <a:r>
              <a:rPr lang="en-US" dirty="0" smtClean="0"/>
              <a:t> Baking Products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>
                <a:solidFill>
                  <a:srgbClr val="FFFFFF"/>
                </a:solidFill>
              </a:rPr>
              <a:t>Notice the pictures of the products on the packages. </a:t>
            </a:r>
            <a:br>
              <a:rPr lang="en-US" sz="2700" dirty="0" smtClean="0">
                <a:solidFill>
                  <a:srgbClr val="FFFFFF"/>
                </a:solidFill>
              </a:rPr>
            </a:br>
            <a:r>
              <a:rPr lang="en-US" sz="2700" dirty="0" smtClean="0">
                <a:solidFill>
                  <a:srgbClr val="FFFFFF"/>
                </a:solidFill>
              </a:rPr>
              <a:t>What advantage to they provide the product producer?</a:t>
            </a:r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8" y="2142601"/>
            <a:ext cx="7474425" cy="470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6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081"/>
            <a:ext cx="8229600" cy="1143000"/>
          </a:xfrm>
        </p:spPr>
        <p:txBody>
          <a:bodyPr/>
          <a:lstStyle/>
          <a:p>
            <a:r>
              <a:rPr lang="en-US" dirty="0" err="1"/>
              <a:t>Maimon’s</a:t>
            </a:r>
            <a:r>
              <a:rPr lang="en-US" dirty="0"/>
              <a:t> Baking Products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345436"/>
            <a:ext cx="7162800" cy="4512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713" y="920731"/>
            <a:ext cx="7570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does these pictures on these packages do for the product? </a:t>
            </a:r>
          </a:p>
          <a:p>
            <a:r>
              <a:rPr lang="en-US" sz="2800" dirty="0" smtClean="0"/>
              <a:t>How are they different from the last slide?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213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Maimon’s</a:t>
            </a:r>
            <a:r>
              <a:rPr lang="en-US" dirty="0"/>
              <a:t> Baking Products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8" y="1417638"/>
            <a:ext cx="8483600" cy="53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3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Packaging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100" dirty="0" smtClean="0">
                <a:solidFill>
                  <a:schemeClr val="tx1"/>
                </a:solidFill>
              </a:rPr>
              <a:t>How do you know they are related?</a:t>
            </a:r>
            <a:endParaRPr lang="en-US" sz="31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0" y="1522032"/>
            <a:ext cx="8712200" cy="51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36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Maimon’s</a:t>
            </a:r>
            <a:r>
              <a:rPr lang="en-US" dirty="0" smtClean="0"/>
              <a:t> </a:t>
            </a:r>
            <a:r>
              <a:rPr lang="en-US" dirty="0"/>
              <a:t>Baking </a:t>
            </a:r>
            <a:r>
              <a:rPr lang="en-US" dirty="0" smtClean="0"/>
              <a:t>Products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2007"/>
            <a:ext cx="889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6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Maimon’s</a:t>
            </a:r>
            <a:r>
              <a:rPr lang="en-US" dirty="0"/>
              <a:t> Baking Products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543016"/>
            <a:ext cx="889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743" y="274638"/>
            <a:ext cx="8229600" cy="1143000"/>
          </a:xfrm>
        </p:spPr>
        <p:txBody>
          <a:bodyPr/>
          <a:lstStyle/>
          <a:p>
            <a:r>
              <a:rPr lang="en-US" dirty="0" smtClean="0"/>
              <a:t>Oriental Rice Flavors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57" y="1417638"/>
            <a:ext cx="7391400" cy="52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345" y="274638"/>
            <a:ext cx="8229600" cy="1143000"/>
          </a:xfrm>
        </p:spPr>
        <p:txBody>
          <a:bodyPr/>
          <a:lstStyle/>
          <a:p>
            <a:r>
              <a:rPr lang="en-US" dirty="0" smtClean="0"/>
              <a:t>Oriental Rice </a:t>
            </a:r>
            <a:r>
              <a:rPr lang="en-US" dirty="0"/>
              <a:t>Flavors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26" y="1417638"/>
            <a:ext cx="7416800" cy="52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0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357" y="274638"/>
            <a:ext cx="8229600" cy="1143000"/>
          </a:xfrm>
        </p:spPr>
        <p:txBody>
          <a:bodyPr/>
          <a:lstStyle/>
          <a:p>
            <a:r>
              <a:rPr lang="en-US" dirty="0"/>
              <a:t>Oriental Rice Flavors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76" y="1260237"/>
            <a:ext cx="7645400" cy="54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8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222" y="262063"/>
            <a:ext cx="8229600" cy="1143000"/>
          </a:xfrm>
        </p:spPr>
        <p:txBody>
          <a:bodyPr/>
          <a:lstStyle/>
          <a:p>
            <a:r>
              <a:rPr lang="en-US" dirty="0"/>
              <a:t>Oriental Rice Flavors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3" y="1209002"/>
            <a:ext cx="7682107" cy="54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4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684" y="274638"/>
            <a:ext cx="8229600" cy="1143000"/>
          </a:xfrm>
        </p:spPr>
        <p:txBody>
          <a:bodyPr/>
          <a:lstStyle/>
          <a:p>
            <a:r>
              <a:rPr lang="en-US" dirty="0" smtClean="0"/>
              <a:t>Variety of Products from </a:t>
            </a:r>
            <a:r>
              <a:rPr lang="en-US" dirty="0" err="1" smtClean="0"/>
              <a:t>Kallo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44" y="1307677"/>
            <a:ext cx="7833117" cy="555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33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047" y="205581"/>
            <a:ext cx="3421195" cy="2877885"/>
          </a:xfrm>
        </p:spPr>
        <p:txBody>
          <a:bodyPr anchor="t"/>
          <a:lstStyle/>
          <a:p>
            <a:r>
              <a:rPr lang="en-US" dirty="0" smtClean="0"/>
              <a:t>Tea Bags and Boxes</a:t>
            </a:r>
            <a:endParaRPr lang="en-US" dirty="0"/>
          </a:p>
        </p:txBody>
      </p:sp>
      <p:pic>
        <p:nvPicPr>
          <p:cNvPr id="9" name="Picture 8" descr="6a00d8345250f069e20120a7acadb7970b-55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945" y="1644524"/>
            <a:ext cx="4120928" cy="3439102"/>
          </a:xfrm>
          <a:prstGeom prst="rect">
            <a:avLst/>
          </a:prstGeom>
        </p:spPr>
      </p:pic>
      <p:pic>
        <p:nvPicPr>
          <p:cNvPr id="11" name="Picture 10" descr="6a00d8345250f069e2012876aef08e970c-80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56" y="347913"/>
            <a:ext cx="4427891" cy="4735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977" y="5579619"/>
            <a:ext cx="7931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do you think the material used for the boxes and colors of the tea packs suggest to the buyer?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43614" cy="2529550"/>
          </a:xfrm>
        </p:spPr>
        <p:txBody>
          <a:bodyPr>
            <a:normAutofit/>
          </a:bodyPr>
          <a:lstStyle/>
          <a:p>
            <a:r>
              <a:rPr lang="en-US" dirty="0" smtClean="0"/>
              <a:t>Bottled Tea</a:t>
            </a:r>
            <a:br>
              <a:rPr lang="en-US" dirty="0" smtClean="0"/>
            </a:br>
            <a:r>
              <a:rPr lang="en-US" dirty="0" smtClean="0"/>
              <a:t>Drinks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14" y="457200"/>
            <a:ext cx="5085986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790678"/>
            <a:ext cx="25829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does the labels on these bottles have in 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ommon with the bags besides their label?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207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TAZO Ice Bottled Tea Beverages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36" y="1200486"/>
            <a:ext cx="6418764" cy="4269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000" y="5795778"/>
            <a:ext cx="7802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are these similar to the Smith brand’s labeling?</a:t>
            </a:r>
          </a:p>
          <a:p>
            <a:r>
              <a:rPr lang="en-US" sz="2800" dirty="0" smtClean="0"/>
              <a:t>Why do you think they are similar?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324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Flattened Popcorn Package Layout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07" y="961803"/>
            <a:ext cx="7696200" cy="589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2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485237"/>
          </a:xfrm>
        </p:spPr>
        <p:txBody>
          <a:bodyPr>
            <a:normAutofit/>
          </a:bodyPr>
          <a:lstStyle/>
          <a:p>
            <a:r>
              <a:rPr lang="en-US" dirty="0" smtClean="0"/>
              <a:t>Tea Boxed </a:t>
            </a:r>
            <a:br>
              <a:rPr lang="en-US" dirty="0" smtClean="0"/>
            </a:br>
            <a:r>
              <a:rPr lang="en-US" dirty="0" smtClean="0"/>
              <a:t>Multipacks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488" y="0"/>
            <a:ext cx="5470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3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 Bag Container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1320357"/>
            <a:ext cx="6565900" cy="52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9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 Sold in Special Gift Boxes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213024"/>
            <a:ext cx="7010400" cy="56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7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Monggo</a:t>
            </a:r>
            <a:r>
              <a:rPr lang="en-US" dirty="0" smtClean="0"/>
              <a:t> Chocolate Candies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9979"/>
            <a:ext cx="8255000" cy="55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8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784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Monggo</a:t>
            </a:r>
            <a:r>
              <a:rPr lang="en-US" dirty="0" smtClean="0"/>
              <a:t> Chocolate Candy</a:t>
            </a:r>
            <a:r>
              <a:rPr lang="en-US" sz="3600" dirty="0" smtClean="0"/>
              <a:t>—</a:t>
            </a:r>
            <a:r>
              <a:rPr lang="en-US" sz="3600" dirty="0" err="1" smtClean="0"/>
              <a:t>Caramello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417638"/>
            <a:ext cx="7874000" cy="52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9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Chocolate </a:t>
            </a:r>
            <a:r>
              <a:rPr lang="en-US" dirty="0"/>
              <a:t>Candy</a:t>
            </a:r>
            <a:r>
              <a:rPr lang="en-US" dirty="0" smtClean="0"/>
              <a:t>—Cashew Nut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43" y="1417638"/>
            <a:ext cx="8102600" cy="538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Monggo</a:t>
            </a:r>
            <a:r>
              <a:rPr lang="en-US" dirty="0" smtClean="0"/>
              <a:t> Chocolate </a:t>
            </a:r>
            <a:r>
              <a:rPr lang="en-US" dirty="0"/>
              <a:t>Candy</a:t>
            </a:r>
            <a:r>
              <a:rPr lang="en-US" sz="3600" dirty="0" smtClean="0"/>
              <a:t>—Ginger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3084"/>
            <a:ext cx="8407400" cy="55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6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Monggo</a:t>
            </a:r>
            <a:r>
              <a:rPr lang="en-US" dirty="0" smtClean="0"/>
              <a:t> Chocolate </a:t>
            </a:r>
            <a:r>
              <a:rPr lang="en-US" dirty="0"/>
              <a:t>Candy</a:t>
            </a:r>
            <a:r>
              <a:rPr lang="en-US" sz="3600" dirty="0" smtClean="0"/>
              <a:t>—Praline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87264"/>
            <a:ext cx="8178800" cy="54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2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takes on Honey Containers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417638"/>
            <a:ext cx="6985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8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 Containers: Continued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82" y="1706130"/>
            <a:ext cx="4204246" cy="4204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36" y="1706130"/>
            <a:ext cx="4204246" cy="420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2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757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Cookie Containers </a:t>
            </a:r>
            <a:r>
              <a:rPr lang="en-US" sz="2800" dirty="0" smtClean="0"/>
              <a:t>(Notice placement of logos and layout theme.) 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FFFF"/>
                </a:solidFill>
              </a:rPr>
              <a:t>What tells you these are from the same product line?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6" name="Picture 5" descr="Cookie bags and boxe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3" y="1752600"/>
            <a:ext cx="7071331" cy="5011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 Containers: Continued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401" y="1283317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4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789" y="304800"/>
            <a:ext cx="6324599" cy="6324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72" y="281441"/>
            <a:ext cx="4690735" cy="2563234"/>
          </a:xfrm>
        </p:spPr>
        <p:txBody>
          <a:bodyPr/>
          <a:lstStyle/>
          <a:p>
            <a:r>
              <a:rPr lang="en-US" dirty="0" smtClean="0"/>
              <a:t>Honey Containers: Continued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84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 Containers: Continued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86" y="1643773"/>
            <a:ext cx="7364671" cy="489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4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8350" y="5334001"/>
            <a:ext cx="7461250" cy="1200150"/>
          </a:xfrm>
          <a:prstGeom prst="rect">
            <a:avLst/>
          </a:prstGeom>
          <a:solidFill>
            <a:srgbClr val="F9DC0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 Containers: Different 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84" y="1302982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dirty="0" smtClean="0"/>
              <a:t>What do the various containers use as their focus?</a:t>
            </a:r>
          </a:p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dirty="0" smtClean="0"/>
              <a:t>What mood do the different bottles provide?</a:t>
            </a:r>
          </a:p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dirty="0" smtClean="0"/>
              <a:t>Which would you expect cost the most to produce?</a:t>
            </a:r>
          </a:p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US" dirty="0" smtClean="0"/>
              <a:t>Which one evokes the image of honey?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76" y="5392871"/>
            <a:ext cx="1511662" cy="1080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527" y="5392871"/>
            <a:ext cx="1624287" cy="1080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305" y="5392871"/>
            <a:ext cx="1080151" cy="10801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023" y="5400089"/>
            <a:ext cx="1072933" cy="1072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251" y="5392871"/>
            <a:ext cx="1080150" cy="1080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755" y="5406404"/>
            <a:ext cx="1066617" cy="10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2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00" y="561762"/>
            <a:ext cx="7062557" cy="6003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Chocolate Bars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19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Chocolate Display Box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8"/>
            <a:ext cx="8165257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4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Chocolate Display Box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82" y="1364029"/>
            <a:ext cx="8245718" cy="54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1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28" y="274638"/>
            <a:ext cx="8229600" cy="1143000"/>
          </a:xfrm>
        </p:spPr>
        <p:txBody>
          <a:bodyPr/>
          <a:lstStyle/>
          <a:p>
            <a:r>
              <a:rPr lang="en-US" dirty="0" smtClean="0"/>
              <a:t>Close-up of Chocolate Display Box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23997"/>
            <a:ext cx="8305800" cy="553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6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Combining Different Images</a:t>
            </a:r>
            <a:br>
              <a:rPr lang="en-US" dirty="0" smtClean="0"/>
            </a:br>
            <a:r>
              <a:rPr lang="en-US" dirty="0" smtClean="0"/>
              <a:t>	 on a Label</a:t>
            </a:r>
            <a:br>
              <a:rPr lang="en-US" dirty="0" smtClean="0"/>
            </a:br>
            <a:r>
              <a:rPr lang="en-US" sz="3600" dirty="0" smtClean="0"/>
              <a:t>What is the settle image suggested here?</a:t>
            </a:r>
            <a:endParaRPr lang="en-US" sz="3600" dirty="0"/>
          </a:p>
        </p:txBody>
      </p:sp>
      <p:pic>
        <p:nvPicPr>
          <p:cNvPr id="4" name="Picture 3" descr="6a00d8345250f069e20120a65118e0970c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922" y="2238211"/>
            <a:ext cx="6428552" cy="4459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77" y="62973"/>
            <a:ext cx="3973689" cy="3154362"/>
          </a:xfrm>
        </p:spPr>
        <p:txBody>
          <a:bodyPr>
            <a:normAutofit/>
          </a:bodyPr>
          <a:lstStyle/>
          <a:p>
            <a:r>
              <a:rPr lang="en-US" dirty="0" smtClean="0"/>
              <a:t>Sorbet Containers</a:t>
            </a:r>
            <a:br>
              <a:rPr lang="en-US" dirty="0" smtClean="0"/>
            </a:br>
            <a:r>
              <a:rPr lang="en-US" dirty="0" smtClean="0"/>
              <a:t>With a Twist</a:t>
            </a:r>
            <a:endParaRPr lang="en-US" dirty="0"/>
          </a:p>
        </p:txBody>
      </p:sp>
      <p:pic>
        <p:nvPicPr>
          <p:cNvPr id="4" name="Picture 3" descr="Frozen Yogurt Pi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241" y="0"/>
            <a:ext cx="4246559" cy="4734913"/>
          </a:xfrm>
          <a:prstGeom prst="rect">
            <a:avLst/>
          </a:prstGeom>
        </p:spPr>
      </p:pic>
      <p:pic>
        <p:nvPicPr>
          <p:cNvPr id="5" name="Picture 4" descr="Frozen Yogurt R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07" y="2642305"/>
            <a:ext cx="3780893" cy="4215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7"/>
            <a:ext cx="7784898" cy="131264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Fruit Treat Boxes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solidFill>
                  <a:srgbClr val="FFFFFF"/>
                </a:solidFill>
              </a:rPr>
              <a:t>Find the commonalities in these packages.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 descr="Fruit Trea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62" y="1594049"/>
            <a:ext cx="6864014" cy="4854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77" y="62973"/>
            <a:ext cx="6816156" cy="1601342"/>
          </a:xfrm>
        </p:spPr>
        <p:txBody>
          <a:bodyPr>
            <a:normAutofit/>
          </a:bodyPr>
          <a:lstStyle/>
          <a:p>
            <a:r>
              <a:rPr lang="en-US" dirty="0" smtClean="0"/>
              <a:t>School Supply Line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4470"/>
            <a:ext cx="9144000" cy="538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02" y="4168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Unified Design for Perfume Container, Box, and Bag</a:t>
            </a:r>
            <a:endParaRPr lang="en-US" dirty="0"/>
          </a:p>
        </p:txBody>
      </p:sp>
      <p:pic>
        <p:nvPicPr>
          <p:cNvPr id="6" name="Picture 5" descr="6a00d8345250f069e2011570f14576970c-55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02" y="2807086"/>
            <a:ext cx="3545664" cy="3855104"/>
          </a:xfrm>
          <a:prstGeom prst="rect">
            <a:avLst/>
          </a:prstGeom>
        </p:spPr>
      </p:pic>
      <p:pic>
        <p:nvPicPr>
          <p:cNvPr id="7" name="Picture 6" descr="6a00d8345250f069e2011571e5f820970b-80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729" y="1765477"/>
            <a:ext cx="6325222" cy="3376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Wrap-Around Label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1878"/>
            <a:ext cx="8229600" cy="3876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000" y="1221550"/>
            <a:ext cx="6363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this label was to be a continuous design, how would it need to be changed?</a:t>
            </a:r>
          </a:p>
        </p:txBody>
      </p:sp>
    </p:spTree>
    <p:extLst>
      <p:ext uri="{BB962C8B-B14F-4D97-AF65-F5344CB8AC3E}">
        <p14:creationId xmlns:p14="http://schemas.microsoft.com/office/powerpoint/2010/main" val="247251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	What </a:t>
            </a:r>
            <a:r>
              <a:rPr lang="en-US" dirty="0">
                <a:solidFill>
                  <a:srgbClr val="FFFFFF"/>
                </a:solidFill>
              </a:rPr>
              <a:t>does this company wants their image to be?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78" y="1651673"/>
            <a:ext cx="6510422" cy="49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49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339" y="306096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What does this company wants their image to be?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Who are they appealing to?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49" y="1825756"/>
            <a:ext cx="7033130" cy="46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3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Snack Food Packages</a:t>
            </a:r>
            <a:endParaRPr lang="en-US" dirty="0"/>
          </a:p>
        </p:txBody>
      </p:sp>
      <p:pic>
        <p:nvPicPr>
          <p:cNvPr id="4" name="Picture 3" descr="6a00d8345250f069e201156fec28ee970b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7315200" cy="5184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Snack Food Packages</a:t>
            </a:r>
            <a:endParaRPr lang="en-US" dirty="0"/>
          </a:p>
        </p:txBody>
      </p:sp>
      <p:pic>
        <p:nvPicPr>
          <p:cNvPr id="5" name="Picture 4" descr="6a00d8345250f069e201156ef47646970c-55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39" y="1650492"/>
            <a:ext cx="6585482" cy="4657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955" y="1515393"/>
            <a:ext cx="1770025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Is this the same company? How do you know? 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 smtClean="0">
                <a:solidFill>
                  <a:srgbClr val="FFFFFF"/>
                </a:solidFill>
              </a:rPr>
              <a:t>Notice the photos on the package of contents.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 smtClean="0">
                <a:solidFill>
                  <a:srgbClr val="FFFFFF"/>
                </a:solidFill>
              </a:rPr>
              <a:t>Why do these?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Rice Mix Food Packages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10" y="1417638"/>
            <a:ext cx="7503853" cy="53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6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 about the last FIVE slides.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ts val="2568"/>
              </a:spcBef>
            </a:pPr>
            <a:r>
              <a:rPr lang="en-US" dirty="0" smtClean="0"/>
              <a:t>What makes such diverse packages tell you instinctively they are all produced by the same company?</a:t>
            </a:r>
          </a:p>
          <a:p>
            <a:pPr>
              <a:lnSpc>
                <a:spcPct val="80000"/>
              </a:lnSpc>
              <a:spcBef>
                <a:spcPts val="2568"/>
              </a:spcBef>
            </a:pPr>
            <a:r>
              <a:rPr lang="en-US" dirty="0" smtClean="0"/>
              <a:t>How do you think this commonality helps the company sell their product?</a:t>
            </a:r>
          </a:p>
          <a:p>
            <a:pPr>
              <a:lnSpc>
                <a:spcPct val="80000"/>
              </a:lnSpc>
              <a:spcBef>
                <a:spcPts val="2568"/>
              </a:spcBef>
            </a:pPr>
            <a:r>
              <a:rPr lang="en-US" dirty="0" smtClean="0"/>
              <a:t>Would you buy from this company? </a:t>
            </a:r>
          </a:p>
          <a:p>
            <a:pPr>
              <a:lnSpc>
                <a:spcPct val="80000"/>
              </a:lnSpc>
              <a:spcBef>
                <a:spcPts val="2568"/>
              </a:spcBef>
            </a:pPr>
            <a:r>
              <a:rPr lang="en-US" dirty="0" smtClean="0"/>
              <a:t>What makes you want to, or not want to, purchase their products?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74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2751</TotalTime>
  <Words>481</Words>
  <Application>Microsoft Macintosh PowerPoint</Application>
  <PresentationFormat>On-screen Show (4:3)</PresentationFormat>
  <Paragraphs>80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Examples of Product Labeling</vt:lpstr>
      <vt:lpstr>Packaging  How do you know they are related?</vt:lpstr>
      <vt:lpstr>Flattened Popcorn Package Layout</vt:lpstr>
      <vt:lpstr>Cookie Containers (Notice placement of logos and layout theme.)  What tells you these are from the same product line?</vt:lpstr>
      <vt:lpstr>Fruit Treat Boxes Find the commonalities in these packages. </vt:lpstr>
      <vt:lpstr>Snack Food Packages</vt:lpstr>
      <vt:lpstr>Snack Food Packages</vt:lpstr>
      <vt:lpstr>Rice Mix Food Packages</vt:lpstr>
      <vt:lpstr>Think about the last FIVE slides.</vt:lpstr>
      <vt:lpstr>Mini Garage Winery    —Food Seasoning Oils</vt:lpstr>
      <vt:lpstr>Mini Garage Winery—Honey Assortment</vt:lpstr>
      <vt:lpstr>Mini Garage Winery —Close-up of one Honey package</vt:lpstr>
      <vt:lpstr>Mini Garage Winery—Gummi Candies</vt:lpstr>
      <vt:lpstr>Mini Garage Winery—Flavored Oils</vt:lpstr>
      <vt:lpstr>Mini Garage Winery    —Wine Containers</vt:lpstr>
      <vt:lpstr>Mini Garage Winery</vt:lpstr>
      <vt:lpstr>Maimon’s Baking Products Notice the pictures of the products on the packages.  What advantage to they provide the product producer?</vt:lpstr>
      <vt:lpstr>Maimon’s Baking Products</vt:lpstr>
      <vt:lpstr>Maimon’s Baking Products</vt:lpstr>
      <vt:lpstr>Maimon’s Baking Products</vt:lpstr>
      <vt:lpstr>Maimon’s Baking Products</vt:lpstr>
      <vt:lpstr>Oriental Rice Flavors</vt:lpstr>
      <vt:lpstr>Oriental Rice Flavors</vt:lpstr>
      <vt:lpstr>Oriental Rice Flavors</vt:lpstr>
      <vt:lpstr>Oriental Rice Flavors</vt:lpstr>
      <vt:lpstr>Variety of Products from Kallo</vt:lpstr>
      <vt:lpstr>Tea Bags and Boxes</vt:lpstr>
      <vt:lpstr>Bottled Tea Drinks</vt:lpstr>
      <vt:lpstr>TAZO Ice Bottled Tea Beverages</vt:lpstr>
      <vt:lpstr>Tea Boxed  Multipacks</vt:lpstr>
      <vt:lpstr>Tea Bag Container</vt:lpstr>
      <vt:lpstr>Tea Sold in Special Gift Boxes</vt:lpstr>
      <vt:lpstr>Monggo Chocolate Candies</vt:lpstr>
      <vt:lpstr>Monggo Chocolate Candy—Caramello</vt:lpstr>
      <vt:lpstr> Chocolate Candy—Cashew Nut</vt:lpstr>
      <vt:lpstr>Monggo Chocolate Candy—Ginger</vt:lpstr>
      <vt:lpstr>Monggo Chocolate Candy—Praline</vt:lpstr>
      <vt:lpstr>Different takes on Honey Containers</vt:lpstr>
      <vt:lpstr>Honey Containers: Continued</vt:lpstr>
      <vt:lpstr>Honey Containers: Continued</vt:lpstr>
      <vt:lpstr>Honey Containers: Continued</vt:lpstr>
      <vt:lpstr>Honey Containers: Continued</vt:lpstr>
      <vt:lpstr>Honey Containers: Different Takes</vt:lpstr>
      <vt:lpstr>Individual Chocolate Bars</vt:lpstr>
      <vt:lpstr>Chocolate Display Box</vt:lpstr>
      <vt:lpstr>Chocolate Display Box</vt:lpstr>
      <vt:lpstr>Close-up of Chocolate Display Box</vt:lpstr>
      <vt:lpstr>Combining Different Images   on a Label What is the settle image suggested here?</vt:lpstr>
      <vt:lpstr>Sorbet Containers With a Twist</vt:lpstr>
      <vt:lpstr>School Supply Line</vt:lpstr>
      <vt:lpstr>Unified Design for Perfume Container, Box, and Bag</vt:lpstr>
      <vt:lpstr>Wrap-Around Label</vt:lpstr>
      <vt:lpstr> What does this company wants their image to be?</vt:lpstr>
      <vt:lpstr>What does this company wants their image to be?  Who are they appealing to?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 of Product Label</dc:title>
  <dc:creator>Alice Scales</dc:creator>
  <cp:lastModifiedBy>Alice Scales</cp:lastModifiedBy>
  <cp:revision>111</cp:revision>
  <dcterms:created xsi:type="dcterms:W3CDTF">2010-01-07T18:30:26Z</dcterms:created>
  <dcterms:modified xsi:type="dcterms:W3CDTF">2015-05-31T22:09:06Z</dcterms:modified>
</cp:coreProperties>
</file>