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19" r:id="rId1"/>
  </p:sldMasterIdLst>
  <p:notesMasterIdLst>
    <p:notesMasterId r:id="rId28"/>
  </p:notesMasterIdLst>
  <p:sldIdLst>
    <p:sldId id="256" r:id="rId2"/>
    <p:sldId id="276" r:id="rId3"/>
    <p:sldId id="267" r:id="rId4"/>
    <p:sldId id="268" r:id="rId5"/>
    <p:sldId id="269" r:id="rId6"/>
    <p:sldId id="270" r:id="rId7"/>
    <p:sldId id="271" r:id="rId8"/>
    <p:sldId id="272" r:id="rId9"/>
    <p:sldId id="273" r:id="rId10"/>
    <p:sldId id="274" r:id="rId11"/>
    <p:sldId id="275" r:id="rId12"/>
    <p:sldId id="277" r:id="rId13"/>
    <p:sldId id="257" r:id="rId14"/>
    <p:sldId id="258" r:id="rId15"/>
    <p:sldId id="259" r:id="rId16"/>
    <p:sldId id="260" r:id="rId17"/>
    <p:sldId id="261" r:id="rId18"/>
    <p:sldId id="263" r:id="rId19"/>
    <p:sldId id="264" r:id="rId20"/>
    <p:sldId id="265" r:id="rId21"/>
    <p:sldId id="266" r:id="rId22"/>
    <p:sldId id="279" r:id="rId23"/>
    <p:sldId id="280" r:id="rId24"/>
    <p:sldId id="281" r:id="rId25"/>
    <p:sldId id="282" r:id="rId26"/>
    <p:sldId id="283" r:id="rId27"/>
  </p:sldIdLst>
  <p:sldSz cx="12192000" cy="6858000"/>
  <p:notesSz cx="6858000" cy="9144000"/>
  <p:embeddedFontLst>
    <p:embeddedFont>
      <p:font typeface="Avenir Next LT Pro" panose="020B0504020202020204" pitchFamily="34" charset="77"/>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Poppins Medium" panose="020B0604020202020204" pitchFamily="34" charset="0"/>
      <p:regular r:id="rId37"/>
      <p:bold r:id="rId38"/>
      <p:italic r:id="rId39"/>
      <p:boldItalic r:id="rId40"/>
    </p:embeddedFont>
    <p:embeddedFont>
      <p:font typeface="Raleway" panose="020B0003030101060003" pitchFamily="34" charset="0"/>
      <p:regular r:id="rId41"/>
      <p:bold r:id="rId42"/>
      <p:italic r:id="rId43"/>
      <p:boldItalic r:id="rId44"/>
    </p:embeddedFont>
    <p:embeddedFont>
      <p:font typeface="Staatliches" pitchFamily="2"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Agk3Jx3pQpR+C5WqxtBv2cV4NQ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7"/>
    <p:restoredTop sz="94679"/>
  </p:normalViewPr>
  <p:slideViewPr>
    <p:cSldViewPr snapToGrid="0" snapToObjects="1">
      <p:cViewPr varScale="1">
        <p:scale>
          <a:sx n="104" d="100"/>
          <a:sy n="104" d="100"/>
        </p:scale>
        <p:origin x="8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f428a5bdae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f428a5bdae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f428a5bdae_0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f428a5bdae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f428a5bdae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f428a5bdae_0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CE864-EBEF-F949-9147-9CDA4348A343}" type="slidenum">
              <a:rPr lang="en-US" smtClean="0"/>
              <a:t>7</a:t>
            </a:fld>
            <a:endParaRPr lang="en-US"/>
          </a:p>
        </p:txBody>
      </p:sp>
    </p:spTree>
    <p:extLst>
      <p:ext uri="{BB962C8B-B14F-4D97-AF65-F5344CB8AC3E}">
        <p14:creationId xmlns:p14="http://schemas.microsoft.com/office/powerpoint/2010/main" val="152203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p:nvSpPr>
        <p:spPr>
          <a:xfrm>
            <a:off x="1528762" y="147324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0575922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fld id="{8E7E7A04-8E8D-8E4E-B398-D260556C92FF}" type="datetimeFigureOut">
              <a:rPr lang="en-US" smtClean="0"/>
              <a:t>6/28/22</a:t>
            </a:fld>
            <a:endParaRPr lang="en-US"/>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endParaRPr lang="en-US"/>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5376852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fld id="{8E7E7A04-8E8D-8E4E-B398-D260556C92FF}" type="datetimeFigureOut">
              <a:rPr lang="en-US" smtClean="0"/>
              <a:t>6/28/22</a:t>
            </a:fld>
            <a:endParaRPr lang="en-US"/>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endParaRPr lang="en-US"/>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6" name="Rectangle 5">
            <a:extLst>
              <a:ext uri="{FF2B5EF4-FFF2-40B4-BE49-F238E27FC236}">
                <a16:creationId xmlns:a16="http://schemas.microsoft.com/office/drawing/2014/main" id="{525280B1-DD77-4ADB-A6FC-71309BCB66E1}"/>
              </a:ext>
            </a:extLst>
          </p:cNvPr>
          <p:cNvSpPr/>
          <p:nvPr/>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0" y="3099816"/>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0" y="4215384"/>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0" y="5321808"/>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dirty="0"/>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dirty="0"/>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dirty="0"/>
              <a:t>Icon</a:t>
            </a:r>
          </a:p>
        </p:txBody>
      </p:sp>
    </p:spTree>
    <p:extLst>
      <p:ext uri="{BB962C8B-B14F-4D97-AF65-F5344CB8AC3E}">
        <p14:creationId xmlns:p14="http://schemas.microsoft.com/office/powerpoint/2010/main" val="34545093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8E7E7A04-8E8D-8E4E-B398-D260556C92FF}" type="datetimeFigureOut">
              <a:rPr lang="en-US" smtClean="0"/>
              <a:t>6/28/22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5658061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8E7E7A04-8E8D-8E4E-B398-D260556C92FF}" type="datetimeFigureOut">
              <a:rPr lang="en-US" smtClean="0"/>
              <a:t>6/28/22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8272163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8E7E7A04-8E8D-8E4E-B398-D260556C92FF}" type="datetimeFigureOut">
              <a:rPr lang="en-US" smtClean="0"/>
              <a:t>6/28/22</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3005992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r>
              <a:rPr lang="en-US"/>
              <a:t>2/8/20XX</a:t>
            </a:r>
            <a:endParaRPr lang="en-US" dirty="0"/>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33910564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83142495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06731921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lvl1pPr>
              <a:defRPr>
                <a:solidFill>
                  <a:schemeClr val="bg2"/>
                </a:solidFill>
              </a:defRPr>
            </a:lvl1pPr>
          </a:lstStyle>
          <a:p>
            <a:fld id="{8E7E7A04-8E8D-8E4E-B398-D260556C92FF}" type="datetimeFigureOut">
              <a:rPr lang="en-US" smtClean="0"/>
              <a:t>6/28/22</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lvl1pPr>
              <a:defRPr>
                <a:solidFill>
                  <a:schemeClr val="bg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6641298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4"/>
        <p:cNvGrpSpPr/>
        <p:nvPr/>
      </p:nvGrpSpPr>
      <p:grpSpPr>
        <a:xfrm>
          <a:off x="0" y="0"/>
          <a:ext cx="0" cy="0"/>
          <a:chOff x="0" y="0"/>
          <a:chExt cx="0" cy="0"/>
        </a:xfrm>
      </p:grpSpPr>
      <p:sp>
        <p:nvSpPr>
          <p:cNvPr id="55" name="Google Shape;55;gf428a5bdae_0_104"/>
          <p:cNvSpPr txBox="1">
            <a:spLocks noGrp="1"/>
          </p:cNvSpPr>
          <p:nvPr>
            <p:ph type="title"/>
          </p:nvPr>
        </p:nvSpPr>
        <p:spPr>
          <a:xfrm>
            <a:off x="7968000" y="1926800"/>
            <a:ext cx="3297300" cy="3004500"/>
          </a:xfrm>
          <a:prstGeom prst="rect">
            <a:avLst/>
          </a:prstGeom>
          <a:noFill/>
          <a:ln>
            <a:noFill/>
          </a:ln>
        </p:spPr>
        <p:txBody>
          <a:bodyPr spcFirstLastPara="1" wrap="square" lIns="91425" tIns="91425" rIns="91425" bIns="91425" anchor="ctr" anchorCtr="0">
            <a:noAutofit/>
          </a:bodyPr>
          <a:lstStyle>
            <a:lvl1pPr lvl="0" algn="l" rtl="0">
              <a:lnSpc>
                <a:spcPct val="90000"/>
              </a:lnSpc>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1pPr>
            <a:lvl2pPr lvl="1"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2pPr>
            <a:lvl3pPr lvl="2"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3pPr>
            <a:lvl4pPr lvl="3"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4pPr>
            <a:lvl5pPr lvl="4"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5pPr>
            <a:lvl6pPr lvl="5"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6pPr>
            <a:lvl7pPr lvl="6"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7pPr>
            <a:lvl8pPr lvl="7"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8pPr>
            <a:lvl9pPr lvl="8"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29247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fld id="{8E7E7A04-8E8D-8E4E-B398-D260556C92FF}" type="datetimeFigureOut">
              <a:rPr lang="en-US" smtClean="0"/>
              <a:t>6/28/22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7" name="Rectangle 6">
            <a:extLst>
              <a:ext uri="{FF2B5EF4-FFF2-40B4-BE49-F238E27FC236}">
                <a16:creationId xmlns:a16="http://schemas.microsoft.com/office/drawing/2014/main" id="{C3EEEC07-DA87-4415-8D6B-72E1B2686535}"/>
              </a:ext>
            </a:extLst>
          </p:cNvPr>
          <p:cNvSpPr/>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9331241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dk2"/>
        </a:solidFill>
        <a:effectLst/>
      </p:bgPr>
    </p:bg>
    <p:spTree>
      <p:nvGrpSpPr>
        <p:cNvPr id="1" name="Shape 56"/>
        <p:cNvGrpSpPr/>
        <p:nvPr/>
      </p:nvGrpSpPr>
      <p:grpSpPr>
        <a:xfrm>
          <a:off x="0" y="0"/>
          <a:ext cx="0" cy="0"/>
          <a:chOff x="0" y="0"/>
          <a:chExt cx="0" cy="0"/>
        </a:xfrm>
      </p:grpSpPr>
      <p:sp>
        <p:nvSpPr>
          <p:cNvPr id="57" name="Google Shape;57;gf428a5bdae_0_106"/>
          <p:cNvSpPr txBox="1">
            <a:spLocks noGrp="1"/>
          </p:cNvSpPr>
          <p:nvPr>
            <p:ph type="body" idx="1"/>
          </p:nvPr>
        </p:nvSpPr>
        <p:spPr>
          <a:xfrm>
            <a:off x="946367" y="2044367"/>
            <a:ext cx="5796900" cy="3852900"/>
          </a:xfrm>
          <a:prstGeom prst="rect">
            <a:avLst/>
          </a:prstGeom>
          <a:noFill/>
          <a:ln>
            <a:noFill/>
          </a:ln>
        </p:spPr>
        <p:txBody>
          <a:bodyPr spcFirstLastPara="1" wrap="square" lIns="91425" tIns="91425" rIns="91425" bIns="91425" anchor="t" anchorCtr="0">
            <a:noAutofit/>
          </a:bodyPr>
          <a:lstStyle>
            <a:lvl1pPr marL="457200" lvl="0" indent="-317500" algn="l" rtl="0">
              <a:lnSpc>
                <a:spcPct val="90000"/>
              </a:lnSpc>
              <a:spcBef>
                <a:spcPts val="0"/>
              </a:spcBef>
              <a:spcAft>
                <a:spcPts val="0"/>
              </a:spcAft>
              <a:buClr>
                <a:schemeClr val="dk2"/>
              </a:buClr>
              <a:buSzPts val="1400"/>
              <a:buChar char="●"/>
              <a:defRPr sz="1867">
                <a:solidFill>
                  <a:schemeClr val="dk2"/>
                </a:solidFill>
              </a:defRPr>
            </a:lvl1pPr>
            <a:lvl2pPr marL="914400" lvl="1" indent="-317500" algn="l" rtl="0">
              <a:lnSpc>
                <a:spcPct val="90000"/>
              </a:lnSpc>
              <a:spcBef>
                <a:spcPts val="2133"/>
              </a:spcBef>
              <a:spcAft>
                <a:spcPts val="0"/>
              </a:spcAft>
              <a:buClr>
                <a:schemeClr val="dk2"/>
              </a:buClr>
              <a:buSzPts val="1400"/>
              <a:buChar char="○"/>
              <a:defRPr>
                <a:solidFill>
                  <a:schemeClr val="dk2"/>
                </a:solidFill>
              </a:defRPr>
            </a:lvl2pPr>
            <a:lvl3pPr marL="1371600" lvl="2" indent="-317500" algn="l" rtl="0">
              <a:lnSpc>
                <a:spcPct val="90000"/>
              </a:lnSpc>
              <a:spcBef>
                <a:spcPts val="2133"/>
              </a:spcBef>
              <a:spcAft>
                <a:spcPts val="0"/>
              </a:spcAft>
              <a:buClr>
                <a:schemeClr val="dk2"/>
              </a:buClr>
              <a:buSzPts val="1400"/>
              <a:buChar char="■"/>
              <a:defRPr>
                <a:solidFill>
                  <a:schemeClr val="dk2"/>
                </a:solidFill>
              </a:defRPr>
            </a:lvl3pPr>
            <a:lvl4pPr marL="1828800" lvl="3" indent="-317500" algn="l" rtl="0">
              <a:lnSpc>
                <a:spcPct val="90000"/>
              </a:lnSpc>
              <a:spcBef>
                <a:spcPts val="2133"/>
              </a:spcBef>
              <a:spcAft>
                <a:spcPts val="0"/>
              </a:spcAft>
              <a:buClr>
                <a:schemeClr val="dk2"/>
              </a:buClr>
              <a:buSzPts val="1400"/>
              <a:buChar char="●"/>
              <a:defRPr>
                <a:solidFill>
                  <a:schemeClr val="dk2"/>
                </a:solidFill>
              </a:defRPr>
            </a:lvl4pPr>
            <a:lvl5pPr marL="2286000" lvl="4" indent="-317500" algn="l" rtl="0">
              <a:lnSpc>
                <a:spcPct val="90000"/>
              </a:lnSpc>
              <a:spcBef>
                <a:spcPts val="2133"/>
              </a:spcBef>
              <a:spcAft>
                <a:spcPts val="0"/>
              </a:spcAft>
              <a:buClr>
                <a:schemeClr val="dk2"/>
              </a:buClr>
              <a:buSzPts val="1400"/>
              <a:buChar char="○"/>
              <a:defRPr>
                <a:solidFill>
                  <a:schemeClr val="dk2"/>
                </a:solidFill>
              </a:defRPr>
            </a:lvl5pPr>
            <a:lvl6pPr marL="2743200" lvl="5" indent="-317500" algn="l" rtl="0">
              <a:lnSpc>
                <a:spcPct val="90000"/>
              </a:lnSpc>
              <a:spcBef>
                <a:spcPts val="2133"/>
              </a:spcBef>
              <a:spcAft>
                <a:spcPts val="0"/>
              </a:spcAft>
              <a:buClr>
                <a:schemeClr val="dk2"/>
              </a:buClr>
              <a:buSzPts val="1400"/>
              <a:buChar char="■"/>
              <a:defRPr>
                <a:solidFill>
                  <a:schemeClr val="dk2"/>
                </a:solidFill>
              </a:defRPr>
            </a:lvl6pPr>
            <a:lvl7pPr marL="3200400" lvl="6" indent="-317500" algn="l" rtl="0">
              <a:lnSpc>
                <a:spcPct val="90000"/>
              </a:lnSpc>
              <a:spcBef>
                <a:spcPts val="2133"/>
              </a:spcBef>
              <a:spcAft>
                <a:spcPts val="0"/>
              </a:spcAft>
              <a:buClr>
                <a:schemeClr val="dk2"/>
              </a:buClr>
              <a:buSzPts val="1400"/>
              <a:buChar char="●"/>
              <a:defRPr>
                <a:solidFill>
                  <a:schemeClr val="dk2"/>
                </a:solidFill>
              </a:defRPr>
            </a:lvl7pPr>
            <a:lvl8pPr marL="3657600" lvl="7" indent="-317500" algn="l" rtl="0">
              <a:lnSpc>
                <a:spcPct val="90000"/>
              </a:lnSpc>
              <a:spcBef>
                <a:spcPts val="2133"/>
              </a:spcBef>
              <a:spcAft>
                <a:spcPts val="0"/>
              </a:spcAft>
              <a:buClr>
                <a:schemeClr val="dk2"/>
              </a:buClr>
              <a:buSzPts val="1400"/>
              <a:buChar char="○"/>
              <a:defRPr>
                <a:solidFill>
                  <a:schemeClr val="dk2"/>
                </a:solidFill>
              </a:defRPr>
            </a:lvl8pPr>
            <a:lvl9pPr marL="4114800" lvl="8" indent="-317500" algn="l" rtl="0">
              <a:lnSpc>
                <a:spcPct val="90000"/>
              </a:lnSpc>
              <a:spcBef>
                <a:spcPts val="2133"/>
              </a:spcBef>
              <a:spcAft>
                <a:spcPts val="2133"/>
              </a:spcAft>
              <a:buClr>
                <a:schemeClr val="dk2"/>
              </a:buClr>
              <a:buSzPts val="1400"/>
              <a:buChar char="■"/>
              <a:defRPr>
                <a:solidFill>
                  <a:schemeClr val="dk2"/>
                </a:solidFill>
              </a:defRPr>
            </a:lvl9pPr>
          </a:lstStyle>
          <a:p>
            <a:endParaRPr/>
          </a:p>
        </p:txBody>
      </p:sp>
      <p:sp>
        <p:nvSpPr>
          <p:cNvPr id="58" name="Google Shape;58;gf428a5bdae_0_106"/>
          <p:cNvSpPr txBox="1">
            <a:spLocks noGrp="1"/>
          </p:cNvSpPr>
          <p:nvPr>
            <p:ph type="title"/>
          </p:nvPr>
        </p:nvSpPr>
        <p:spPr>
          <a:xfrm>
            <a:off x="935467" y="816900"/>
            <a:ext cx="5796900" cy="1227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2"/>
              </a:buClr>
              <a:buSzPts val="3600"/>
              <a:buFont typeface="Poppins Medium"/>
              <a:buNone/>
              <a:defRPr sz="4800">
                <a:solidFill>
                  <a:schemeClr val="dk2"/>
                </a:solidFill>
              </a:defRPr>
            </a:lvl1pPr>
            <a:lvl2pPr lvl="1" rtl="0">
              <a:spcBef>
                <a:spcPts val="0"/>
              </a:spcBef>
              <a:spcAft>
                <a:spcPts val="0"/>
              </a:spcAft>
              <a:buClr>
                <a:schemeClr val="dk2"/>
              </a:buClr>
              <a:buSzPts val="4800"/>
              <a:buNone/>
              <a:defRPr sz="6400">
                <a:solidFill>
                  <a:schemeClr val="dk2"/>
                </a:solidFill>
              </a:defRPr>
            </a:lvl2pPr>
            <a:lvl3pPr lvl="2" rtl="0">
              <a:spcBef>
                <a:spcPts val="0"/>
              </a:spcBef>
              <a:spcAft>
                <a:spcPts val="0"/>
              </a:spcAft>
              <a:buClr>
                <a:schemeClr val="dk2"/>
              </a:buClr>
              <a:buSzPts val="4800"/>
              <a:buNone/>
              <a:defRPr sz="6400">
                <a:solidFill>
                  <a:schemeClr val="dk2"/>
                </a:solidFill>
              </a:defRPr>
            </a:lvl3pPr>
            <a:lvl4pPr lvl="3" rtl="0">
              <a:spcBef>
                <a:spcPts val="0"/>
              </a:spcBef>
              <a:spcAft>
                <a:spcPts val="0"/>
              </a:spcAft>
              <a:buClr>
                <a:schemeClr val="dk2"/>
              </a:buClr>
              <a:buSzPts val="4800"/>
              <a:buNone/>
              <a:defRPr sz="6400">
                <a:solidFill>
                  <a:schemeClr val="dk2"/>
                </a:solidFill>
              </a:defRPr>
            </a:lvl4pPr>
            <a:lvl5pPr lvl="4" rtl="0">
              <a:spcBef>
                <a:spcPts val="0"/>
              </a:spcBef>
              <a:spcAft>
                <a:spcPts val="0"/>
              </a:spcAft>
              <a:buClr>
                <a:schemeClr val="dk2"/>
              </a:buClr>
              <a:buSzPts val="4800"/>
              <a:buNone/>
              <a:defRPr sz="6400">
                <a:solidFill>
                  <a:schemeClr val="dk2"/>
                </a:solidFill>
              </a:defRPr>
            </a:lvl5pPr>
            <a:lvl6pPr lvl="5" rtl="0">
              <a:spcBef>
                <a:spcPts val="0"/>
              </a:spcBef>
              <a:spcAft>
                <a:spcPts val="0"/>
              </a:spcAft>
              <a:buClr>
                <a:schemeClr val="dk2"/>
              </a:buClr>
              <a:buSzPts val="4800"/>
              <a:buNone/>
              <a:defRPr sz="6400">
                <a:solidFill>
                  <a:schemeClr val="dk2"/>
                </a:solidFill>
              </a:defRPr>
            </a:lvl6pPr>
            <a:lvl7pPr lvl="6" rtl="0">
              <a:spcBef>
                <a:spcPts val="0"/>
              </a:spcBef>
              <a:spcAft>
                <a:spcPts val="0"/>
              </a:spcAft>
              <a:buClr>
                <a:schemeClr val="dk2"/>
              </a:buClr>
              <a:buSzPts val="4800"/>
              <a:buNone/>
              <a:defRPr sz="6400">
                <a:solidFill>
                  <a:schemeClr val="dk2"/>
                </a:solidFill>
              </a:defRPr>
            </a:lvl7pPr>
            <a:lvl8pPr lvl="7" rtl="0">
              <a:spcBef>
                <a:spcPts val="0"/>
              </a:spcBef>
              <a:spcAft>
                <a:spcPts val="0"/>
              </a:spcAft>
              <a:buClr>
                <a:schemeClr val="dk2"/>
              </a:buClr>
              <a:buSzPts val="4800"/>
              <a:buNone/>
              <a:defRPr sz="6400">
                <a:solidFill>
                  <a:schemeClr val="dk2"/>
                </a:solidFill>
              </a:defRPr>
            </a:lvl8pPr>
            <a:lvl9pPr lvl="8" rtl="0">
              <a:spcBef>
                <a:spcPts val="0"/>
              </a:spcBef>
              <a:spcAft>
                <a:spcPts val="0"/>
              </a:spcAft>
              <a:buClr>
                <a:schemeClr val="dk2"/>
              </a:buClr>
              <a:buSzPts val="4800"/>
              <a:buNone/>
              <a:defRPr sz="6400">
                <a:solidFill>
                  <a:schemeClr val="dk2"/>
                </a:solidFill>
              </a:defRPr>
            </a:lvl9pPr>
          </a:lstStyle>
          <a:p>
            <a:endParaRPr/>
          </a:p>
        </p:txBody>
      </p:sp>
    </p:spTree>
    <p:extLst>
      <p:ext uri="{BB962C8B-B14F-4D97-AF65-F5344CB8AC3E}">
        <p14:creationId xmlns:p14="http://schemas.microsoft.com/office/powerpoint/2010/main" val="3444476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gf428a5bdae_0_7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f428a5bdae_0_7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3" name="Google Shape;23;gf428a5bdae_0_7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Rectangle 1">
            <a:extLst>
              <a:ext uri="{FF2B5EF4-FFF2-40B4-BE49-F238E27FC236}">
                <a16:creationId xmlns:a16="http://schemas.microsoft.com/office/drawing/2014/main" id="{980AD945-0F84-95AB-F411-19AF8B341C07}"/>
              </a:ext>
            </a:extLst>
          </p:cNvPr>
          <p:cNvSpPr/>
          <p:nvPr userDrawn="1"/>
        </p:nvSpPr>
        <p:spPr>
          <a:xfrm>
            <a:off x="415600" y="6217622"/>
            <a:ext cx="7157508" cy="148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513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gf428a5bdae_0_7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gf428a5bdae_0_74"/>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gf428a5bdae_0_74"/>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gf428a5bdae_0_7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3321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7" name="Rectangle 6">
            <a:extLst>
              <a:ext uri="{FF2B5EF4-FFF2-40B4-BE49-F238E27FC236}">
                <a16:creationId xmlns:a16="http://schemas.microsoft.com/office/drawing/2014/main" id="{C3EEEC07-DA87-4415-8D6B-72E1B2686535}"/>
              </a:ext>
            </a:extLst>
          </p:cNvPr>
          <p:cNvSpPr/>
          <p:nvPr/>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EFA3CC7-31ED-4E5A-87A6-AA1D8F4251FC}"/>
              </a:ext>
            </a:extLst>
          </p:cNvPr>
          <p:cNvSpPr/>
          <p:nvPr/>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73118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41A812-4D3F-4D65-BA64-BA64E37F2C1D}"/>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anchor="ctr">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613648" y="1938528"/>
            <a:ext cx="2688336" cy="2990088"/>
          </a:xfrm>
          <a:solidFill>
            <a:schemeClr val="accent1"/>
          </a:solidFill>
        </p:spPr>
        <p:txBody>
          <a:bodyPr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5716BBE9-8A9C-450B-A235-677945C7ED44}"/>
              </a:ext>
            </a:extLst>
          </p:cNvPr>
          <p:cNvSpPr/>
          <p:nvPr/>
        </p:nvSpPr>
        <p:spPr>
          <a:xfrm>
            <a:off x="609084" y="2965074"/>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55E7BF-3629-4C02-98DF-CFC1C93CE036}"/>
              </a:ext>
            </a:extLst>
          </p:cNvPr>
          <p:cNvSpPr/>
          <p:nvPr/>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67665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01852" y="6356350"/>
            <a:ext cx="2743200" cy="365125"/>
          </a:xfrm>
        </p:spPr>
        <p:txBody>
          <a:bodyPr/>
          <a:lstStyle/>
          <a:p>
            <a:fld id="{8E7E7A04-8E8D-8E4E-B398-D260556C92FF}" type="datetimeFigureOut">
              <a:rPr lang="en-US" smtClean="0"/>
              <a:t>6/28/22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15CA5DD3-D8DE-044D-B294-3439A58467E1}" type="slidenum">
              <a:rPr lang="en-US" smtClean="0"/>
              <a:t>‹#›</a:t>
            </a:fld>
            <a:endParaRPr lang="en-US"/>
          </a:p>
        </p:txBody>
      </p:sp>
    </p:spTree>
    <p:extLst>
      <p:ext uri="{BB962C8B-B14F-4D97-AF65-F5344CB8AC3E}">
        <p14:creationId xmlns:p14="http://schemas.microsoft.com/office/powerpoint/2010/main" val="2764037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ctr">
            <a:normAutofit/>
          </a:bodyPr>
          <a:lstStyle>
            <a:lvl1pPr algn="ctr">
              <a:defRPr sz="4800"/>
            </a:lvl1pPr>
          </a:lstStyle>
          <a:p>
            <a:r>
              <a:rPr lang="en-US"/>
              <a:t>Click to edit Master title style</a:t>
            </a:r>
            <a:endParaRPr lang="en-US" dirty="0"/>
          </a:p>
        </p:txBody>
      </p:sp>
      <p:sp useBgFill="1">
        <p:nvSpPr>
          <p:cNvPr id="4" name="Rectangle 3">
            <a:extLst>
              <a:ext uri="{FF2B5EF4-FFF2-40B4-BE49-F238E27FC236}">
                <a16:creationId xmlns:a16="http://schemas.microsoft.com/office/drawing/2014/main" id="{673635DF-99E4-4A0C-A272-D9FF87695DE7}"/>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90C76F-6331-4485-AA5B-D61483481F68}"/>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a:solidFill>
            <a:schemeClr val="accent1"/>
          </a:solidFill>
        </p:spPr>
        <p:txBody>
          <a:bodyPr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ECB2BA4C-9ADA-41DB-B758-9E3CFECDF528}"/>
              </a:ext>
            </a:extLst>
          </p:cNvPr>
          <p:cNvSpPr>
            <a:spLocks noGrp="1"/>
          </p:cNvSpPr>
          <p:nvPr>
            <p:ph type="dt" sz="half" idx="10"/>
          </p:nvPr>
        </p:nvSpPr>
        <p:spPr>
          <a:xfrm>
            <a:off x="905256" y="6356350"/>
            <a:ext cx="2743200" cy="365125"/>
          </a:xfrm>
        </p:spPr>
        <p:txBody>
          <a:bodyPr/>
          <a:lstStyle/>
          <a:p>
            <a:fld id="{8E7E7A04-8E8D-8E4E-B398-D260556C92FF}" type="datetimeFigureOut">
              <a:rPr lang="en-US" smtClean="0"/>
              <a:t>6/28/22</a:t>
            </a:fld>
            <a:endParaRPr lang="en-US"/>
          </a:p>
        </p:txBody>
      </p:sp>
      <p:sp>
        <p:nvSpPr>
          <p:cNvPr id="10" name="Footer Placeholder 9">
            <a:extLst>
              <a:ext uri="{FF2B5EF4-FFF2-40B4-BE49-F238E27FC236}">
                <a16:creationId xmlns:a16="http://schemas.microsoft.com/office/drawing/2014/main" id="{20957ADB-410A-48BE-AA95-3A708314B02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2240632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dirty="0"/>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dirty="0"/>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dirty="0"/>
              <a:t>Picture</a:t>
            </a:r>
          </a:p>
        </p:txBody>
      </p:sp>
      <p:sp>
        <p:nvSpPr>
          <p:cNvPr id="27" name="Rectangle 26">
            <a:extLst>
              <a:ext uri="{FF2B5EF4-FFF2-40B4-BE49-F238E27FC236}">
                <a16:creationId xmlns:a16="http://schemas.microsoft.com/office/drawing/2014/main" id="{76763C05-47FB-4725-A20D-066889246220}"/>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dirty="0"/>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dirty="0"/>
              <a:t>Picture</a:t>
            </a:r>
          </a:p>
        </p:txBody>
      </p:sp>
      <p:sp>
        <p:nvSpPr>
          <p:cNvPr id="11" name="Date Placeholder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a:lstStyle/>
          <a:p>
            <a:fld id="{8E7E7A04-8E8D-8E4E-B398-D260556C92FF}" type="datetimeFigureOut">
              <a:rPr lang="en-US" smtClean="0"/>
              <a:t>6/28/22</a:t>
            </a:fld>
            <a:endParaRPr lang="en-US"/>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endParaRPr lang="en-US"/>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Tree>
    <p:extLst>
      <p:ext uri="{BB962C8B-B14F-4D97-AF65-F5344CB8AC3E}">
        <p14:creationId xmlns:p14="http://schemas.microsoft.com/office/powerpoint/2010/main" val="347776191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fld id="{8E7E7A04-8E8D-8E4E-B398-D260556C92FF}" type="datetimeFigureOut">
              <a:rPr lang="en-US" smtClean="0"/>
              <a:t>6/28/22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5875505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fld id="{8E7E7A04-8E8D-8E4E-B398-D260556C92FF}" type="datetimeFigureOut">
              <a:rPr lang="en-US" smtClean="0"/>
              <a:t>6/28/22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87535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E7A04-8E8D-8E4E-B398-D260556C92FF}" type="datetimeFigureOut">
              <a:rPr lang="en-US" smtClean="0"/>
              <a:t>6/28/22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61294845"/>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hyperlink" Target="https://helpx.adobe.com/illustrator/using/artboard-overview.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helpx.adobe.com/illustrator/how-to/what-is-illustrator.html?set=illustrator--get-started-"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Poppins Medium"/>
              <a:buNone/>
            </a:pPr>
            <a:r>
              <a:rPr lang="en" dirty="0"/>
              <a:t>Introduction to Illustrator</a:t>
            </a:r>
            <a:endParaRPr dirty="0"/>
          </a:p>
        </p:txBody>
      </p:sp>
      <p:sp>
        <p:nvSpPr>
          <p:cNvPr id="68" name="Google Shape;68;p1"/>
          <p:cNvSpPr txBox="1">
            <a:spLocks noGrp="1"/>
          </p:cNvSpPr>
          <p:nvPr>
            <p:ph type="subTitle" idx="1"/>
          </p:nvPr>
        </p:nvSpPr>
        <p:spPr>
          <a:prstGeom prst="rect">
            <a:avLst/>
          </a:prstGeom>
        </p:spPr>
        <p:txBody>
          <a:bodyPr spcFirstLastPara="1" wrap="square" lIns="121900" tIns="121900" rIns="121900" bIns="121900" anchor="t" anchorCtr="0">
            <a:normAutofit lnSpcReduction="10000"/>
          </a:bodyPr>
          <a:lstStyle/>
          <a:p>
            <a:pPr marL="0" lvl="0" indent="0" algn="ctr" rtl="0">
              <a:spcBef>
                <a:spcPts val="0"/>
              </a:spcBef>
              <a:spcAft>
                <a:spcPts val="0"/>
              </a:spcAft>
              <a:buNone/>
            </a:pPr>
            <a:r>
              <a:rPr lang="en"/>
              <a:t>Michael Poller and Emily Scales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file formats</a:t>
            </a:r>
          </a:p>
        </p:txBody>
      </p:sp>
      <p:sp>
        <p:nvSpPr>
          <p:cNvPr id="3" name="Content Placeholder 2"/>
          <p:cNvSpPr>
            <a:spLocks noGrp="1"/>
          </p:cNvSpPr>
          <p:nvPr>
            <p:ph idx="1"/>
          </p:nvPr>
        </p:nvSpPr>
        <p:spPr/>
        <p:txBody>
          <a:bodyPr>
            <a:normAutofit lnSpcReduction="10000"/>
          </a:bodyPr>
          <a:lstStyle/>
          <a:p>
            <a:r>
              <a:rPr lang="en-US" dirty="0"/>
              <a:t> .AI </a:t>
            </a:r>
            <a:r>
              <a:rPr lang="mr-IN" dirty="0"/>
              <a:t>–</a:t>
            </a:r>
            <a:r>
              <a:rPr lang="en-US" dirty="0"/>
              <a:t> Adobe Illustrator</a:t>
            </a:r>
          </a:p>
          <a:p>
            <a:pPr lvl="1"/>
            <a:r>
              <a:rPr lang="en-US" dirty="0"/>
              <a:t> Industry standard file type used to develop vector graphics, contains layers</a:t>
            </a:r>
          </a:p>
          <a:p>
            <a:r>
              <a:rPr lang="en-US" dirty="0"/>
              <a:t>EPS </a:t>
            </a:r>
            <a:r>
              <a:rPr lang="mr-IN" dirty="0"/>
              <a:t>–</a:t>
            </a:r>
            <a:r>
              <a:rPr lang="en-US" dirty="0"/>
              <a:t> Encapsulated Postscript</a:t>
            </a:r>
          </a:p>
          <a:p>
            <a:pPr lvl="1"/>
            <a:r>
              <a:rPr lang="en-US" dirty="0"/>
              <a:t>Vector graphic format that can be opened by any computer running different software and/or versions</a:t>
            </a:r>
          </a:p>
          <a:p>
            <a:pPr lvl="1"/>
            <a:r>
              <a:rPr lang="en-US" dirty="0"/>
              <a:t>Can be edited</a:t>
            </a:r>
          </a:p>
          <a:p>
            <a:pPr lvl="1"/>
            <a:r>
              <a:rPr lang="en-US" dirty="0"/>
              <a:t>Preferred format for logos and illustrations</a:t>
            </a:r>
          </a:p>
        </p:txBody>
      </p:sp>
    </p:spTree>
    <p:extLst>
      <p:ext uri="{BB962C8B-B14F-4D97-AF65-F5344CB8AC3E}">
        <p14:creationId xmlns:p14="http://schemas.microsoft.com/office/powerpoint/2010/main" val="54905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file formats</a:t>
            </a:r>
          </a:p>
        </p:txBody>
      </p:sp>
      <p:sp>
        <p:nvSpPr>
          <p:cNvPr id="3" name="Content Placeholder 2"/>
          <p:cNvSpPr>
            <a:spLocks noGrp="1"/>
          </p:cNvSpPr>
          <p:nvPr>
            <p:ph idx="1"/>
          </p:nvPr>
        </p:nvSpPr>
        <p:spPr/>
        <p:txBody>
          <a:bodyPr/>
          <a:lstStyle/>
          <a:p>
            <a:r>
              <a:rPr lang="en-US" dirty="0"/>
              <a:t> .PDF </a:t>
            </a:r>
            <a:r>
              <a:rPr lang="mr-IN" dirty="0"/>
              <a:t>–</a:t>
            </a:r>
            <a:r>
              <a:rPr lang="en-US" dirty="0"/>
              <a:t> Portable Document Format</a:t>
            </a:r>
          </a:p>
          <a:p>
            <a:pPr lvl="1"/>
            <a:r>
              <a:rPr lang="en-US" dirty="0"/>
              <a:t> All computers can open this file type while mainlining the vector imaging</a:t>
            </a:r>
          </a:p>
          <a:p>
            <a:r>
              <a:rPr lang="en-US" dirty="0"/>
              <a:t>.SVG </a:t>
            </a:r>
            <a:r>
              <a:rPr lang="mr-IN" dirty="0"/>
              <a:t>–</a:t>
            </a:r>
            <a:r>
              <a:rPr lang="en-US" dirty="0"/>
              <a:t> Scalable Vector Graphic</a:t>
            </a:r>
          </a:p>
          <a:p>
            <a:pPr lvl="1"/>
            <a:r>
              <a:rPr lang="en-US" dirty="0"/>
              <a:t>Vector graphic format that can be opened by any computer running different software and/or versions</a:t>
            </a:r>
          </a:p>
          <a:p>
            <a:pPr lvl="1"/>
            <a:r>
              <a:rPr lang="en-US" dirty="0"/>
              <a:t>For 2D graphics</a:t>
            </a:r>
          </a:p>
        </p:txBody>
      </p:sp>
    </p:spTree>
    <p:extLst>
      <p:ext uri="{BB962C8B-B14F-4D97-AF65-F5344CB8AC3E}">
        <p14:creationId xmlns:p14="http://schemas.microsoft.com/office/powerpoint/2010/main" val="4230757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7F9740-E66F-1FC9-A3D8-3BF948C57B7D}"/>
              </a:ext>
            </a:extLst>
          </p:cNvPr>
          <p:cNvSpPr>
            <a:spLocks noGrp="1"/>
          </p:cNvSpPr>
          <p:nvPr>
            <p:ph type="title"/>
          </p:nvPr>
        </p:nvSpPr>
        <p:spPr/>
        <p:txBody>
          <a:bodyPr/>
          <a:lstStyle/>
          <a:p>
            <a:r>
              <a:rPr lang="en-US" dirty="0"/>
              <a:t>The Interface</a:t>
            </a:r>
          </a:p>
        </p:txBody>
      </p:sp>
      <p:sp>
        <p:nvSpPr>
          <p:cNvPr id="5" name="Text Placeholder 4">
            <a:extLst>
              <a:ext uri="{FF2B5EF4-FFF2-40B4-BE49-F238E27FC236}">
                <a16:creationId xmlns:a16="http://schemas.microsoft.com/office/drawing/2014/main" id="{8998BD9E-095E-6F02-8B85-A1481CD939AD}"/>
              </a:ext>
            </a:extLst>
          </p:cNvPr>
          <p:cNvSpPr>
            <a:spLocks noGrp="1"/>
          </p:cNvSpPr>
          <p:nvPr>
            <p:ph type="body" idx="1"/>
          </p:nvPr>
        </p:nvSpPr>
        <p:spPr/>
        <p:txBody>
          <a:bodyPr/>
          <a:lstStyle/>
          <a:p>
            <a:r>
              <a:rPr lang="en-US" dirty="0"/>
              <a:t>Adobe Illustrator</a:t>
            </a:r>
          </a:p>
        </p:txBody>
      </p:sp>
    </p:spTree>
    <p:extLst>
      <p:ext uri="{BB962C8B-B14F-4D97-AF65-F5344CB8AC3E}">
        <p14:creationId xmlns:p14="http://schemas.microsoft.com/office/powerpoint/2010/main" val="1486199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5D843BA-DCFF-292B-CBB8-0A01A621F2F8}"/>
              </a:ext>
            </a:extLst>
          </p:cNvPr>
          <p:cNvSpPr>
            <a:spLocks noGrp="1"/>
          </p:cNvSpPr>
          <p:nvPr>
            <p:ph type="title"/>
          </p:nvPr>
        </p:nvSpPr>
        <p:spPr>
          <a:xfrm>
            <a:off x="429768" y="411480"/>
            <a:ext cx="11201400" cy="1106424"/>
          </a:xfrm>
        </p:spPr>
        <p:txBody>
          <a:bodyPr>
            <a:normAutofit/>
          </a:bodyPr>
          <a:lstStyle/>
          <a:p>
            <a:r>
              <a:rPr lang="en-US" sz="3600" dirty="0"/>
              <a:t>The Home Screen</a:t>
            </a:r>
          </a:p>
        </p:txBody>
      </p:sp>
      <p:sp>
        <p:nvSpPr>
          <p:cNvPr id="82" name="Rectangle 8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Google Shape;75;p2" descr="A picture containing monitor, display, screen, large&#10;&#10;Description automatically generated"/>
          <p:cNvPicPr preferRelativeResize="0"/>
          <p:nvPr/>
        </p:nvPicPr>
        <p:blipFill rotWithShape="1">
          <a:blip r:embed="rId3"/>
          <a:stretch/>
        </p:blipFill>
        <p:spPr>
          <a:xfrm>
            <a:off x="429768" y="1992010"/>
            <a:ext cx="6702552" cy="3971260"/>
          </a:xfrm>
          <a:prstGeom prst="rect">
            <a:avLst/>
          </a:prstGeom>
          <a:noFill/>
        </p:spPr>
      </p:pic>
      <p:sp useBgFill="1">
        <p:nvSpPr>
          <p:cNvPr id="84" name="Rectangle 8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4C716B2C-FF71-9A1B-90A4-A0FE0C199B6D}"/>
              </a:ext>
            </a:extLst>
          </p:cNvPr>
          <p:cNvSpPr>
            <a:spLocks noGrp="1"/>
          </p:cNvSpPr>
          <p:nvPr>
            <p:ph idx="1"/>
          </p:nvPr>
        </p:nvSpPr>
        <p:spPr>
          <a:xfrm>
            <a:off x="7938752" y="2020824"/>
            <a:ext cx="3455097" cy="3959352"/>
          </a:xfrm>
        </p:spPr>
        <p:txBody>
          <a:bodyPr anchor="ctr">
            <a:normAutofit/>
          </a:bodyPr>
          <a:lstStyle/>
          <a:p>
            <a:pPr lvl="0">
              <a:lnSpc>
                <a:spcPct val="100000"/>
              </a:lnSpc>
            </a:pPr>
            <a:r>
              <a:rPr lang="en-US" sz="1400" dirty="0">
                <a:sym typeface="Staatliches"/>
              </a:rPr>
              <a:t>Create a New Document: </a:t>
            </a:r>
            <a:r>
              <a:rPr lang="en-US" sz="1400" dirty="0">
                <a:sym typeface="Raleway"/>
              </a:rPr>
              <a:t>There are two ways to create a new document.  1.) Click “Create New” after the program loads.  2.) File &gt; New (using the menu bar at the top of your screen)</a:t>
            </a:r>
          </a:p>
          <a:p>
            <a:pPr lvl="0">
              <a:lnSpc>
                <a:spcPct val="100000"/>
              </a:lnSpc>
            </a:pPr>
            <a:r>
              <a:rPr lang="en-US" sz="1400" dirty="0">
                <a:sym typeface="Staatliches"/>
              </a:rPr>
              <a:t>Open a File: </a:t>
            </a:r>
            <a:r>
              <a:rPr lang="en-US" sz="1400" dirty="0">
                <a:sym typeface="Raleway"/>
              </a:rPr>
              <a:t>There are two ways to open a file.  1.) Click “Open…” after the program loads.  2.) File &gt; Open (using the menu bar at the top of your screen)</a:t>
            </a:r>
          </a:p>
          <a:p>
            <a:pPr lvl="0">
              <a:lnSpc>
                <a:spcPct val="100000"/>
              </a:lnSpc>
            </a:pPr>
            <a:r>
              <a:rPr lang="en-US" sz="1400" dirty="0">
                <a:sym typeface="Staatliches"/>
              </a:rPr>
              <a:t>Recent: </a:t>
            </a:r>
            <a:r>
              <a:rPr lang="en-US" sz="1400" dirty="0">
                <a:sym typeface="Raleway"/>
              </a:rPr>
              <a:t>Displays your recent images and projects as tiles in a grid format.  The tiles show a preview of what the project looks like.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pic>
        <p:nvPicPr>
          <p:cNvPr id="80" name="Google Shape;80;p4" descr="A screenshot of a cell phone&#10;&#10;Description automatically generated"/>
          <p:cNvPicPr preferRelativeResize="0"/>
          <p:nvPr/>
        </p:nvPicPr>
        <p:blipFill rotWithShape="1">
          <a:blip r:embed="rId3">
            <a:alphaModFix/>
          </a:blip>
          <a:srcRect/>
          <a:stretch/>
        </p:blipFill>
        <p:spPr>
          <a:xfrm>
            <a:off x="8512852" y="698965"/>
            <a:ext cx="3016481" cy="5543275"/>
          </a:xfrm>
          <a:prstGeom prst="rect">
            <a:avLst/>
          </a:prstGeom>
          <a:noFill/>
          <a:ln>
            <a:noFill/>
          </a:ln>
        </p:spPr>
      </p:pic>
      <p:sp>
        <p:nvSpPr>
          <p:cNvPr id="81" name="Google Shape;81;p4"/>
          <p:cNvSpPr txBox="1"/>
          <p:nvPr/>
        </p:nvSpPr>
        <p:spPr>
          <a:xfrm>
            <a:off x="485497" y="1251433"/>
            <a:ext cx="5464200" cy="55132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en" sz="1733" dirty="0">
                <a:latin typeface="Arial" panose="020B0604020202020204" pitchFamily="34" charset="0"/>
                <a:ea typeface="Staatliches"/>
                <a:cs typeface="Arial" panose="020B0604020202020204" pitchFamily="34" charset="0"/>
                <a:sym typeface="Staatliches"/>
              </a:rPr>
              <a:t>Project Name</a:t>
            </a:r>
            <a:endParaRPr sz="1733" dirty="0">
              <a:latin typeface="Arial" panose="020B0604020202020204" pitchFamily="34" charset="0"/>
              <a:ea typeface="Staatliches"/>
              <a:cs typeface="Arial" panose="020B0604020202020204" pitchFamily="34" charset="0"/>
              <a:sym typeface="Staatliches"/>
            </a:endParaRPr>
          </a:p>
          <a:p>
            <a:pPr marL="0" marR="0" lvl="0" indent="0" algn="r" rtl="0">
              <a:spcBef>
                <a:spcPts val="0"/>
              </a:spcBef>
              <a:spcAft>
                <a:spcPts val="0"/>
              </a:spcAft>
              <a:buNone/>
            </a:pPr>
            <a:r>
              <a:rPr lang="en" sz="1200" dirty="0">
                <a:latin typeface="Arial" panose="020B0604020202020204" pitchFamily="34" charset="0"/>
                <a:ea typeface="Raleway"/>
                <a:cs typeface="Arial" panose="020B0604020202020204" pitchFamily="34" charset="0"/>
                <a:sym typeface="Raleway"/>
              </a:rPr>
              <a:t>The title of your project.  When you save, it will default to the Project name and add the proper file extension to it.</a:t>
            </a:r>
            <a:endParaRPr sz="1200" dirty="0">
              <a:latin typeface="Arial" panose="020B0604020202020204" pitchFamily="34" charset="0"/>
              <a:ea typeface="Raleway"/>
              <a:cs typeface="Arial" panose="020B0604020202020204" pitchFamily="34" charset="0"/>
              <a:sym typeface="Raleway"/>
            </a:endParaRPr>
          </a:p>
          <a:p>
            <a:pPr marL="0" marR="0" lvl="0" indent="0" algn="r" rtl="0">
              <a:spcBef>
                <a:spcPts val="0"/>
              </a:spcBef>
              <a:spcAft>
                <a:spcPts val="0"/>
              </a:spcAft>
              <a:buNone/>
            </a:pPr>
            <a:endParaRPr sz="1200" dirty="0">
              <a:latin typeface="Arial" panose="020B0604020202020204" pitchFamily="34" charset="0"/>
              <a:ea typeface="Raleway"/>
              <a:cs typeface="Arial" panose="020B0604020202020204" pitchFamily="34" charset="0"/>
              <a:sym typeface="Raleway"/>
            </a:endParaRPr>
          </a:p>
          <a:p>
            <a:pPr marL="0" marR="0" lvl="0" indent="0" algn="r" rtl="0">
              <a:spcBef>
                <a:spcPts val="0"/>
              </a:spcBef>
              <a:spcAft>
                <a:spcPts val="0"/>
              </a:spcAft>
              <a:buNone/>
            </a:pPr>
            <a:r>
              <a:rPr lang="en" sz="1733" dirty="0">
                <a:latin typeface="Arial" panose="020B0604020202020204" pitchFamily="34" charset="0"/>
                <a:ea typeface="Staatliches"/>
                <a:cs typeface="Arial" panose="020B0604020202020204" pitchFamily="34" charset="0"/>
                <a:sym typeface="Staatliches"/>
              </a:rPr>
              <a:t>Image Size</a:t>
            </a:r>
            <a:endParaRPr sz="1733" dirty="0">
              <a:latin typeface="Arial" panose="020B0604020202020204" pitchFamily="34" charset="0"/>
              <a:ea typeface="Staatliches"/>
              <a:cs typeface="Arial" panose="020B0604020202020204" pitchFamily="34" charset="0"/>
              <a:sym typeface="Staatliches"/>
            </a:endParaRPr>
          </a:p>
          <a:p>
            <a:pPr marL="0" marR="0" lvl="0" indent="0" algn="r" rtl="0">
              <a:spcBef>
                <a:spcPts val="0"/>
              </a:spcBef>
              <a:spcAft>
                <a:spcPts val="0"/>
              </a:spcAft>
              <a:buNone/>
            </a:pPr>
            <a:r>
              <a:rPr lang="en" sz="1200" dirty="0">
                <a:latin typeface="Arial" panose="020B0604020202020204" pitchFamily="34" charset="0"/>
                <a:ea typeface="Raleway"/>
                <a:cs typeface="Arial" panose="020B0604020202020204" pitchFamily="34" charset="0"/>
                <a:sym typeface="Raleway"/>
              </a:rPr>
              <a:t>Determines the size and resolution of your artboard.  You can change units of measure (i.e. pixels, inches, picas, etc.) in the drop down to the right.</a:t>
            </a:r>
            <a:endParaRPr sz="1200" dirty="0">
              <a:latin typeface="Arial" panose="020B0604020202020204" pitchFamily="34" charset="0"/>
              <a:ea typeface="Raleway"/>
              <a:cs typeface="Arial" panose="020B0604020202020204" pitchFamily="34" charset="0"/>
              <a:sym typeface="Raleway"/>
            </a:endParaRPr>
          </a:p>
          <a:p>
            <a:pPr marL="0" marR="0" lvl="0" indent="0" algn="r" rtl="0">
              <a:spcBef>
                <a:spcPts val="0"/>
              </a:spcBef>
              <a:spcAft>
                <a:spcPts val="0"/>
              </a:spcAft>
              <a:buNone/>
            </a:pPr>
            <a:endParaRPr sz="1200" dirty="0">
              <a:latin typeface="Arial" panose="020B0604020202020204" pitchFamily="34" charset="0"/>
              <a:ea typeface="Raleway"/>
              <a:cs typeface="Arial" panose="020B0604020202020204" pitchFamily="34" charset="0"/>
              <a:sym typeface="Raleway"/>
            </a:endParaRPr>
          </a:p>
          <a:p>
            <a:pPr marL="0" marR="0" lvl="0" indent="0" algn="r" rtl="0">
              <a:spcBef>
                <a:spcPts val="0"/>
              </a:spcBef>
              <a:spcAft>
                <a:spcPts val="0"/>
              </a:spcAft>
              <a:buNone/>
            </a:pPr>
            <a:r>
              <a:rPr lang="en" sz="1733" dirty="0">
                <a:latin typeface="Arial" panose="020B0604020202020204" pitchFamily="34" charset="0"/>
                <a:ea typeface="Staatliches"/>
                <a:cs typeface="Arial" panose="020B0604020202020204" pitchFamily="34" charset="0"/>
                <a:sym typeface="Staatliches"/>
              </a:rPr>
              <a:t>Orientation</a:t>
            </a:r>
            <a:endParaRPr sz="1733" dirty="0">
              <a:latin typeface="Arial" panose="020B0604020202020204" pitchFamily="34" charset="0"/>
              <a:ea typeface="Staatliches"/>
              <a:cs typeface="Arial" panose="020B0604020202020204" pitchFamily="34" charset="0"/>
              <a:sym typeface="Staatliches"/>
            </a:endParaRPr>
          </a:p>
          <a:p>
            <a:pPr marL="0" marR="0" lvl="0" indent="0" algn="r" rtl="0">
              <a:spcBef>
                <a:spcPts val="0"/>
              </a:spcBef>
              <a:spcAft>
                <a:spcPts val="0"/>
              </a:spcAft>
              <a:buNone/>
            </a:pPr>
            <a:r>
              <a:rPr lang="en" sz="1200" dirty="0">
                <a:latin typeface="Arial" panose="020B0604020202020204" pitchFamily="34" charset="0"/>
                <a:ea typeface="Raleway"/>
                <a:cs typeface="Arial" panose="020B0604020202020204" pitchFamily="34" charset="0"/>
                <a:sym typeface="Raleway"/>
              </a:rPr>
              <a:t>Portrait is when the image is taller than it is wide.  Landscape is when the image is wider than it is tall.</a:t>
            </a:r>
            <a:endParaRPr dirty="0">
              <a:latin typeface="Arial" panose="020B0604020202020204" pitchFamily="34" charset="0"/>
              <a:cs typeface="Arial" panose="020B0604020202020204" pitchFamily="34" charset="0"/>
            </a:endParaRPr>
          </a:p>
          <a:p>
            <a:pPr marL="0" marR="0" lvl="0" indent="0" algn="r" rtl="0">
              <a:spcBef>
                <a:spcPts val="0"/>
              </a:spcBef>
              <a:spcAft>
                <a:spcPts val="0"/>
              </a:spcAft>
              <a:buNone/>
            </a:pPr>
            <a:endParaRPr sz="1200" dirty="0">
              <a:latin typeface="Arial" panose="020B0604020202020204" pitchFamily="34" charset="0"/>
              <a:ea typeface="Raleway"/>
              <a:cs typeface="Arial" panose="020B0604020202020204" pitchFamily="34" charset="0"/>
              <a:sym typeface="Raleway"/>
            </a:endParaRPr>
          </a:p>
          <a:p>
            <a:pPr marL="0" marR="0" lvl="0" indent="0" algn="r" rtl="0">
              <a:spcBef>
                <a:spcPts val="0"/>
              </a:spcBef>
              <a:spcAft>
                <a:spcPts val="0"/>
              </a:spcAft>
              <a:buNone/>
            </a:pPr>
            <a:r>
              <a:rPr lang="en" sz="1733" dirty="0">
                <a:latin typeface="Arial" panose="020B0604020202020204" pitchFamily="34" charset="0"/>
                <a:ea typeface="Staatliches"/>
                <a:cs typeface="Arial" panose="020B0604020202020204" pitchFamily="34" charset="0"/>
                <a:sym typeface="Staatliches"/>
              </a:rPr>
              <a:t>Bleed</a:t>
            </a:r>
            <a:endParaRPr dirty="0">
              <a:latin typeface="Arial" panose="020B0604020202020204" pitchFamily="34" charset="0"/>
              <a:cs typeface="Arial" panose="020B0604020202020204" pitchFamily="34" charset="0"/>
            </a:endParaRPr>
          </a:p>
          <a:p>
            <a:pPr marL="0" marR="0" lvl="0" indent="0" algn="r" rtl="0">
              <a:spcBef>
                <a:spcPts val="0"/>
              </a:spcBef>
              <a:spcAft>
                <a:spcPts val="0"/>
              </a:spcAft>
              <a:buNone/>
            </a:pPr>
            <a:r>
              <a:rPr lang="en" sz="1200" dirty="0">
                <a:latin typeface="Arial" panose="020B0604020202020204" pitchFamily="34" charset="0"/>
                <a:ea typeface="Raleway"/>
                <a:cs typeface="Arial" panose="020B0604020202020204" pitchFamily="34" charset="0"/>
                <a:sym typeface="Raleway"/>
              </a:rPr>
              <a:t>Bleed is the amount of artwork that falls outside the printing area or artboard and will display when printed.</a:t>
            </a:r>
            <a:endParaRPr sz="1200" dirty="0">
              <a:latin typeface="Arial" panose="020B0604020202020204" pitchFamily="34" charset="0"/>
              <a:ea typeface="Raleway"/>
              <a:cs typeface="Arial" panose="020B0604020202020204" pitchFamily="34" charset="0"/>
              <a:sym typeface="Raleway"/>
            </a:endParaRPr>
          </a:p>
          <a:p>
            <a:pPr marL="0" marR="0" lvl="0" indent="0" algn="r" rtl="0">
              <a:spcBef>
                <a:spcPts val="0"/>
              </a:spcBef>
              <a:spcAft>
                <a:spcPts val="0"/>
              </a:spcAft>
              <a:buNone/>
            </a:pPr>
            <a:endParaRPr sz="1200" dirty="0">
              <a:latin typeface="Arial" panose="020B0604020202020204" pitchFamily="34" charset="0"/>
              <a:ea typeface="Raleway"/>
              <a:cs typeface="Arial" panose="020B0604020202020204" pitchFamily="34" charset="0"/>
              <a:sym typeface="Raleway"/>
            </a:endParaRPr>
          </a:p>
          <a:p>
            <a:pPr marL="0" marR="0" lvl="0" indent="0" algn="r" rtl="0">
              <a:spcBef>
                <a:spcPts val="0"/>
              </a:spcBef>
              <a:spcAft>
                <a:spcPts val="0"/>
              </a:spcAft>
              <a:buNone/>
            </a:pPr>
            <a:r>
              <a:rPr lang="en" sz="1733" dirty="0">
                <a:latin typeface="Arial" panose="020B0604020202020204" pitchFamily="34" charset="0"/>
                <a:ea typeface="Staatliches"/>
                <a:cs typeface="Arial" panose="020B0604020202020204" pitchFamily="34" charset="0"/>
                <a:sym typeface="Staatliches"/>
              </a:rPr>
              <a:t>Color Mode</a:t>
            </a:r>
            <a:endParaRPr sz="1733" dirty="0">
              <a:latin typeface="Arial" panose="020B0604020202020204" pitchFamily="34" charset="0"/>
              <a:ea typeface="Staatliches"/>
              <a:cs typeface="Arial" panose="020B0604020202020204" pitchFamily="34" charset="0"/>
              <a:sym typeface="Staatliches"/>
            </a:endParaRPr>
          </a:p>
          <a:p>
            <a:pPr marL="0" marR="0" lvl="0" indent="0" algn="r" rtl="0">
              <a:spcBef>
                <a:spcPts val="0"/>
              </a:spcBef>
              <a:spcAft>
                <a:spcPts val="0"/>
              </a:spcAft>
              <a:buNone/>
            </a:pPr>
            <a:r>
              <a:rPr lang="en" sz="1200" dirty="0">
                <a:latin typeface="Arial" panose="020B0604020202020204" pitchFamily="34" charset="0"/>
                <a:ea typeface="Raleway"/>
                <a:cs typeface="Arial" panose="020B0604020202020204" pitchFamily="34" charset="0"/>
                <a:sym typeface="Raleway"/>
              </a:rPr>
              <a:t>Limits the amount of colors available to match the output settings of your project.  For instance, RGB color is meant for screens; whereas CMYK is meant for printers.  </a:t>
            </a:r>
            <a:endParaRPr sz="1200" dirty="0">
              <a:latin typeface="Arial" panose="020B0604020202020204" pitchFamily="34" charset="0"/>
              <a:ea typeface="Raleway"/>
              <a:cs typeface="Arial" panose="020B0604020202020204" pitchFamily="34" charset="0"/>
              <a:sym typeface="Raleway"/>
            </a:endParaRPr>
          </a:p>
          <a:p>
            <a:pPr marL="0" marR="0" lvl="0" indent="0" algn="r" rtl="0">
              <a:spcBef>
                <a:spcPts val="0"/>
              </a:spcBef>
              <a:spcAft>
                <a:spcPts val="0"/>
              </a:spcAft>
              <a:buNone/>
            </a:pPr>
            <a:endParaRPr sz="1200" dirty="0">
              <a:latin typeface="Arial" panose="020B0604020202020204" pitchFamily="34" charset="0"/>
              <a:ea typeface="Raleway"/>
              <a:cs typeface="Arial" panose="020B0604020202020204" pitchFamily="34" charset="0"/>
              <a:sym typeface="Raleway"/>
            </a:endParaRPr>
          </a:p>
          <a:p>
            <a:pPr marL="0" marR="0" lvl="0" indent="0" algn="r" rtl="0">
              <a:spcBef>
                <a:spcPts val="0"/>
              </a:spcBef>
              <a:spcAft>
                <a:spcPts val="0"/>
              </a:spcAft>
              <a:buNone/>
            </a:pPr>
            <a:r>
              <a:rPr lang="en" sz="1733" dirty="0">
                <a:latin typeface="Arial" panose="020B0604020202020204" pitchFamily="34" charset="0"/>
                <a:ea typeface="Staatliches"/>
                <a:cs typeface="Arial" panose="020B0604020202020204" pitchFamily="34" charset="0"/>
                <a:sym typeface="Staatliches"/>
              </a:rPr>
              <a:t>Raster Effects</a:t>
            </a:r>
            <a:endParaRPr sz="1733" dirty="0">
              <a:latin typeface="Arial" panose="020B0604020202020204" pitchFamily="34" charset="0"/>
              <a:ea typeface="Staatliches"/>
              <a:cs typeface="Arial" panose="020B0604020202020204" pitchFamily="34" charset="0"/>
              <a:sym typeface="Staatliches"/>
            </a:endParaRPr>
          </a:p>
          <a:p>
            <a:pPr marL="0" marR="0" lvl="0" indent="0" algn="r" rtl="0">
              <a:spcBef>
                <a:spcPts val="0"/>
              </a:spcBef>
              <a:spcAft>
                <a:spcPts val="0"/>
              </a:spcAft>
              <a:buNone/>
            </a:pPr>
            <a:r>
              <a:rPr lang="en" sz="1200" dirty="0">
                <a:latin typeface="Arial" panose="020B0604020202020204" pitchFamily="34" charset="0"/>
                <a:ea typeface="Raleway"/>
                <a:cs typeface="Arial" panose="020B0604020202020204" pitchFamily="34" charset="0"/>
                <a:sym typeface="Raleway"/>
              </a:rPr>
              <a:t>The resolution your art will be created in. This can be adjusted to High, Medium, Low, and for Complex Art</a:t>
            </a:r>
            <a:endParaRPr sz="1200" dirty="0">
              <a:latin typeface="Arial" panose="020B0604020202020204" pitchFamily="34" charset="0"/>
              <a:ea typeface="Raleway"/>
              <a:cs typeface="Arial" panose="020B0604020202020204" pitchFamily="34" charset="0"/>
              <a:sym typeface="Raleway"/>
            </a:endParaRPr>
          </a:p>
          <a:p>
            <a:pPr marL="0" marR="0" lvl="0" indent="0" algn="r" rtl="0">
              <a:spcBef>
                <a:spcPts val="0"/>
              </a:spcBef>
              <a:spcAft>
                <a:spcPts val="0"/>
              </a:spcAft>
              <a:buNone/>
            </a:pPr>
            <a:endParaRPr sz="1200" dirty="0">
              <a:latin typeface="Arial" panose="020B0604020202020204" pitchFamily="34" charset="0"/>
              <a:ea typeface="Raleway"/>
              <a:cs typeface="Arial" panose="020B0604020202020204" pitchFamily="34" charset="0"/>
              <a:sym typeface="Raleway"/>
            </a:endParaRPr>
          </a:p>
        </p:txBody>
      </p:sp>
      <p:cxnSp>
        <p:nvCxnSpPr>
          <p:cNvPr id="82" name="Google Shape;82;p4"/>
          <p:cNvCxnSpPr/>
          <p:nvPr/>
        </p:nvCxnSpPr>
        <p:spPr>
          <a:xfrm rot="10800000" flipH="1">
            <a:off x="5949696" y="1251434"/>
            <a:ext cx="2684848" cy="223799"/>
          </a:xfrm>
          <a:prstGeom prst="straightConnector1">
            <a:avLst/>
          </a:prstGeom>
          <a:noFill/>
          <a:ln w="38100" cap="flat" cmpd="sng">
            <a:solidFill>
              <a:srgbClr val="FF8D00"/>
            </a:solidFill>
            <a:prstDash val="solid"/>
            <a:round/>
            <a:headEnd type="none" w="sm" len="sm"/>
            <a:tailEnd type="none" w="sm" len="sm"/>
          </a:ln>
        </p:spPr>
      </p:cxnSp>
      <p:cxnSp>
        <p:nvCxnSpPr>
          <p:cNvPr id="83" name="Google Shape;83;p4"/>
          <p:cNvCxnSpPr/>
          <p:nvPr/>
        </p:nvCxnSpPr>
        <p:spPr>
          <a:xfrm rot="10800000" flipH="1">
            <a:off x="5934896" y="1889761"/>
            <a:ext cx="2684848" cy="437439"/>
          </a:xfrm>
          <a:prstGeom prst="straightConnector1">
            <a:avLst/>
          </a:prstGeom>
          <a:noFill/>
          <a:ln w="38100" cap="flat" cmpd="sng">
            <a:solidFill>
              <a:srgbClr val="FF8D00"/>
            </a:solidFill>
            <a:prstDash val="solid"/>
            <a:round/>
            <a:headEnd type="none" w="sm" len="sm"/>
            <a:tailEnd type="none" w="sm" len="sm"/>
          </a:ln>
        </p:spPr>
      </p:cxnSp>
      <p:cxnSp>
        <p:nvCxnSpPr>
          <p:cNvPr id="84" name="Google Shape;84;p4"/>
          <p:cNvCxnSpPr/>
          <p:nvPr/>
        </p:nvCxnSpPr>
        <p:spPr>
          <a:xfrm rot="10800000" flipH="1">
            <a:off x="5949696" y="2438401"/>
            <a:ext cx="3478171" cy="863564"/>
          </a:xfrm>
          <a:prstGeom prst="straightConnector1">
            <a:avLst/>
          </a:prstGeom>
          <a:noFill/>
          <a:ln w="38100" cap="flat" cmpd="sng">
            <a:solidFill>
              <a:srgbClr val="FF8D00"/>
            </a:solidFill>
            <a:prstDash val="solid"/>
            <a:round/>
            <a:headEnd type="none" w="sm" len="sm"/>
            <a:tailEnd type="none" w="sm" len="sm"/>
          </a:ln>
        </p:spPr>
      </p:cxnSp>
      <p:cxnSp>
        <p:nvCxnSpPr>
          <p:cNvPr id="85" name="Google Shape;85;p4"/>
          <p:cNvCxnSpPr/>
          <p:nvPr/>
        </p:nvCxnSpPr>
        <p:spPr>
          <a:xfrm rot="10800000" flipH="1">
            <a:off x="5934896" y="3429000"/>
            <a:ext cx="2699648" cy="728472"/>
          </a:xfrm>
          <a:prstGeom prst="straightConnector1">
            <a:avLst/>
          </a:prstGeom>
          <a:noFill/>
          <a:ln w="38100" cap="flat" cmpd="sng">
            <a:solidFill>
              <a:srgbClr val="FF8D00"/>
            </a:solidFill>
            <a:prstDash val="solid"/>
            <a:round/>
            <a:headEnd type="none" w="sm" len="sm"/>
            <a:tailEnd type="none" w="sm" len="sm"/>
          </a:ln>
        </p:spPr>
      </p:cxnSp>
      <p:cxnSp>
        <p:nvCxnSpPr>
          <p:cNvPr id="86" name="Google Shape;86;p4"/>
          <p:cNvCxnSpPr/>
          <p:nvPr/>
        </p:nvCxnSpPr>
        <p:spPr>
          <a:xfrm rot="10800000" flipH="1">
            <a:off x="5920096" y="4413504"/>
            <a:ext cx="2684848" cy="512064"/>
          </a:xfrm>
          <a:prstGeom prst="straightConnector1">
            <a:avLst/>
          </a:prstGeom>
          <a:noFill/>
          <a:ln w="38100" cap="flat" cmpd="sng">
            <a:solidFill>
              <a:srgbClr val="FF8D00"/>
            </a:solidFill>
            <a:prstDash val="solid"/>
            <a:round/>
            <a:headEnd type="none" w="sm" len="sm"/>
            <a:tailEnd type="none" w="sm" len="sm"/>
          </a:ln>
        </p:spPr>
      </p:cxnSp>
      <p:sp>
        <p:nvSpPr>
          <p:cNvPr id="87" name="Google Shape;87;p4"/>
          <p:cNvSpPr/>
          <p:nvPr/>
        </p:nvSpPr>
        <p:spPr>
          <a:xfrm>
            <a:off x="9427867" y="2106700"/>
            <a:ext cx="851600" cy="522800"/>
          </a:xfrm>
          <a:prstGeom prst="rect">
            <a:avLst/>
          </a:prstGeom>
          <a:noFill/>
          <a:ln w="9525" cap="flat" cmpd="sng">
            <a:solidFill>
              <a:srgbClr val="24B0E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8" name="Google Shape;88;p4"/>
          <p:cNvSpPr txBox="1"/>
          <p:nvPr/>
        </p:nvSpPr>
        <p:spPr>
          <a:xfrm>
            <a:off x="455901" y="478125"/>
            <a:ext cx="5464200" cy="6576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en" sz="3200" dirty="0">
                <a:solidFill>
                  <a:schemeClr val="dk1"/>
                </a:solidFill>
              </a:rPr>
              <a:t>Creating a New Document</a:t>
            </a:r>
            <a:endParaRPr sz="3200" dirty="0">
              <a:solidFill>
                <a:schemeClr val="dk1"/>
              </a:solidFill>
            </a:endParaRPr>
          </a:p>
        </p:txBody>
      </p:sp>
      <p:cxnSp>
        <p:nvCxnSpPr>
          <p:cNvPr id="89" name="Google Shape;89;p4"/>
          <p:cNvCxnSpPr/>
          <p:nvPr/>
        </p:nvCxnSpPr>
        <p:spPr>
          <a:xfrm rot="10800000" flipH="1">
            <a:off x="5920096" y="5041399"/>
            <a:ext cx="2699648" cy="858935"/>
          </a:xfrm>
          <a:prstGeom prst="straightConnector1">
            <a:avLst/>
          </a:prstGeom>
          <a:noFill/>
          <a:ln w="38100" cap="flat" cmpd="sng">
            <a:solidFill>
              <a:srgbClr val="FF8D00"/>
            </a:solidFill>
            <a:prstDash val="solid"/>
            <a:round/>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5" descr="A screenshot of a computer&#10;&#10;Description automatically generated"/>
          <p:cNvPicPr preferRelativeResize="0"/>
          <p:nvPr/>
        </p:nvPicPr>
        <p:blipFill rotWithShape="1">
          <a:blip r:embed="rId3">
            <a:alphaModFix/>
          </a:blip>
          <a:srcRect/>
          <a:stretch/>
        </p:blipFill>
        <p:spPr>
          <a:xfrm>
            <a:off x="446614" y="1752243"/>
            <a:ext cx="6063412" cy="3789632"/>
          </a:xfrm>
          <a:prstGeom prst="rect">
            <a:avLst/>
          </a:prstGeom>
          <a:noFill/>
          <a:ln>
            <a:noFill/>
          </a:ln>
        </p:spPr>
      </p:pic>
      <p:sp>
        <p:nvSpPr>
          <p:cNvPr id="95" name="Google Shape;95;p5"/>
          <p:cNvSpPr/>
          <p:nvPr/>
        </p:nvSpPr>
        <p:spPr>
          <a:xfrm>
            <a:off x="462035" y="1995548"/>
            <a:ext cx="4975200" cy="151200"/>
          </a:xfrm>
          <a:prstGeom prst="rect">
            <a:avLst/>
          </a:prstGeom>
          <a:noFill/>
          <a:ln w="19050" cap="flat" cmpd="sng">
            <a:solidFill>
              <a:srgbClr val="0058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6" name="Google Shape;96;p5"/>
          <p:cNvSpPr/>
          <p:nvPr/>
        </p:nvSpPr>
        <p:spPr>
          <a:xfrm>
            <a:off x="446615" y="2153448"/>
            <a:ext cx="342159" cy="2441000"/>
          </a:xfrm>
          <a:prstGeom prst="rect">
            <a:avLst/>
          </a:prstGeom>
          <a:noFill/>
          <a:ln w="19050" cap="flat" cmpd="sng">
            <a:solidFill>
              <a:srgbClr val="FF00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7" name="Google Shape;97;p5"/>
          <p:cNvSpPr/>
          <p:nvPr/>
        </p:nvSpPr>
        <p:spPr>
          <a:xfrm>
            <a:off x="5488199" y="2172799"/>
            <a:ext cx="1015452" cy="2362356"/>
          </a:xfrm>
          <a:prstGeom prst="rect">
            <a:avLst/>
          </a:prstGeom>
          <a:noFill/>
          <a:ln w="19050" cap="flat" cmpd="sng">
            <a:solidFill>
              <a:srgbClr val="9900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8" name="Google Shape;98;p5"/>
          <p:cNvSpPr/>
          <p:nvPr/>
        </p:nvSpPr>
        <p:spPr>
          <a:xfrm>
            <a:off x="5262407" y="2256496"/>
            <a:ext cx="181072" cy="2100097"/>
          </a:xfrm>
          <a:prstGeom prst="rect">
            <a:avLst/>
          </a:prstGeom>
          <a:noFill/>
          <a:ln w="19050" cap="flat" cmpd="sng">
            <a:solidFill>
              <a:srgbClr val="24B0E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9" name="Google Shape;99;p5"/>
          <p:cNvSpPr/>
          <p:nvPr/>
        </p:nvSpPr>
        <p:spPr>
          <a:xfrm>
            <a:off x="1734534" y="2741975"/>
            <a:ext cx="2471233" cy="1955252"/>
          </a:xfrm>
          <a:prstGeom prst="rect">
            <a:avLst/>
          </a:prstGeom>
          <a:noFill/>
          <a:ln w="19050" cap="flat" cmpd="sng">
            <a:solidFill>
              <a:srgbClr val="00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00" name="Google Shape;100;p5"/>
          <p:cNvSpPr/>
          <p:nvPr/>
        </p:nvSpPr>
        <p:spPr>
          <a:xfrm>
            <a:off x="833493" y="2164355"/>
            <a:ext cx="4324387" cy="2788845"/>
          </a:xfrm>
          <a:prstGeom prst="rect">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101" name="Google Shape;101;p5"/>
          <p:cNvCxnSpPr/>
          <p:nvPr/>
        </p:nvCxnSpPr>
        <p:spPr>
          <a:xfrm>
            <a:off x="2956333" y="4963847"/>
            <a:ext cx="0" cy="738800"/>
          </a:xfrm>
          <a:prstGeom prst="straightConnector1">
            <a:avLst/>
          </a:prstGeom>
          <a:noFill/>
          <a:ln w="19050" cap="flat" cmpd="sng">
            <a:solidFill>
              <a:srgbClr val="00FF00"/>
            </a:solidFill>
            <a:prstDash val="solid"/>
            <a:round/>
            <a:headEnd type="stealth" w="med" len="med"/>
            <a:tailEnd type="none" w="sm" len="sm"/>
          </a:ln>
        </p:spPr>
      </p:cxnSp>
      <p:cxnSp>
        <p:nvCxnSpPr>
          <p:cNvPr id="102" name="Google Shape;102;p5"/>
          <p:cNvCxnSpPr/>
          <p:nvPr/>
        </p:nvCxnSpPr>
        <p:spPr>
          <a:xfrm rot="10800000">
            <a:off x="2030889" y="1588823"/>
            <a:ext cx="0" cy="436000"/>
          </a:xfrm>
          <a:prstGeom prst="straightConnector1">
            <a:avLst/>
          </a:prstGeom>
          <a:noFill/>
          <a:ln w="19050" cap="flat" cmpd="sng">
            <a:solidFill>
              <a:srgbClr val="0058FF"/>
            </a:solidFill>
            <a:prstDash val="solid"/>
            <a:round/>
            <a:headEnd type="stealth" w="med" len="med"/>
            <a:tailEnd type="none" w="sm" len="sm"/>
          </a:ln>
        </p:spPr>
      </p:cxnSp>
      <p:cxnSp>
        <p:nvCxnSpPr>
          <p:cNvPr id="103" name="Google Shape;103;p5"/>
          <p:cNvCxnSpPr/>
          <p:nvPr/>
        </p:nvCxnSpPr>
        <p:spPr>
          <a:xfrm rot="10800000">
            <a:off x="5830765" y="1540748"/>
            <a:ext cx="0" cy="646001"/>
          </a:xfrm>
          <a:prstGeom prst="straightConnector1">
            <a:avLst/>
          </a:prstGeom>
          <a:noFill/>
          <a:ln w="19050" cap="flat" cmpd="sng">
            <a:solidFill>
              <a:srgbClr val="9900FF"/>
            </a:solidFill>
            <a:prstDash val="solid"/>
            <a:round/>
            <a:headEnd type="stealth" w="med" len="med"/>
            <a:tailEnd type="none" w="sm" len="sm"/>
          </a:ln>
        </p:spPr>
      </p:cxnSp>
      <p:sp>
        <p:nvSpPr>
          <p:cNvPr id="104" name="Google Shape;104;p5"/>
          <p:cNvSpPr txBox="1"/>
          <p:nvPr/>
        </p:nvSpPr>
        <p:spPr>
          <a:xfrm>
            <a:off x="1807500" y="1220487"/>
            <a:ext cx="446800" cy="36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2400">
                <a:solidFill>
                  <a:schemeClr val="dk2"/>
                </a:solidFill>
                <a:latin typeface="Staatliches"/>
                <a:ea typeface="Staatliches"/>
                <a:cs typeface="Staatliches"/>
                <a:sym typeface="Staatliches"/>
              </a:rPr>
              <a:t>A</a:t>
            </a:r>
            <a:endParaRPr sz="2400">
              <a:solidFill>
                <a:schemeClr val="dk2"/>
              </a:solidFill>
              <a:latin typeface="Staatliches"/>
              <a:ea typeface="Staatliches"/>
              <a:cs typeface="Staatliches"/>
              <a:sym typeface="Staatliches"/>
            </a:endParaRPr>
          </a:p>
        </p:txBody>
      </p:sp>
      <p:sp>
        <p:nvSpPr>
          <p:cNvPr id="105" name="Google Shape;105;p5"/>
          <p:cNvSpPr txBox="1"/>
          <p:nvPr/>
        </p:nvSpPr>
        <p:spPr>
          <a:xfrm>
            <a:off x="5638687" y="1139457"/>
            <a:ext cx="446800" cy="36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2400">
                <a:solidFill>
                  <a:schemeClr val="dk2"/>
                </a:solidFill>
                <a:latin typeface="Staatliches"/>
                <a:ea typeface="Staatliches"/>
                <a:cs typeface="Staatliches"/>
                <a:sym typeface="Staatliches"/>
              </a:rPr>
              <a:t>G</a:t>
            </a:r>
            <a:endParaRPr sz="2400">
              <a:solidFill>
                <a:schemeClr val="dk2"/>
              </a:solidFill>
              <a:latin typeface="Staatliches"/>
              <a:ea typeface="Staatliches"/>
              <a:cs typeface="Staatliches"/>
              <a:sym typeface="Staatliches"/>
            </a:endParaRPr>
          </a:p>
        </p:txBody>
      </p:sp>
      <p:sp>
        <p:nvSpPr>
          <p:cNvPr id="106" name="Google Shape;106;p5"/>
          <p:cNvSpPr txBox="1"/>
          <p:nvPr/>
        </p:nvSpPr>
        <p:spPr>
          <a:xfrm>
            <a:off x="2732933" y="5574764"/>
            <a:ext cx="446800" cy="36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2400">
                <a:solidFill>
                  <a:schemeClr val="dk2"/>
                </a:solidFill>
                <a:latin typeface="Staatliches"/>
                <a:ea typeface="Staatliches"/>
                <a:cs typeface="Staatliches"/>
                <a:sym typeface="Staatliches"/>
              </a:rPr>
              <a:t>E</a:t>
            </a:r>
            <a:endParaRPr sz="2400">
              <a:solidFill>
                <a:schemeClr val="dk2"/>
              </a:solidFill>
              <a:latin typeface="Staatliches"/>
              <a:ea typeface="Staatliches"/>
              <a:cs typeface="Staatliches"/>
              <a:sym typeface="Staatliches"/>
            </a:endParaRPr>
          </a:p>
        </p:txBody>
      </p:sp>
      <p:sp>
        <p:nvSpPr>
          <p:cNvPr id="107" name="Google Shape;107;p5"/>
          <p:cNvSpPr txBox="1"/>
          <p:nvPr/>
        </p:nvSpPr>
        <p:spPr>
          <a:xfrm>
            <a:off x="33643" y="5162483"/>
            <a:ext cx="446800" cy="36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2400">
                <a:solidFill>
                  <a:schemeClr val="dk2"/>
                </a:solidFill>
                <a:latin typeface="Staatliches"/>
                <a:ea typeface="Staatliches"/>
                <a:cs typeface="Staatliches"/>
                <a:sym typeface="Staatliches"/>
              </a:rPr>
              <a:t>D</a:t>
            </a:r>
            <a:endParaRPr sz="2400">
              <a:solidFill>
                <a:schemeClr val="dk2"/>
              </a:solidFill>
              <a:latin typeface="Staatliches"/>
              <a:ea typeface="Staatliches"/>
              <a:cs typeface="Staatliches"/>
              <a:sym typeface="Staatliches"/>
            </a:endParaRPr>
          </a:p>
        </p:txBody>
      </p:sp>
      <p:sp>
        <p:nvSpPr>
          <p:cNvPr id="108" name="Google Shape;108;p5"/>
          <p:cNvSpPr txBox="1"/>
          <p:nvPr/>
        </p:nvSpPr>
        <p:spPr>
          <a:xfrm>
            <a:off x="5145875" y="1041313"/>
            <a:ext cx="446800" cy="36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2400">
                <a:solidFill>
                  <a:schemeClr val="dk2"/>
                </a:solidFill>
                <a:latin typeface="Staatliches"/>
                <a:ea typeface="Staatliches"/>
                <a:cs typeface="Staatliches"/>
                <a:sym typeface="Staatliches"/>
              </a:rPr>
              <a:t>c</a:t>
            </a:r>
            <a:endParaRPr sz="2400">
              <a:solidFill>
                <a:schemeClr val="dk2"/>
              </a:solidFill>
              <a:latin typeface="Staatliches"/>
              <a:ea typeface="Staatliches"/>
              <a:cs typeface="Staatliches"/>
              <a:sym typeface="Staatliches"/>
            </a:endParaRPr>
          </a:p>
        </p:txBody>
      </p:sp>
      <p:cxnSp>
        <p:nvCxnSpPr>
          <p:cNvPr id="109" name="Google Shape;109;p5"/>
          <p:cNvCxnSpPr/>
          <p:nvPr/>
        </p:nvCxnSpPr>
        <p:spPr>
          <a:xfrm>
            <a:off x="4275889" y="1342747"/>
            <a:ext cx="1" cy="406901"/>
          </a:xfrm>
          <a:prstGeom prst="straightConnector1">
            <a:avLst/>
          </a:prstGeom>
          <a:noFill/>
          <a:ln w="19050" cap="flat" cmpd="sng">
            <a:solidFill>
              <a:srgbClr val="FFFF00"/>
            </a:solidFill>
            <a:prstDash val="solid"/>
            <a:round/>
            <a:headEnd type="none" w="sm" len="sm"/>
            <a:tailEnd type="stealth" w="med" len="med"/>
          </a:ln>
        </p:spPr>
      </p:cxnSp>
      <p:sp>
        <p:nvSpPr>
          <p:cNvPr id="110" name="Google Shape;110;p5"/>
          <p:cNvSpPr txBox="1"/>
          <p:nvPr/>
        </p:nvSpPr>
        <p:spPr>
          <a:xfrm>
            <a:off x="4067091" y="967621"/>
            <a:ext cx="446800" cy="36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2400">
                <a:solidFill>
                  <a:schemeClr val="dk2"/>
                </a:solidFill>
                <a:latin typeface="Staatliches"/>
                <a:ea typeface="Staatliches"/>
                <a:cs typeface="Staatliches"/>
                <a:sym typeface="Staatliches"/>
              </a:rPr>
              <a:t>B</a:t>
            </a:r>
            <a:endParaRPr sz="2400">
              <a:solidFill>
                <a:schemeClr val="dk2"/>
              </a:solidFill>
              <a:latin typeface="Staatliches"/>
              <a:ea typeface="Staatliches"/>
              <a:cs typeface="Staatliches"/>
              <a:sym typeface="Staatliches"/>
            </a:endParaRPr>
          </a:p>
        </p:txBody>
      </p:sp>
      <p:cxnSp>
        <p:nvCxnSpPr>
          <p:cNvPr id="111" name="Google Shape;111;p5"/>
          <p:cNvCxnSpPr/>
          <p:nvPr/>
        </p:nvCxnSpPr>
        <p:spPr>
          <a:xfrm>
            <a:off x="5369275" y="1404688"/>
            <a:ext cx="0" cy="828481"/>
          </a:xfrm>
          <a:prstGeom prst="straightConnector1">
            <a:avLst/>
          </a:prstGeom>
          <a:noFill/>
          <a:ln w="19050" cap="flat" cmpd="sng">
            <a:solidFill>
              <a:srgbClr val="24B0E7"/>
            </a:solidFill>
            <a:prstDash val="solid"/>
            <a:round/>
            <a:headEnd type="none" w="sm" len="sm"/>
            <a:tailEnd type="stealth" w="med" len="med"/>
          </a:ln>
        </p:spPr>
      </p:cxnSp>
      <p:cxnSp>
        <p:nvCxnSpPr>
          <p:cNvPr id="112" name="Google Shape;112;p5"/>
          <p:cNvCxnSpPr/>
          <p:nvPr/>
        </p:nvCxnSpPr>
        <p:spPr>
          <a:xfrm rot="10800000">
            <a:off x="236948" y="3642032"/>
            <a:ext cx="0" cy="1602800"/>
          </a:xfrm>
          <a:prstGeom prst="straightConnector1">
            <a:avLst/>
          </a:prstGeom>
          <a:noFill/>
          <a:ln w="19050" cap="flat" cmpd="sng">
            <a:solidFill>
              <a:srgbClr val="FF00FF"/>
            </a:solidFill>
            <a:prstDash val="solid"/>
            <a:round/>
            <a:headEnd type="none" w="sm" len="sm"/>
            <a:tailEnd type="none" w="sm" len="sm"/>
          </a:ln>
        </p:spPr>
      </p:cxnSp>
      <p:cxnSp>
        <p:nvCxnSpPr>
          <p:cNvPr id="113" name="Google Shape;113;p5"/>
          <p:cNvCxnSpPr/>
          <p:nvPr/>
        </p:nvCxnSpPr>
        <p:spPr>
          <a:xfrm>
            <a:off x="236948" y="3651971"/>
            <a:ext cx="223200" cy="0"/>
          </a:xfrm>
          <a:prstGeom prst="straightConnector1">
            <a:avLst/>
          </a:prstGeom>
          <a:noFill/>
          <a:ln w="19050" cap="flat" cmpd="sng">
            <a:solidFill>
              <a:srgbClr val="FF00FF"/>
            </a:solidFill>
            <a:prstDash val="solid"/>
            <a:round/>
            <a:headEnd type="none" w="sm" len="sm"/>
            <a:tailEnd type="stealth" w="med" len="med"/>
          </a:ln>
        </p:spPr>
      </p:cxnSp>
      <p:sp>
        <p:nvSpPr>
          <p:cNvPr id="114" name="Google Shape;114;p5"/>
          <p:cNvSpPr txBox="1"/>
          <p:nvPr/>
        </p:nvSpPr>
        <p:spPr>
          <a:xfrm>
            <a:off x="417568" y="362573"/>
            <a:ext cx="3950800" cy="670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3200" dirty="0">
                <a:solidFill>
                  <a:schemeClr val="dk1"/>
                </a:solidFill>
              </a:rPr>
              <a:t>Illustrator Layout:</a:t>
            </a:r>
            <a:endParaRPr sz="3200" dirty="0">
              <a:solidFill>
                <a:schemeClr val="dk1"/>
              </a:solidFill>
            </a:endParaRPr>
          </a:p>
        </p:txBody>
      </p:sp>
      <p:sp>
        <p:nvSpPr>
          <p:cNvPr id="115" name="Google Shape;115;p5"/>
          <p:cNvSpPr txBox="1"/>
          <p:nvPr/>
        </p:nvSpPr>
        <p:spPr>
          <a:xfrm>
            <a:off x="624833" y="5876300"/>
            <a:ext cx="5735600" cy="436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2400">
              <a:solidFill>
                <a:schemeClr val="dk1"/>
              </a:solidFill>
              <a:latin typeface="Raleway"/>
              <a:ea typeface="Raleway"/>
              <a:cs typeface="Raleway"/>
              <a:sym typeface="Raleway"/>
            </a:endParaRPr>
          </a:p>
        </p:txBody>
      </p:sp>
      <p:sp>
        <p:nvSpPr>
          <p:cNvPr id="116" name="Google Shape;116;p5"/>
          <p:cNvSpPr txBox="1"/>
          <p:nvPr/>
        </p:nvSpPr>
        <p:spPr>
          <a:xfrm>
            <a:off x="6821922" y="346366"/>
            <a:ext cx="5208397" cy="63093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dirty="0">
                <a:ea typeface="Staatliches"/>
                <a:cs typeface="Arial" panose="020B0604020202020204" pitchFamily="34" charset="0"/>
                <a:sym typeface="Staatliches"/>
              </a:rPr>
              <a:t>A. Control panel</a:t>
            </a:r>
            <a:endParaRPr sz="2000" dirty="0">
              <a:cs typeface="Arial" panose="020B0604020202020204" pitchFamily="34" charset="0"/>
            </a:endParaRPr>
          </a:p>
          <a:p>
            <a:pPr marL="0" marR="0" lvl="0" indent="0" algn="l" rtl="0">
              <a:spcBef>
                <a:spcPts val="0"/>
              </a:spcBef>
              <a:spcAft>
                <a:spcPts val="0"/>
              </a:spcAft>
              <a:buNone/>
            </a:pPr>
            <a:r>
              <a:rPr lang="en" sz="1400" dirty="0">
                <a:ea typeface="Raleway"/>
                <a:cs typeface="Arial" panose="020B0604020202020204" pitchFamily="34" charset="0"/>
                <a:sym typeface="Raleway"/>
              </a:rPr>
              <a:t>displays options for the currently selected tool.</a:t>
            </a:r>
            <a:endParaRPr sz="2000" dirty="0">
              <a:cs typeface="Arial" panose="020B0604020202020204" pitchFamily="34" charset="0"/>
            </a:endParaRPr>
          </a:p>
          <a:p>
            <a:pPr marL="0" marR="0" lvl="0" indent="0" algn="l" rtl="0">
              <a:spcBef>
                <a:spcPts val="0"/>
              </a:spcBef>
              <a:spcAft>
                <a:spcPts val="0"/>
              </a:spcAft>
              <a:buNone/>
            </a:pPr>
            <a:endParaRPr sz="1600" dirty="0">
              <a:ea typeface="Raleway"/>
              <a:cs typeface="Arial" panose="020B0604020202020204" pitchFamily="34" charset="0"/>
              <a:sym typeface="Raleway"/>
            </a:endParaRPr>
          </a:p>
          <a:p>
            <a:pPr marL="0" marR="0" lvl="0" indent="0" algn="l" rtl="0">
              <a:spcBef>
                <a:spcPts val="0"/>
              </a:spcBef>
              <a:spcAft>
                <a:spcPts val="0"/>
              </a:spcAft>
              <a:buNone/>
            </a:pPr>
            <a:r>
              <a:rPr lang="en" sz="1600" dirty="0">
                <a:ea typeface="Staatliches"/>
                <a:cs typeface="Arial" panose="020B0604020202020204" pitchFamily="34" charset="0"/>
                <a:sym typeface="Staatliches"/>
              </a:rPr>
              <a:t>B. Menu Bar</a:t>
            </a:r>
            <a:endParaRPr sz="2000" dirty="0">
              <a:cs typeface="Arial" panose="020B0604020202020204" pitchFamily="34" charset="0"/>
            </a:endParaRPr>
          </a:p>
          <a:p>
            <a:pPr marL="0" marR="0" lvl="0" indent="0" algn="l" rtl="0">
              <a:spcBef>
                <a:spcPts val="0"/>
              </a:spcBef>
              <a:spcAft>
                <a:spcPts val="0"/>
              </a:spcAft>
              <a:buNone/>
            </a:pPr>
            <a:r>
              <a:rPr lang="en" sz="1400" dirty="0">
                <a:ea typeface="Raleway"/>
                <a:cs typeface="Arial" panose="020B0604020202020204" pitchFamily="34" charset="0"/>
                <a:sym typeface="Raleway"/>
              </a:rPr>
              <a:t>gives you access to a wide range of functions and extra commands.</a:t>
            </a:r>
            <a:endParaRPr sz="1400" dirty="0">
              <a:ea typeface="Raleway"/>
              <a:cs typeface="Arial" panose="020B0604020202020204" pitchFamily="34" charset="0"/>
              <a:sym typeface="Raleway"/>
            </a:endParaRPr>
          </a:p>
          <a:p>
            <a:pPr marL="0" marR="0" lvl="0" indent="0" algn="l" rtl="0">
              <a:spcBef>
                <a:spcPts val="0"/>
              </a:spcBef>
              <a:spcAft>
                <a:spcPts val="0"/>
              </a:spcAft>
              <a:buNone/>
            </a:pPr>
            <a:endParaRPr sz="1600" dirty="0">
              <a:ea typeface="Raleway"/>
              <a:cs typeface="Arial" panose="020B0604020202020204" pitchFamily="34" charset="0"/>
              <a:sym typeface="Raleway"/>
            </a:endParaRPr>
          </a:p>
          <a:p>
            <a:pPr marL="0" marR="0" lvl="0" indent="0" algn="l" rtl="0">
              <a:spcBef>
                <a:spcPts val="0"/>
              </a:spcBef>
              <a:spcAft>
                <a:spcPts val="0"/>
              </a:spcAft>
              <a:buNone/>
            </a:pPr>
            <a:r>
              <a:rPr lang="en" sz="1600" dirty="0">
                <a:ea typeface="Staatliches"/>
                <a:cs typeface="Arial" panose="020B0604020202020204" pitchFamily="34" charset="0"/>
                <a:sym typeface="Staatliches"/>
              </a:rPr>
              <a:t>C. Collapsed Panel Bar </a:t>
            </a:r>
            <a:endParaRPr sz="2000" dirty="0">
              <a:cs typeface="Arial" panose="020B0604020202020204" pitchFamily="34" charset="0"/>
            </a:endParaRPr>
          </a:p>
          <a:p>
            <a:pPr marL="0" marR="0" lvl="0" indent="0" algn="l" rtl="0">
              <a:spcBef>
                <a:spcPts val="0"/>
              </a:spcBef>
              <a:spcAft>
                <a:spcPts val="0"/>
              </a:spcAft>
              <a:buNone/>
            </a:pPr>
            <a:r>
              <a:rPr lang="en" sz="1400" dirty="0">
                <a:ea typeface="Raleway"/>
                <a:cs typeface="Arial" panose="020B0604020202020204" pitchFamily="34" charset="0"/>
                <a:sym typeface="Raleway"/>
              </a:rPr>
              <a:t>a series of useful panels which provide extra functionality and give you quick access to many tools that make modifying artwork easier.</a:t>
            </a:r>
            <a:endParaRPr sz="1400" dirty="0">
              <a:ea typeface="Raleway"/>
              <a:cs typeface="Arial" panose="020B0604020202020204" pitchFamily="34" charset="0"/>
              <a:sym typeface="Raleway"/>
            </a:endParaRPr>
          </a:p>
          <a:p>
            <a:pPr marL="0" marR="0" lvl="0" indent="0" algn="l" rtl="0">
              <a:spcBef>
                <a:spcPts val="0"/>
              </a:spcBef>
              <a:spcAft>
                <a:spcPts val="0"/>
              </a:spcAft>
              <a:buNone/>
            </a:pPr>
            <a:endParaRPr sz="1600" dirty="0">
              <a:ea typeface="Raleway"/>
              <a:cs typeface="Arial" panose="020B0604020202020204" pitchFamily="34" charset="0"/>
              <a:sym typeface="Raleway"/>
            </a:endParaRPr>
          </a:p>
          <a:p>
            <a:pPr marL="0" marR="0" lvl="0" indent="0" algn="l" rtl="0">
              <a:spcBef>
                <a:spcPts val="0"/>
              </a:spcBef>
              <a:spcAft>
                <a:spcPts val="0"/>
              </a:spcAft>
              <a:buNone/>
            </a:pPr>
            <a:r>
              <a:rPr lang="en" sz="1600" dirty="0">
                <a:ea typeface="Staatliches"/>
                <a:cs typeface="Arial" panose="020B0604020202020204" pitchFamily="34" charset="0"/>
                <a:sym typeface="Staatliches"/>
              </a:rPr>
              <a:t>D. Toolbar</a:t>
            </a:r>
            <a:endParaRPr sz="2000" dirty="0">
              <a:cs typeface="Arial" panose="020B0604020202020204" pitchFamily="34" charset="0"/>
            </a:endParaRPr>
          </a:p>
          <a:p>
            <a:pPr marL="0" marR="0" lvl="0" indent="0" algn="l" rtl="0">
              <a:spcBef>
                <a:spcPts val="0"/>
              </a:spcBef>
              <a:spcAft>
                <a:spcPts val="0"/>
              </a:spcAft>
              <a:buNone/>
            </a:pPr>
            <a:r>
              <a:rPr lang="en" sz="1400" dirty="0">
                <a:ea typeface="Raleway"/>
                <a:cs typeface="Arial" panose="020B0604020202020204" pitchFamily="34" charset="0"/>
                <a:sym typeface="Raleway"/>
              </a:rPr>
              <a:t>contains tools for creating and editing images, artwork, page elements, and so on. Related tools are grouped.</a:t>
            </a:r>
            <a:endParaRPr sz="2000" dirty="0">
              <a:cs typeface="Arial" panose="020B0604020202020204" pitchFamily="34" charset="0"/>
            </a:endParaRPr>
          </a:p>
          <a:p>
            <a:pPr marL="0" marR="0" lvl="0" indent="0" algn="l" rtl="0">
              <a:spcBef>
                <a:spcPts val="0"/>
              </a:spcBef>
              <a:spcAft>
                <a:spcPts val="0"/>
              </a:spcAft>
              <a:buNone/>
            </a:pPr>
            <a:endParaRPr sz="1600" dirty="0">
              <a:ea typeface="Raleway"/>
              <a:cs typeface="Arial" panose="020B0604020202020204" pitchFamily="34" charset="0"/>
              <a:sym typeface="Raleway"/>
            </a:endParaRPr>
          </a:p>
          <a:p>
            <a:pPr marL="0" marR="0" lvl="0" indent="0" algn="l" rtl="0">
              <a:spcBef>
                <a:spcPts val="0"/>
              </a:spcBef>
              <a:spcAft>
                <a:spcPts val="0"/>
              </a:spcAft>
              <a:buNone/>
            </a:pPr>
            <a:r>
              <a:rPr lang="en" sz="1600" dirty="0">
                <a:ea typeface="Staatliches"/>
                <a:cs typeface="Arial" panose="020B0604020202020204" pitchFamily="34" charset="0"/>
                <a:sym typeface="Staatliches"/>
              </a:rPr>
              <a:t>E. Document Window</a:t>
            </a:r>
            <a:endParaRPr sz="2000" dirty="0">
              <a:cs typeface="Arial" panose="020B0604020202020204" pitchFamily="34" charset="0"/>
            </a:endParaRPr>
          </a:p>
          <a:p>
            <a:pPr marL="0" marR="0" lvl="0" indent="0" algn="l" rtl="0">
              <a:spcBef>
                <a:spcPts val="0"/>
              </a:spcBef>
              <a:spcAft>
                <a:spcPts val="0"/>
              </a:spcAft>
              <a:buNone/>
            </a:pPr>
            <a:r>
              <a:rPr lang="en" sz="1400" dirty="0">
                <a:ea typeface="Raleway"/>
                <a:cs typeface="Arial" panose="020B0604020202020204" pitchFamily="34" charset="0"/>
                <a:sym typeface="Raleway"/>
              </a:rPr>
              <a:t>displays the file you’re working on. Document windows can be tabbed and, in certain cases, grouped and docked.</a:t>
            </a:r>
            <a:endParaRPr sz="2000" dirty="0">
              <a:cs typeface="Arial" panose="020B0604020202020204" pitchFamily="34" charset="0"/>
            </a:endParaRPr>
          </a:p>
          <a:p>
            <a:pPr marL="0" marR="0" lvl="0" indent="0" algn="l" rtl="0">
              <a:spcBef>
                <a:spcPts val="0"/>
              </a:spcBef>
              <a:spcAft>
                <a:spcPts val="0"/>
              </a:spcAft>
              <a:buNone/>
            </a:pPr>
            <a:endParaRPr sz="1600" dirty="0">
              <a:ea typeface="Raleway"/>
              <a:cs typeface="Arial" panose="020B0604020202020204" pitchFamily="34" charset="0"/>
              <a:sym typeface="Raleway"/>
            </a:endParaRPr>
          </a:p>
          <a:p>
            <a:pPr marL="0" marR="0" lvl="0" indent="0" algn="l" rtl="0">
              <a:spcBef>
                <a:spcPts val="0"/>
              </a:spcBef>
              <a:spcAft>
                <a:spcPts val="0"/>
              </a:spcAft>
              <a:buNone/>
            </a:pPr>
            <a:r>
              <a:rPr lang="en" sz="1600" dirty="0">
                <a:ea typeface="Staatliches"/>
                <a:cs typeface="Arial" panose="020B0604020202020204" pitchFamily="34" charset="0"/>
                <a:sym typeface="Staatliches"/>
              </a:rPr>
              <a:t>F. Artboard</a:t>
            </a:r>
            <a:endParaRPr sz="2000" dirty="0">
              <a:cs typeface="Arial" panose="020B0604020202020204" pitchFamily="34" charset="0"/>
            </a:endParaRPr>
          </a:p>
          <a:p>
            <a:pPr marL="0" marR="0" lvl="0" indent="0" algn="l" rtl="0">
              <a:spcBef>
                <a:spcPts val="0"/>
              </a:spcBef>
              <a:spcAft>
                <a:spcPts val="0"/>
              </a:spcAft>
              <a:buNone/>
            </a:pPr>
            <a:r>
              <a:rPr lang="en" sz="1400" dirty="0">
                <a:ea typeface="Raleway"/>
                <a:cs typeface="Arial" panose="020B0604020202020204" pitchFamily="34" charset="0"/>
                <a:sym typeface="Raleway"/>
              </a:rPr>
              <a:t>where you design your art, artboards can be adjusted, and you can have multiple artboards.</a:t>
            </a:r>
            <a:endParaRPr sz="2000" dirty="0">
              <a:cs typeface="Arial" panose="020B0604020202020204" pitchFamily="34" charset="0"/>
            </a:endParaRPr>
          </a:p>
          <a:p>
            <a:pPr marL="0" marR="0" lvl="0" indent="0" algn="l" rtl="0">
              <a:spcBef>
                <a:spcPts val="0"/>
              </a:spcBef>
              <a:spcAft>
                <a:spcPts val="0"/>
              </a:spcAft>
              <a:buNone/>
            </a:pPr>
            <a:endParaRPr sz="1600" dirty="0">
              <a:ea typeface="Raleway"/>
              <a:cs typeface="Arial" panose="020B0604020202020204" pitchFamily="34" charset="0"/>
              <a:sym typeface="Raleway"/>
            </a:endParaRPr>
          </a:p>
          <a:p>
            <a:pPr marL="0" marR="0" lvl="0" indent="0" algn="l" rtl="0">
              <a:spcBef>
                <a:spcPts val="0"/>
              </a:spcBef>
              <a:spcAft>
                <a:spcPts val="0"/>
              </a:spcAft>
              <a:buNone/>
            </a:pPr>
            <a:r>
              <a:rPr lang="en" sz="1600" dirty="0">
                <a:ea typeface="Staatliches"/>
                <a:cs typeface="Arial" panose="020B0604020202020204" pitchFamily="34" charset="0"/>
                <a:sym typeface="Staatliches"/>
              </a:rPr>
              <a:t>G. Properties panel</a:t>
            </a:r>
            <a:endParaRPr sz="2000" dirty="0">
              <a:cs typeface="Arial" panose="020B0604020202020204" pitchFamily="34" charset="0"/>
            </a:endParaRPr>
          </a:p>
          <a:p>
            <a:pPr marL="0" marR="0" lvl="0" indent="0" algn="l" rtl="0">
              <a:spcBef>
                <a:spcPts val="0"/>
              </a:spcBef>
              <a:spcAft>
                <a:spcPts val="0"/>
              </a:spcAft>
              <a:buNone/>
            </a:pPr>
            <a:r>
              <a:rPr lang="en" sz="1400" dirty="0">
                <a:ea typeface="Raleway"/>
                <a:cs typeface="Arial" panose="020B0604020202020204" pitchFamily="34" charset="0"/>
                <a:sym typeface="Raleway"/>
              </a:rPr>
              <a:t>this will change based on the tool you are using and  give you a variety of useful options and commands.</a:t>
            </a:r>
            <a:endParaRPr sz="2000" dirty="0">
              <a:cs typeface="Arial" panose="020B0604020202020204" pitchFamily="34" charset="0"/>
            </a:endParaRPr>
          </a:p>
        </p:txBody>
      </p:sp>
      <p:sp>
        <p:nvSpPr>
          <p:cNvPr id="117" name="Google Shape;117;p5"/>
          <p:cNvSpPr/>
          <p:nvPr/>
        </p:nvSpPr>
        <p:spPr>
          <a:xfrm>
            <a:off x="457568" y="1743225"/>
            <a:ext cx="4975200" cy="112793"/>
          </a:xfrm>
          <a:prstGeom prst="rect">
            <a:avLst/>
          </a:prstGeom>
          <a:no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118" name="Google Shape;118;p5"/>
          <p:cNvCxnSpPr/>
          <p:nvPr/>
        </p:nvCxnSpPr>
        <p:spPr>
          <a:xfrm>
            <a:off x="3734561" y="4674193"/>
            <a:ext cx="0" cy="1084771"/>
          </a:xfrm>
          <a:prstGeom prst="straightConnector1">
            <a:avLst/>
          </a:prstGeom>
          <a:noFill/>
          <a:ln w="19050" cap="flat" cmpd="sng">
            <a:solidFill>
              <a:srgbClr val="00FFFE"/>
            </a:solidFill>
            <a:prstDash val="solid"/>
            <a:round/>
            <a:headEnd type="stealth" w="med" len="med"/>
            <a:tailEnd type="none" w="sm" len="sm"/>
          </a:ln>
        </p:spPr>
      </p:cxnSp>
      <p:sp>
        <p:nvSpPr>
          <p:cNvPr id="119" name="Google Shape;119;p5"/>
          <p:cNvSpPr txBox="1"/>
          <p:nvPr/>
        </p:nvSpPr>
        <p:spPr>
          <a:xfrm>
            <a:off x="3511161" y="5777927"/>
            <a:ext cx="446800" cy="36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2400">
                <a:solidFill>
                  <a:schemeClr val="dk2"/>
                </a:solidFill>
                <a:latin typeface="Staatliches"/>
                <a:ea typeface="Staatliches"/>
                <a:cs typeface="Staatliches"/>
                <a:sym typeface="Staatliches"/>
              </a:rPr>
              <a:t>F</a:t>
            </a:r>
            <a:endParaRPr sz="2400">
              <a:solidFill>
                <a:schemeClr val="dk2"/>
              </a:solidFill>
              <a:latin typeface="Staatliches"/>
              <a:ea typeface="Staatliches"/>
              <a:cs typeface="Staatliches"/>
              <a:sym typeface="Staatliche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6"/>
          <p:cNvSpPr txBox="1">
            <a:spLocks noGrp="1"/>
          </p:cNvSpPr>
          <p:nvPr>
            <p:ph type="title"/>
          </p:nvPr>
        </p:nvSpPr>
        <p:spPr>
          <a:xfrm>
            <a:off x="5617867" y="874148"/>
            <a:ext cx="3748000" cy="9784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FF8D00"/>
              </a:buClr>
              <a:buSzPts val="3600"/>
              <a:buFont typeface="Poppins Medium"/>
              <a:buNone/>
            </a:pPr>
            <a:r>
              <a:rPr lang="en" sz="3200" dirty="0"/>
              <a:t>The Toolbar</a:t>
            </a:r>
            <a:endParaRPr sz="3200" dirty="0"/>
          </a:p>
        </p:txBody>
      </p:sp>
      <p:sp>
        <p:nvSpPr>
          <p:cNvPr id="125" name="Google Shape;125;p6"/>
          <p:cNvSpPr txBox="1">
            <a:spLocks noGrp="1"/>
          </p:cNvSpPr>
          <p:nvPr>
            <p:ph type="body" idx="1"/>
          </p:nvPr>
        </p:nvSpPr>
        <p:spPr>
          <a:xfrm>
            <a:off x="5790913" y="1507525"/>
            <a:ext cx="5836794" cy="4904566"/>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800"/>
              </a:spcBef>
              <a:spcAft>
                <a:spcPts val="0"/>
              </a:spcAft>
              <a:buClr>
                <a:schemeClr val="dk1"/>
              </a:buClr>
              <a:buSzPts val="1400"/>
              <a:buNone/>
            </a:pPr>
            <a:r>
              <a:rPr lang="en" sz="1600" dirty="0"/>
              <a:t>Illustrator has a lot of tools that you can use.  These tools can be accessed through the “Tool Bar” [usually found on the left].  If you do not see the toolbar, you can load it by going to Window &gt; Tools at the menu bar on the top of your screen. </a:t>
            </a:r>
            <a:endParaRPr sz="1600" dirty="0"/>
          </a:p>
          <a:p>
            <a:pPr marL="0" lvl="0" indent="0" algn="l" rtl="0">
              <a:lnSpc>
                <a:spcPct val="90000"/>
              </a:lnSpc>
              <a:spcBef>
                <a:spcPts val="1600"/>
              </a:spcBef>
              <a:spcAft>
                <a:spcPts val="0"/>
              </a:spcAft>
              <a:buClr>
                <a:schemeClr val="dk1"/>
              </a:buClr>
              <a:buSzPts val="1400"/>
              <a:buNone/>
            </a:pPr>
            <a:r>
              <a:rPr lang="en" sz="1600" dirty="0"/>
              <a:t>Tools are grouped together with similar function.  If you click and hold the icon on the toolbar, a dropdown will appear with other possible tools.  You can also access these tools using keyboard commands (by holding “Shift” + [the proper keyboard letter].  By doing so it will toggle between all of the tools in that category.  The default tools are defined in the next page.</a:t>
            </a:r>
            <a:endParaRPr sz="1600" dirty="0"/>
          </a:p>
          <a:p>
            <a:pPr marL="0" lvl="0" indent="0" algn="l" rtl="0">
              <a:lnSpc>
                <a:spcPct val="90000"/>
              </a:lnSpc>
              <a:spcBef>
                <a:spcPts val="1600"/>
              </a:spcBef>
              <a:spcAft>
                <a:spcPts val="0"/>
              </a:spcAft>
              <a:buClr>
                <a:schemeClr val="dk1"/>
              </a:buClr>
              <a:buSzPts val="1400"/>
              <a:buNone/>
            </a:pPr>
            <a:r>
              <a:rPr lang="en" sz="1600" dirty="0"/>
              <a:t>Each tool changes the “Control” panel options (located above your “Document Window”).  You can also see a change in the cursor icon to let you know what tool is being used [as well as the cursors size &amp; shape}</a:t>
            </a:r>
            <a:endParaRPr sz="3200" dirty="0"/>
          </a:p>
          <a:p>
            <a:pPr marL="0" lvl="0" indent="0" algn="l" rtl="0">
              <a:lnSpc>
                <a:spcPct val="90000"/>
              </a:lnSpc>
              <a:spcBef>
                <a:spcPts val="1600"/>
              </a:spcBef>
              <a:spcAft>
                <a:spcPts val="800"/>
              </a:spcAft>
              <a:buClr>
                <a:schemeClr val="dk1"/>
              </a:buClr>
              <a:buSzPts val="1400"/>
              <a:buNone/>
            </a:pPr>
            <a:r>
              <a:rPr lang="en" sz="1600" dirty="0"/>
              <a:t>You can add or remove tools as needed by clicking on the 3 dots at the bottom of the tool bar.</a:t>
            </a:r>
            <a:endParaRPr sz="3200" dirty="0"/>
          </a:p>
        </p:txBody>
      </p:sp>
      <p:sp>
        <p:nvSpPr>
          <p:cNvPr id="126" name="Google Shape;126;p6"/>
          <p:cNvSpPr txBox="1"/>
          <p:nvPr/>
        </p:nvSpPr>
        <p:spPr>
          <a:xfrm>
            <a:off x="1134814" y="4083600"/>
            <a:ext cx="1328233" cy="336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1333">
                <a:solidFill>
                  <a:schemeClr val="dk1"/>
                </a:solidFill>
                <a:latin typeface="Raleway"/>
                <a:ea typeface="Raleway"/>
                <a:cs typeface="Raleway"/>
                <a:sym typeface="Raleway"/>
              </a:rPr>
              <a:t>Selection Tool</a:t>
            </a:r>
            <a:endParaRPr sz="1333">
              <a:solidFill>
                <a:schemeClr val="dk1"/>
              </a:solidFill>
              <a:latin typeface="Raleway"/>
              <a:ea typeface="Raleway"/>
              <a:cs typeface="Raleway"/>
              <a:sym typeface="Raleway"/>
            </a:endParaRPr>
          </a:p>
        </p:txBody>
      </p:sp>
      <p:sp>
        <p:nvSpPr>
          <p:cNvPr id="127" name="Google Shape;127;p6"/>
          <p:cNvSpPr txBox="1"/>
          <p:nvPr/>
        </p:nvSpPr>
        <p:spPr>
          <a:xfrm>
            <a:off x="2930066" y="4071067"/>
            <a:ext cx="1328233" cy="336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 sz="1333">
                <a:solidFill>
                  <a:schemeClr val="dk1"/>
                </a:solidFill>
                <a:latin typeface="Raleway"/>
                <a:ea typeface="Raleway"/>
                <a:cs typeface="Raleway"/>
                <a:sym typeface="Raleway"/>
              </a:rPr>
              <a:t>Direct Selection Tool</a:t>
            </a:r>
            <a:endParaRPr sz="1333">
              <a:solidFill>
                <a:schemeClr val="dk1"/>
              </a:solidFill>
              <a:latin typeface="Raleway"/>
              <a:ea typeface="Raleway"/>
              <a:cs typeface="Raleway"/>
              <a:sym typeface="Raleway"/>
            </a:endParaRPr>
          </a:p>
        </p:txBody>
      </p:sp>
      <p:sp>
        <p:nvSpPr>
          <p:cNvPr id="128" name="Google Shape;128;p6"/>
          <p:cNvSpPr txBox="1"/>
          <p:nvPr/>
        </p:nvSpPr>
        <p:spPr>
          <a:xfrm>
            <a:off x="1299933" y="2450517"/>
            <a:ext cx="2375600" cy="336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 sz="2400">
                <a:solidFill>
                  <a:schemeClr val="dk1"/>
                </a:solidFill>
              </a:rPr>
              <a:t>Cursor examples:</a:t>
            </a:r>
            <a:endParaRPr sz="2400">
              <a:solidFill>
                <a:schemeClr val="dk1"/>
              </a:solidFill>
            </a:endParaRPr>
          </a:p>
        </p:txBody>
      </p:sp>
      <p:pic>
        <p:nvPicPr>
          <p:cNvPr id="129" name="Google Shape;129;p6"/>
          <p:cNvPicPr preferRelativeResize="0"/>
          <p:nvPr/>
        </p:nvPicPr>
        <p:blipFill rotWithShape="1">
          <a:blip r:embed="rId3">
            <a:alphaModFix/>
          </a:blip>
          <a:srcRect/>
          <a:stretch/>
        </p:blipFill>
        <p:spPr>
          <a:xfrm rot="1124195">
            <a:off x="1375619" y="3279583"/>
            <a:ext cx="994509" cy="994509"/>
          </a:xfrm>
          <a:prstGeom prst="rect">
            <a:avLst/>
          </a:prstGeom>
          <a:noFill/>
          <a:ln>
            <a:noFill/>
          </a:ln>
        </p:spPr>
      </p:pic>
      <p:pic>
        <p:nvPicPr>
          <p:cNvPr id="130" name="Google Shape;130;p6"/>
          <p:cNvPicPr preferRelativeResize="0"/>
          <p:nvPr/>
        </p:nvPicPr>
        <p:blipFill rotWithShape="1">
          <a:blip r:embed="rId4">
            <a:alphaModFix/>
          </a:blip>
          <a:srcRect/>
          <a:stretch/>
        </p:blipFill>
        <p:spPr>
          <a:xfrm>
            <a:off x="3236756" y="3289311"/>
            <a:ext cx="714851" cy="714851"/>
          </a:xfrm>
          <a:prstGeom prst="rect">
            <a:avLst/>
          </a:prstGeom>
          <a:noFill/>
          <a:ln>
            <a:noFill/>
          </a:ln>
        </p:spPr>
      </p:pic>
      <p:pic>
        <p:nvPicPr>
          <p:cNvPr id="131" name="Google Shape;131;p6" descr="A close up of a sign&#10;&#10;Description automatically generated"/>
          <p:cNvPicPr preferRelativeResize="0"/>
          <p:nvPr/>
        </p:nvPicPr>
        <p:blipFill rotWithShape="1">
          <a:blip r:embed="rId5">
            <a:alphaModFix/>
          </a:blip>
          <a:srcRect/>
          <a:stretch/>
        </p:blipFill>
        <p:spPr>
          <a:xfrm>
            <a:off x="4618884" y="508001"/>
            <a:ext cx="793736" cy="590408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5"/>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4" name="Rectangle 14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8" name="Rectangle 147">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0" name="Rectangle 149">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Google Shape;136;p7"/>
          <p:cNvSpPr txBox="1">
            <a:spLocks noGrp="1"/>
          </p:cNvSpPr>
          <p:nvPr>
            <p:ph type="title"/>
          </p:nvPr>
        </p:nvSpPr>
        <p:spPr>
          <a:xfrm>
            <a:off x="841247" y="978619"/>
            <a:ext cx="3410712" cy="1106424"/>
          </a:xfrm>
          <a:prstGeom prst="rect">
            <a:avLst/>
          </a:prstGeom>
        </p:spPr>
        <p:txBody>
          <a:bodyPr spcFirstLastPara="1" vert="horz" lIns="91440" tIns="45720" rIns="91440" bIns="45720" rtlCol="0" anchor="ctr" anchorCtr="0">
            <a:normAutofit/>
          </a:bodyPr>
          <a:lstStyle/>
          <a:p>
            <a:pPr marL="0" lvl="0" indent="0">
              <a:spcAft>
                <a:spcPts val="0"/>
              </a:spcAft>
              <a:buClr>
                <a:schemeClr val="accent2"/>
              </a:buClr>
              <a:buSzPts val="3600"/>
            </a:pPr>
            <a:r>
              <a:rPr lang="en-US" dirty="0"/>
              <a:t>The Tools Panel</a:t>
            </a:r>
          </a:p>
        </p:txBody>
      </p:sp>
      <p:sp>
        <p:nvSpPr>
          <p:cNvPr id="152" name="Rectangle 151">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Google Shape;137;p7"/>
          <p:cNvSpPr txBox="1">
            <a:spLocks noGrp="1"/>
          </p:cNvSpPr>
          <p:nvPr>
            <p:ph idx="1"/>
          </p:nvPr>
        </p:nvSpPr>
        <p:spPr>
          <a:xfrm>
            <a:off x="841248" y="2252870"/>
            <a:ext cx="3412219" cy="3560251"/>
          </a:xfrm>
          <a:prstGeom prst="rect">
            <a:avLst/>
          </a:prstGeom>
        </p:spPr>
        <p:txBody>
          <a:bodyPr spcFirstLastPara="1" vert="horz" lIns="91440" tIns="45720" rIns="91440" bIns="45720" rtlCol="0" anchorCtr="0">
            <a:normAutofit/>
          </a:bodyPr>
          <a:lstStyle/>
          <a:p>
            <a:pPr marL="609585" lvl="0" indent="-228600">
              <a:spcBef>
                <a:spcPts val="0"/>
              </a:spcBef>
              <a:spcAft>
                <a:spcPts val="0"/>
              </a:spcAft>
              <a:buClr>
                <a:schemeClr val="accent2"/>
              </a:buClr>
              <a:buSzPts val="1400"/>
              <a:buFont typeface="Arial" panose="020B0604020202020204" pitchFamily="34" charset="0"/>
              <a:buChar char="•"/>
            </a:pPr>
            <a:r>
              <a:rPr lang="en-US" dirty="0"/>
              <a:t>Tools grouped and hidden similar to Photoshop.</a:t>
            </a:r>
          </a:p>
          <a:p>
            <a:pPr marL="609585" lvl="0" indent="-228600">
              <a:spcBef>
                <a:spcPts val="600"/>
              </a:spcBef>
              <a:spcAft>
                <a:spcPts val="0"/>
              </a:spcAft>
              <a:buClr>
                <a:schemeClr val="accent2"/>
              </a:buClr>
              <a:buSzPts val="1400"/>
              <a:buFont typeface="Arial" panose="020B0604020202020204" pitchFamily="34" charset="0"/>
              <a:buChar char="•"/>
            </a:pPr>
            <a:r>
              <a:rPr lang="en-US" dirty="0"/>
              <a:t>Note new Illustrator tools.</a:t>
            </a:r>
          </a:p>
        </p:txBody>
      </p:sp>
      <p:pic>
        <p:nvPicPr>
          <p:cNvPr id="5" name="Picture 4" descr="A picture containing table&#10;&#10;Description automatically generated">
            <a:extLst>
              <a:ext uri="{FF2B5EF4-FFF2-40B4-BE49-F238E27FC236}">
                <a16:creationId xmlns:a16="http://schemas.microsoft.com/office/drawing/2014/main" id="{89BA998A-4809-C9F2-36B0-0376897E94F6}"/>
              </a:ext>
            </a:extLst>
          </p:cNvPr>
          <p:cNvPicPr>
            <a:picLocks noChangeAspect="1"/>
          </p:cNvPicPr>
          <p:nvPr/>
        </p:nvPicPr>
        <p:blipFill rotWithShape="1">
          <a:blip r:embed="rId3"/>
          <a:srcRect l="16571" r="14911"/>
          <a:stretch/>
        </p:blipFill>
        <p:spPr>
          <a:xfrm>
            <a:off x="4971996" y="633619"/>
            <a:ext cx="4416934" cy="549554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0"/>
        <p:cNvGrpSpPr/>
        <p:nvPr/>
      </p:nvGrpSpPr>
      <p:grpSpPr>
        <a:xfrm>
          <a:off x="0" y="0"/>
          <a:ext cx="0" cy="0"/>
          <a:chOff x="0" y="0"/>
          <a:chExt cx="0" cy="0"/>
        </a:xfrm>
      </p:grpSpPr>
      <p:sp useBgFill="1">
        <p:nvSpPr>
          <p:cNvPr id="219" name="Rectangle 218">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1" name="Rectangle 220">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Rectangle 222">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5" name="Rectangle 224">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7" name="Rectangle 226">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Google Shape;211;p9"/>
          <p:cNvSpPr txBox="1">
            <a:spLocks noGrp="1"/>
          </p:cNvSpPr>
          <p:nvPr>
            <p:ph type="title"/>
          </p:nvPr>
        </p:nvSpPr>
        <p:spPr>
          <a:xfrm>
            <a:off x="841247" y="978619"/>
            <a:ext cx="3410712" cy="1106424"/>
          </a:xfrm>
        </p:spPr>
        <p:txBody>
          <a:bodyPr vert="horz" lIns="91440" tIns="45720" rIns="91440" bIns="45720" rtlCol="0" anchor="ctr">
            <a:normAutofit/>
          </a:bodyPr>
          <a:lstStyle/>
          <a:p>
            <a:pPr lvl="0">
              <a:spcBef>
                <a:spcPct val="0"/>
              </a:spcBef>
            </a:pPr>
            <a:r>
              <a:rPr lang="en-US" sz="2800"/>
              <a:t>Non-Printing Design Options</a:t>
            </a:r>
          </a:p>
        </p:txBody>
      </p:sp>
      <p:sp>
        <p:nvSpPr>
          <p:cNvPr id="229" name="Rectangle 228">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Rectangle 230">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Google Shape;212;p9"/>
          <p:cNvSpPr txBox="1">
            <a:spLocks noGrp="1"/>
          </p:cNvSpPr>
          <p:nvPr>
            <p:ph type="body" idx="1"/>
          </p:nvPr>
        </p:nvSpPr>
        <p:spPr>
          <a:xfrm>
            <a:off x="841248" y="2252870"/>
            <a:ext cx="3656611" cy="3626511"/>
          </a:xfrm>
        </p:spPr>
        <p:txBody>
          <a:bodyPr vert="horz" lIns="91440" tIns="45720" rIns="91440" bIns="45720" rtlCol="0">
            <a:normAutofit fontScale="92500"/>
          </a:bodyPr>
          <a:lstStyle/>
          <a:p>
            <a:pPr lvl="0" indent="-228600">
              <a:lnSpc>
                <a:spcPct val="100000"/>
              </a:lnSpc>
              <a:spcAft>
                <a:spcPts val="600"/>
              </a:spcAft>
              <a:buFont typeface="Arial" panose="020B0604020202020204" pitchFamily="34" charset="0"/>
              <a:buChar char="•"/>
            </a:pPr>
            <a:r>
              <a:rPr lang="en-US" sz="1600" b="1" dirty="0"/>
              <a:t>Rulers</a:t>
            </a:r>
            <a:r>
              <a:rPr lang="en-US" sz="1600" dirty="0"/>
              <a:t> help you accurately place and measure objects in an document. </a:t>
            </a:r>
          </a:p>
          <a:p>
            <a:pPr lvl="0" indent="-228600">
              <a:lnSpc>
                <a:spcPct val="100000"/>
              </a:lnSpc>
              <a:spcAft>
                <a:spcPts val="600"/>
              </a:spcAft>
              <a:buFont typeface="Arial" panose="020B0604020202020204" pitchFamily="34" charset="0"/>
              <a:buChar char="•"/>
            </a:pPr>
            <a:r>
              <a:rPr lang="en-US" sz="1600" b="1" dirty="0"/>
              <a:t>Grid</a:t>
            </a:r>
            <a:r>
              <a:rPr lang="en-US" sz="1600" dirty="0"/>
              <a:t> appears behind your artwork and helps you align items on the canvas.</a:t>
            </a:r>
          </a:p>
          <a:p>
            <a:pPr lvl="0" indent="-228600">
              <a:lnSpc>
                <a:spcPct val="100000"/>
              </a:lnSpc>
              <a:spcAft>
                <a:spcPts val="600"/>
              </a:spcAft>
              <a:buFont typeface="Arial" panose="020B0604020202020204" pitchFamily="34" charset="0"/>
              <a:buChar char="•"/>
            </a:pPr>
            <a:r>
              <a:rPr lang="en-US" sz="1600" b="1" dirty="0"/>
              <a:t>Guides</a:t>
            </a:r>
            <a:r>
              <a:rPr lang="en-US" sz="1600" dirty="0"/>
              <a:t> help you align text and graphic objects. You can create vertical or horizontal ruler guides.</a:t>
            </a:r>
          </a:p>
          <a:p>
            <a:pPr lvl="0" indent="-228600">
              <a:lnSpc>
                <a:spcPct val="100000"/>
              </a:lnSpc>
              <a:spcAft>
                <a:spcPts val="600"/>
              </a:spcAft>
              <a:buFont typeface="Arial" panose="020B0604020202020204" pitchFamily="34" charset="0"/>
              <a:buChar char="•"/>
            </a:pPr>
            <a:r>
              <a:rPr lang="en-US" sz="1600" b="1" dirty="0"/>
              <a:t>Smart Guides </a:t>
            </a:r>
            <a:r>
              <a:rPr lang="en-US" sz="1600" dirty="0"/>
              <a:t>are temporary snap-to guides that appear when you move objects. They help you align, edit, and transform objects relative to other objects.</a:t>
            </a:r>
          </a:p>
        </p:txBody>
      </p:sp>
      <p:pic>
        <p:nvPicPr>
          <p:cNvPr id="214" name="Google Shape;214;p9" descr="Graphical user interface, table&#10;&#10;Description automatically generated"/>
          <p:cNvPicPr preferRelativeResize="0">
            <a:picLocks noGrp="1"/>
          </p:cNvPicPr>
          <p:nvPr>
            <p:ph type="body" idx="2"/>
          </p:nvPr>
        </p:nvPicPr>
        <p:blipFill rotWithShape="1">
          <a:blip r:embed="rId3"/>
          <a:srcRect l="8784"/>
          <a:stretch/>
        </p:blipFill>
        <p:spPr>
          <a:xfrm>
            <a:off x="5761219" y="630936"/>
            <a:ext cx="5375673" cy="549554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8"/>
        <p:cNvGrpSpPr/>
        <p:nvPr/>
      </p:nvGrpSpPr>
      <p:grpSpPr>
        <a:xfrm>
          <a:off x="0" y="0"/>
          <a:ext cx="0" cy="0"/>
          <a:chOff x="0" y="0"/>
          <a:chExt cx="0" cy="0"/>
        </a:xfrm>
      </p:grpSpPr>
      <p:sp useBgFill="1">
        <p:nvSpPr>
          <p:cNvPr id="241" name="Rectangle 226">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2" name="Rectangle 228">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Rectangle 230">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4" name="Rectangle 232">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5" name="Rectangle 234">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6" name="Rectangle 236">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Google Shape;219;p10"/>
          <p:cNvSpPr txBox="1">
            <a:spLocks noGrp="1"/>
          </p:cNvSpPr>
          <p:nvPr>
            <p:ph type="title"/>
          </p:nvPr>
        </p:nvSpPr>
        <p:spPr>
          <a:xfrm>
            <a:off x="1115568" y="548640"/>
            <a:ext cx="10168128" cy="1179576"/>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ts val="4000"/>
            </a:pPr>
            <a:r>
              <a:rPr lang="en-US" sz="4000"/>
              <a:t>Artboards</a:t>
            </a:r>
          </a:p>
        </p:txBody>
      </p:sp>
      <p:sp>
        <p:nvSpPr>
          <p:cNvPr id="247" name="Rectangle 238">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2" name="Google Shape;222;p10" descr="Graphical user interface&#10;&#10;Description automatically generated"/>
          <p:cNvPicPr preferRelativeResize="0">
            <a:picLocks noGrp="1"/>
          </p:cNvPicPr>
          <p:nvPr>
            <p:ph type="body" idx="2"/>
          </p:nvPr>
        </p:nvPicPr>
        <p:blipFill rotWithShape="1">
          <a:blip r:embed="rId3"/>
          <a:srcRect l="6456" r="2" b="2"/>
          <a:stretch/>
        </p:blipFill>
        <p:spPr>
          <a:xfrm>
            <a:off x="493294" y="2393025"/>
            <a:ext cx="6679416" cy="4105746"/>
          </a:xfrm>
          <a:prstGeom prst="rect">
            <a:avLst/>
          </a:prstGeom>
          <a:noFill/>
        </p:spPr>
      </p:pic>
      <p:sp>
        <p:nvSpPr>
          <p:cNvPr id="220" name="Google Shape;220;p10"/>
          <p:cNvSpPr txBox="1">
            <a:spLocks noGrp="1"/>
          </p:cNvSpPr>
          <p:nvPr>
            <p:ph type="body" idx="1"/>
          </p:nvPr>
        </p:nvSpPr>
        <p:spPr>
          <a:xfrm>
            <a:off x="7411453" y="2276857"/>
            <a:ext cx="4287253" cy="4221914"/>
          </a:xfrm>
          <a:prstGeom prst="rect">
            <a:avLst/>
          </a:prstGeom>
        </p:spPr>
        <p:txBody>
          <a:bodyPr spcFirstLastPara="1" vert="horz" lIns="91440" tIns="45720" rIns="91440" bIns="45720" rtlCol="0" anchor="ctr" anchorCtr="0">
            <a:normAutofit/>
          </a:bodyPr>
          <a:lstStyle/>
          <a:p>
            <a:pPr marL="228600" lvl="0" indent="-228600">
              <a:lnSpc>
                <a:spcPct val="100000"/>
              </a:lnSpc>
              <a:spcBef>
                <a:spcPts val="0"/>
              </a:spcBef>
              <a:spcAft>
                <a:spcPts val="0"/>
              </a:spcAft>
              <a:buClr>
                <a:schemeClr val="dk1"/>
              </a:buClr>
              <a:buSzPts val="1900"/>
              <a:buFont typeface="Arial" panose="020B0604020202020204" pitchFamily="34" charset="0"/>
              <a:buChar char="•"/>
            </a:pPr>
            <a:r>
              <a:rPr lang="en-US" sz="2000" dirty="0"/>
              <a:t>Artboards represent the regions that can contain printable artwork.  Learn more </a:t>
            </a:r>
            <a:r>
              <a:rPr lang="en-US" sz="2000" u="sng" dirty="0">
                <a:hlinkClick r:id="rId4"/>
              </a:rPr>
              <a:t>here</a:t>
            </a:r>
            <a:r>
              <a:rPr lang="en-US" sz="2000" dirty="0"/>
              <a:t>.</a:t>
            </a:r>
          </a:p>
          <a:p>
            <a:pPr marL="228600" lvl="0" indent="-228600">
              <a:lnSpc>
                <a:spcPct val="100000"/>
              </a:lnSpc>
              <a:spcBef>
                <a:spcPts val="1000"/>
              </a:spcBef>
              <a:spcAft>
                <a:spcPts val="0"/>
              </a:spcAft>
              <a:buClr>
                <a:schemeClr val="dk1"/>
              </a:buClr>
              <a:buSzPts val="1900"/>
              <a:buFont typeface="Arial" panose="020B0604020202020204" pitchFamily="34" charset="0"/>
              <a:buChar char="•"/>
            </a:pPr>
            <a:r>
              <a:rPr lang="en-US" sz="2000" dirty="0"/>
              <a:t>Can have 1 to 100 artboards per document depending on size.</a:t>
            </a:r>
          </a:p>
          <a:p>
            <a:pPr marL="228600" lvl="0" indent="-228600">
              <a:lnSpc>
                <a:spcPct val="100000"/>
              </a:lnSpc>
              <a:spcBef>
                <a:spcPts val="1000"/>
              </a:spcBef>
              <a:spcAft>
                <a:spcPts val="0"/>
              </a:spcAft>
              <a:buClr>
                <a:schemeClr val="dk1"/>
              </a:buClr>
              <a:buSzPts val="1900"/>
              <a:buFont typeface="Arial" panose="020B0604020202020204" pitchFamily="34" charset="0"/>
              <a:buChar char="•"/>
            </a:pPr>
            <a:r>
              <a:rPr lang="en-US" sz="2000" dirty="0"/>
              <a:t>You can create artboards in different sizes and resize them by using the Artboard tool.</a:t>
            </a:r>
          </a:p>
          <a:p>
            <a:pPr marL="228600" lvl="0" indent="-228600">
              <a:lnSpc>
                <a:spcPct val="100000"/>
              </a:lnSpc>
              <a:spcBef>
                <a:spcPts val="1000"/>
              </a:spcBef>
              <a:spcAft>
                <a:spcPts val="0"/>
              </a:spcAft>
              <a:buClr>
                <a:schemeClr val="dk1"/>
              </a:buClr>
              <a:buSzPts val="1900"/>
              <a:buFont typeface="Arial" panose="020B0604020202020204" pitchFamily="34" charset="0"/>
              <a:buChar char="•"/>
            </a:pPr>
            <a:r>
              <a:rPr lang="en-US" sz="2000" dirty="0"/>
              <a:t>Options to reorder and rearrange artboards are in the Artboards panel.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58224-6A84-0D1E-17B5-D06693CA6870}"/>
              </a:ext>
            </a:extLst>
          </p:cNvPr>
          <p:cNvSpPr>
            <a:spLocks noGrp="1"/>
          </p:cNvSpPr>
          <p:nvPr>
            <p:ph type="title"/>
          </p:nvPr>
        </p:nvSpPr>
        <p:spPr/>
        <p:txBody>
          <a:bodyPr/>
          <a:lstStyle/>
          <a:p>
            <a:r>
              <a:rPr lang="en-US" dirty="0"/>
              <a:t>Vector Graphics</a:t>
            </a:r>
          </a:p>
        </p:txBody>
      </p:sp>
      <p:sp>
        <p:nvSpPr>
          <p:cNvPr id="4" name="Text Placeholder 3">
            <a:extLst>
              <a:ext uri="{FF2B5EF4-FFF2-40B4-BE49-F238E27FC236}">
                <a16:creationId xmlns:a16="http://schemas.microsoft.com/office/drawing/2014/main" id="{8D143512-F085-F7B7-35F5-05DF8EBA943C}"/>
              </a:ext>
            </a:extLst>
          </p:cNvPr>
          <p:cNvSpPr>
            <a:spLocks noGrp="1"/>
          </p:cNvSpPr>
          <p:nvPr>
            <p:ph type="body" idx="1"/>
          </p:nvPr>
        </p:nvSpPr>
        <p:spPr/>
        <p:txBody>
          <a:bodyPr/>
          <a:lstStyle/>
          <a:p>
            <a:r>
              <a:rPr lang="en-US" dirty="0"/>
              <a:t>Intro to Illustrator</a:t>
            </a:r>
          </a:p>
        </p:txBody>
      </p:sp>
    </p:spTree>
    <p:extLst>
      <p:ext uri="{BB962C8B-B14F-4D97-AF65-F5344CB8AC3E}">
        <p14:creationId xmlns:p14="http://schemas.microsoft.com/office/powerpoint/2010/main" val="1475036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f428a5bdae_0_119"/>
          <p:cNvSpPr txBox="1">
            <a:spLocks noGrp="1"/>
          </p:cNvSpPr>
          <p:nvPr>
            <p:ph type="title"/>
          </p:nvPr>
        </p:nvSpPr>
        <p:spPr/>
        <p:txBody>
          <a:bodyPr/>
          <a:lstStyle/>
          <a:p>
            <a:pPr lvl="0"/>
            <a:r>
              <a:rPr lang="en-US"/>
              <a:t>Hands on Learning</a:t>
            </a:r>
          </a:p>
        </p:txBody>
      </p:sp>
      <p:sp>
        <p:nvSpPr>
          <p:cNvPr id="4" name="Text Placeholder 3">
            <a:extLst>
              <a:ext uri="{FF2B5EF4-FFF2-40B4-BE49-F238E27FC236}">
                <a16:creationId xmlns:a16="http://schemas.microsoft.com/office/drawing/2014/main" id="{D01867FB-8673-AE35-C77E-C3366F055E41}"/>
              </a:ext>
            </a:extLst>
          </p:cNvPr>
          <p:cNvSpPr>
            <a:spLocks noGrp="1"/>
          </p:cNvSpPr>
          <p:nvPr>
            <p:ph type="body" idx="1"/>
          </p:nvPr>
        </p:nvSpPr>
        <p:spPr/>
        <p:txBody>
          <a:bodyPr/>
          <a:lstStyle/>
          <a:p>
            <a:r>
              <a:rPr lang="en-US" dirty="0"/>
              <a:t>Adobe Illustrator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f428a5bdae_0_124"/>
          <p:cNvSpPr txBox="1">
            <a:spLocks noGrp="1"/>
          </p:cNvSpPr>
          <p:nvPr>
            <p:ph type="title"/>
          </p:nvPr>
        </p:nvSpPr>
        <p:spPr>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 dirty="0"/>
              <a:t>Let’s start here…</a:t>
            </a:r>
            <a:endParaRPr dirty="0"/>
          </a:p>
        </p:txBody>
      </p:sp>
      <p:sp>
        <p:nvSpPr>
          <p:cNvPr id="235" name="Google Shape;235;gf428a5bdae_0_124"/>
          <p:cNvSpPr txBox="1">
            <a:spLocks noGrp="1"/>
          </p:cNvSpPr>
          <p:nvPr>
            <p:ph idx="1"/>
          </p:nvPr>
        </p:nvSpPr>
        <p:spPr>
          <a:prstGeom prst="rect">
            <a:avLst/>
          </a:prstGeom>
        </p:spPr>
        <p:txBody>
          <a:bodyPr spcFirstLastPara="1" wrap="square" lIns="121900" tIns="121900" rIns="121900" bIns="121900" anchor="t" anchorCtr="0">
            <a:normAutofit/>
          </a:bodyPr>
          <a:lstStyle/>
          <a:p>
            <a:pPr indent="-457200"/>
            <a:r>
              <a:rPr lang="en" dirty="0"/>
              <a:t>Go to the CTE Summer Conference site or </a:t>
            </a:r>
            <a:r>
              <a:rPr lang="en" dirty="0" err="1"/>
              <a:t>whsdigitalmedia.weebly.com</a:t>
            </a:r>
            <a:r>
              <a:rPr lang="en" dirty="0"/>
              <a:t>/</a:t>
            </a:r>
            <a:r>
              <a:rPr lang="en" dirty="0" err="1"/>
              <a:t>forteachers</a:t>
            </a:r>
            <a:r>
              <a:rPr lang="en" dirty="0"/>
              <a:t> and download the the CTE Summer Intro to </a:t>
            </a:r>
            <a:r>
              <a:rPr lang="en" dirty="0" err="1"/>
              <a:t>Illustrator.Ai</a:t>
            </a:r>
            <a:r>
              <a:rPr lang="en" dirty="0"/>
              <a:t> File. This presentation is also available!</a:t>
            </a:r>
            <a:endParaRPr dirty="0"/>
          </a:p>
          <a:p>
            <a:pPr indent="-457200">
              <a:spcBef>
                <a:spcPts val="1600"/>
              </a:spcBef>
              <a:spcAft>
                <a:spcPts val="1600"/>
              </a:spcAft>
            </a:pPr>
            <a:r>
              <a:rPr lang="en" dirty="0"/>
              <a:t>This is a multi page worksheet that will open in Adobe Illustrator and includes directions.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57F0-5BEC-ED1C-2D34-7FB50F3FFF50}"/>
              </a:ext>
            </a:extLst>
          </p:cNvPr>
          <p:cNvSpPr>
            <a:spLocks noGrp="1"/>
          </p:cNvSpPr>
          <p:nvPr>
            <p:ph type="title"/>
          </p:nvPr>
        </p:nvSpPr>
        <p:spPr/>
        <p:txBody>
          <a:bodyPr vert="horz" lIns="91440" tIns="45720" rIns="91440" bIns="45720" rtlCol="0" anchor="b">
            <a:normAutofit/>
          </a:bodyPr>
          <a:lstStyle/>
          <a:p>
            <a:pPr>
              <a:lnSpc>
                <a:spcPct val="90000"/>
              </a:lnSpc>
            </a:pPr>
            <a:r>
              <a:rPr lang="en-US" sz="3600" dirty="0"/>
              <a:t>The Pen Tool</a:t>
            </a:r>
          </a:p>
        </p:txBody>
      </p:sp>
      <p:sp>
        <p:nvSpPr>
          <p:cNvPr id="4" name="Text Placeholder 3">
            <a:extLst>
              <a:ext uri="{FF2B5EF4-FFF2-40B4-BE49-F238E27FC236}">
                <a16:creationId xmlns:a16="http://schemas.microsoft.com/office/drawing/2014/main" id="{926539F0-88AD-9C51-0A20-2F814D81FB09}"/>
              </a:ext>
            </a:extLst>
          </p:cNvPr>
          <p:cNvSpPr>
            <a:spLocks noGrp="1"/>
          </p:cNvSpPr>
          <p:nvPr>
            <p:ph type="body" idx="1"/>
          </p:nvPr>
        </p:nvSpPr>
        <p:spPr>
          <a:xfrm>
            <a:off x="415600" y="1536633"/>
            <a:ext cx="4744229" cy="4555200"/>
          </a:xfrm>
        </p:spPr>
        <p:txBody>
          <a:bodyPr vert="horz" lIns="91440" tIns="45720" rIns="91440" bIns="45720" rtlCol="0">
            <a:normAutofit lnSpcReduction="10000"/>
          </a:bodyPr>
          <a:lstStyle/>
          <a:p>
            <a:pPr marL="171450" indent="-171450">
              <a:lnSpc>
                <a:spcPct val="100000"/>
              </a:lnSpc>
              <a:buFont typeface="Arial" panose="020B0604020202020204" pitchFamily="34" charset="0"/>
              <a:buChar char="•"/>
            </a:pPr>
            <a:r>
              <a:rPr lang="en-US" sz="1600" dirty="0"/>
              <a:t>The Pen Tool (P) is a foundation to using Adobe Illustrator!</a:t>
            </a:r>
          </a:p>
          <a:p>
            <a:pPr marL="171450" indent="-171450">
              <a:lnSpc>
                <a:spcPct val="100000"/>
              </a:lnSpc>
              <a:buFont typeface="Arial" panose="020B0604020202020204" pitchFamily="34" charset="0"/>
              <a:buChar char="•"/>
            </a:pPr>
            <a:r>
              <a:rPr lang="en-US" sz="1600" dirty="0"/>
              <a:t>For this worksheet, you will learn how to make straight lines and curves! </a:t>
            </a:r>
            <a:r>
              <a:rPr lang="en-US" sz="1600" b="1" dirty="0">
                <a:solidFill>
                  <a:srgbClr val="0096FF"/>
                </a:solidFill>
              </a:rPr>
              <a:t>Blue</a:t>
            </a:r>
            <a:r>
              <a:rPr lang="en-US" sz="1600" dirty="0"/>
              <a:t> dots are for single clicks, </a:t>
            </a:r>
            <a:r>
              <a:rPr lang="en-US" sz="1600" b="1" dirty="0">
                <a:solidFill>
                  <a:srgbClr val="FF0000"/>
                </a:solidFill>
              </a:rPr>
              <a:t>Red</a:t>
            </a:r>
            <a:r>
              <a:rPr lang="en-US" sz="1600" dirty="0"/>
              <a:t> dots are the place you pull a handle too, and the </a:t>
            </a:r>
            <a:r>
              <a:rPr lang="en-US" sz="1600" b="1" dirty="0">
                <a:solidFill>
                  <a:srgbClr val="00B050"/>
                </a:solidFill>
              </a:rPr>
              <a:t>Green</a:t>
            </a:r>
            <a:r>
              <a:rPr lang="en-US" sz="1600" dirty="0"/>
              <a:t> dots are where you adjust a handle too.</a:t>
            </a:r>
          </a:p>
          <a:p>
            <a:pPr marL="228600" indent="-171450">
              <a:lnSpc>
                <a:spcPct val="100000"/>
              </a:lnSpc>
              <a:buFont typeface="Arial" panose="020B0604020202020204" pitchFamily="34" charset="0"/>
              <a:buChar char="•"/>
            </a:pPr>
            <a:r>
              <a:rPr lang="en-US" sz="1600" b="1" dirty="0"/>
              <a:t>Anchor Point: </a:t>
            </a:r>
            <a:r>
              <a:rPr lang="en-US" sz="1600" dirty="0"/>
              <a:t>the points in which let you manage the direction and curve of a path</a:t>
            </a:r>
          </a:p>
          <a:p>
            <a:pPr marL="228600" indent="-171450">
              <a:lnSpc>
                <a:spcPct val="100000"/>
              </a:lnSpc>
              <a:buFont typeface="Arial" panose="020B0604020202020204" pitchFamily="34" charset="0"/>
              <a:buChar char="•"/>
            </a:pPr>
            <a:r>
              <a:rPr lang="en-US" sz="1600" b="1" dirty="0"/>
              <a:t>Handles: </a:t>
            </a:r>
            <a:r>
              <a:rPr lang="en-US" sz="1600" dirty="0"/>
              <a:t>allows you to adjust the direction and depth of a curve on an anchor point</a:t>
            </a:r>
          </a:p>
          <a:p>
            <a:pPr marL="228600" indent="-171450">
              <a:lnSpc>
                <a:spcPct val="100000"/>
              </a:lnSpc>
              <a:buFont typeface="Arial" panose="020B0604020202020204" pitchFamily="34" charset="0"/>
              <a:buChar char="•"/>
            </a:pPr>
            <a:r>
              <a:rPr lang="en-US" sz="1600" b="1" dirty="0"/>
              <a:t>Open Path: </a:t>
            </a:r>
            <a:r>
              <a:rPr lang="en-US" sz="1600" dirty="0"/>
              <a:t>creates a line</a:t>
            </a:r>
          </a:p>
          <a:p>
            <a:pPr marL="228600" indent="-171450">
              <a:lnSpc>
                <a:spcPct val="100000"/>
              </a:lnSpc>
              <a:buFont typeface="Arial" panose="020B0604020202020204" pitchFamily="34" charset="0"/>
              <a:buChar char="•"/>
            </a:pPr>
            <a:r>
              <a:rPr lang="en-US" sz="1600" b="1" dirty="0"/>
              <a:t>Closed Paths: </a:t>
            </a:r>
            <a:r>
              <a:rPr lang="en-US" sz="1600" dirty="0"/>
              <a:t>you return to the starting point to create a shape</a:t>
            </a:r>
          </a:p>
          <a:p>
            <a:pPr marL="228600" indent="-171450">
              <a:lnSpc>
                <a:spcPct val="100000"/>
              </a:lnSpc>
              <a:buFont typeface="Arial" panose="020B0604020202020204" pitchFamily="34" charset="0"/>
              <a:buChar char="•"/>
            </a:pPr>
            <a:r>
              <a:rPr lang="en-US" sz="1600" b="1" dirty="0"/>
              <a:t>Direct Select Tool (A): </a:t>
            </a:r>
            <a:r>
              <a:rPr lang="en-US" sz="1600" dirty="0"/>
              <a:t>allows you to adjust a single anchor point</a:t>
            </a:r>
          </a:p>
          <a:p>
            <a:pPr marL="228600" indent="-171450">
              <a:lnSpc>
                <a:spcPct val="100000"/>
              </a:lnSpc>
              <a:buFont typeface="Arial" panose="020B0604020202020204" pitchFamily="34" charset="0"/>
              <a:buChar char="•"/>
            </a:pPr>
            <a:r>
              <a:rPr lang="en-US" sz="1600" b="1" dirty="0"/>
              <a:t>Anchor Point Tool (Shift + C): </a:t>
            </a:r>
            <a:r>
              <a:rPr lang="en-US" sz="1600" dirty="0"/>
              <a:t>allows you change an anchor point to a smooth or corner point</a:t>
            </a:r>
          </a:p>
        </p:txBody>
      </p:sp>
      <p:pic>
        <p:nvPicPr>
          <p:cNvPr id="8" name="Picture 7" descr="Diagram&#10;&#10;Description automatically generated">
            <a:extLst>
              <a:ext uri="{FF2B5EF4-FFF2-40B4-BE49-F238E27FC236}">
                <a16:creationId xmlns:a16="http://schemas.microsoft.com/office/drawing/2014/main" id="{656ABC52-641B-7D6D-0C59-011270BB22EB}"/>
              </a:ext>
            </a:extLst>
          </p:cNvPr>
          <p:cNvPicPr>
            <a:picLocks noChangeAspect="1"/>
          </p:cNvPicPr>
          <p:nvPr/>
        </p:nvPicPr>
        <p:blipFill rotWithShape="1">
          <a:blip r:embed="rId2"/>
          <a:srcRect r="3" b="321"/>
          <a:stretch/>
        </p:blipFill>
        <p:spPr>
          <a:xfrm>
            <a:off x="5469572" y="91440"/>
            <a:ext cx="6466115" cy="6627832"/>
          </a:xfrm>
          <a:prstGeom prst="rect">
            <a:avLst/>
          </a:prstGeom>
        </p:spPr>
      </p:pic>
    </p:spTree>
    <p:extLst>
      <p:ext uri="{BB962C8B-B14F-4D97-AF65-F5344CB8AC3E}">
        <p14:creationId xmlns:p14="http://schemas.microsoft.com/office/powerpoint/2010/main" val="197241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57F0-5BEC-ED1C-2D34-7FB50F3FFF50}"/>
              </a:ext>
            </a:extLst>
          </p:cNvPr>
          <p:cNvSpPr>
            <a:spLocks noGrp="1"/>
          </p:cNvSpPr>
          <p:nvPr>
            <p:ph type="title"/>
          </p:nvPr>
        </p:nvSpPr>
        <p:spPr/>
        <p:txBody>
          <a:bodyPr>
            <a:normAutofit fontScale="90000"/>
          </a:bodyPr>
          <a:lstStyle/>
          <a:p>
            <a:r>
              <a:rPr lang="en-US" dirty="0"/>
              <a:t>The Curvature Pen Tool</a:t>
            </a:r>
          </a:p>
        </p:txBody>
      </p:sp>
      <p:sp>
        <p:nvSpPr>
          <p:cNvPr id="4" name="Text Placeholder 3">
            <a:extLst>
              <a:ext uri="{FF2B5EF4-FFF2-40B4-BE49-F238E27FC236}">
                <a16:creationId xmlns:a16="http://schemas.microsoft.com/office/drawing/2014/main" id="{926539F0-88AD-9C51-0A20-2F814D81FB09}"/>
              </a:ext>
            </a:extLst>
          </p:cNvPr>
          <p:cNvSpPr>
            <a:spLocks noGrp="1"/>
          </p:cNvSpPr>
          <p:nvPr>
            <p:ph type="body" idx="1"/>
          </p:nvPr>
        </p:nvSpPr>
        <p:spPr>
          <a:xfrm>
            <a:off x="415600" y="1536633"/>
            <a:ext cx="5824297" cy="4555200"/>
          </a:xfrm>
        </p:spPr>
        <p:txBody>
          <a:bodyPr>
            <a:normAutofit lnSpcReduction="10000"/>
          </a:bodyPr>
          <a:lstStyle/>
          <a:p>
            <a:r>
              <a:rPr lang="en-US" sz="1800" dirty="0"/>
              <a:t>The Curvature Pen Tool (Shift + `) allows you to draw curved and straight lines very quickly, one you get some practice with this tool you will fly through creating complex shapes!</a:t>
            </a:r>
          </a:p>
          <a:p>
            <a:endParaRPr lang="en-US" sz="1800" dirty="0"/>
          </a:p>
          <a:p>
            <a:r>
              <a:rPr lang="en-US" sz="1800" dirty="0"/>
              <a:t>In this worksheet you will use anchor point and handles to create open and closed Paths to practice using this tool.</a:t>
            </a:r>
          </a:p>
          <a:p>
            <a:endParaRPr lang="en-US" sz="1800" dirty="0"/>
          </a:p>
          <a:p>
            <a:r>
              <a:rPr lang="en-US" sz="1800" dirty="0"/>
              <a:t>When you start with this tool it will automatically make smooth points, to adjust a point to a  corner point, you will simply double click that point. You can do this as you draw or go back!</a:t>
            </a:r>
          </a:p>
          <a:p>
            <a:pPr marL="285750" indent="-285750">
              <a:buFont typeface="Arial" panose="020B0604020202020204" pitchFamily="34" charset="0"/>
              <a:buChar char="•"/>
            </a:pPr>
            <a:r>
              <a:rPr lang="en-US" sz="1800" b="1" dirty="0"/>
              <a:t>Smooth Point: </a:t>
            </a:r>
            <a:r>
              <a:rPr lang="en-US" sz="1800" dirty="0"/>
              <a:t>a round or soft curved point</a:t>
            </a:r>
          </a:p>
          <a:p>
            <a:pPr marL="285750" indent="-285750">
              <a:buFont typeface="Arial" panose="020B0604020202020204" pitchFamily="34" charset="0"/>
              <a:buChar char="•"/>
            </a:pPr>
            <a:r>
              <a:rPr lang="en-US" sz="1800" b="1" dirty="0"/>
              <a:t>Corner Point: </a:t>
            </a:r>
            <a:r>
              <a:rPr lang="en-US" sz="1800" dirty="0"/>
              <a:t>a point that comes to a sharp angle</a:t>
            </a:r>
          </a:p>
        </p:txBody>
      </p:sp>
      <p:pic>
        <p:nvPicPr>
          <p:cNvPr id="5" name="Picture 4" descr="A picture containing text&#10;&#10;Description automatically generated">
            <a:extLst>
              <a:ext uri="{FF2B5EF4-FFF2-40B4-BE49-F238E27FC236}">
                <a16:creationId xmlns:a16="http://schemas.microsoft.com/office/drawing/2014/main" id="{DAF565A0-BF33-BEFE-C713-D406D562029D}"/>
              </a:ext>
            </a:extLst>
          </p:cNvPr>
          <p:cNvPicPr>
            <a:picLocks noChangeAspect="1"/>
          </p:cNvPicPr>
          <p:nvPr/>
        </p:nvPicPr>
        <p:blipFill>
          <a:blip r:embed="rId2"/>
          <a:stretch>
            <a:fillRect/>
          </a:stretch>
        </p:blipFill>
        <p:spPr>
          <a:xfrm>
            <a:off x="6239897" y="0"/>
            <a:ext cx="5952103" cy="6858000"/>
          </a:xfrm>
          <a:prstGeom prst="rect">
            <a:avLst/>
          </a:prstGeom>
        </p:spPr>
      </p:pic>
    </p:spTree>
    <p:extLst>
      <p:ext uri="{BB962C8B-B14F-4D97-AF65-F5344CB8AC3E}">
        <p14:creationId xmlns:p14="http://schemas.microsoft.com/office/powerpoint/2010/main" val="2800835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57F0-5BEC-ED1C-2D34-7FB50F3FFF50}"/>
              </a:ext>
            </a:extLst>
          </p:cNvPr>
          <p:cNvSpPr>
            <a:spLocks noGrp="1"/>
          </p:cNvSpPr>
          <p:nvPr>
            <p:ph type="title"/>
          </p:nvPr>
        </p:nvSpPr>
        <p:spPr/>
        <p:txBody>
          <a:bodyPr>
            <a:normAutofit fontScale="90000"/>
          </a:bodyPr>
          <a:lstStyle/>
          <a:p>
            <a:r>
              <a:rPr lang="en-US" dirty="0"/>
              <a:t>The Shapes Tools</a:t>
            </a:r>
          </a:p>
        </p:txBody>
      </p:sp>
      <p:sp>
        <p:nvSpPr>
          <p:cNvPr id="4" name="Text Placeholder 3">
            <a:extLst>
              <a:ext uri="{FF2B5EF4-FFF2-40B4-BE49-F238E27FC236}">
                <a16:creationId xmlns:a16="http://schemas.microsoft.com/office/drawing/2014/main" id="{926539F0-88AD-9C51-0A20-2F814D81FB09}"/>
              </a:ext>
            </a:extLst>
          </p:cNvPr>
          <p:cNvSpPr>
            <a:spLocks noGrp="1"/>
          </p:cNvSpPr>
          <p:nvPr>
            <p:ph type="body" idx="1"/>
          </p:nvPr>
        </p:nvSpPr>
        <p:spPr>
          <a:xfrm>
            <a:off x="415600" y="1536633"/>
            <a:ext cx="6751319" cy="4728000"/>
          </a:xfrm>
        </p:spPr>
        <p:txBody>
          <a:bodyPr>
            <a:normAutofit fontScale="70000" lnSpcReduction="20000"/>
          </a:bodyPr>
          <a:lstStyle/>
          <a:p>
            <a:r>
              <a:rPr lang="en-US" dirty="0"/>
              <a:t>While you can use the Pen Tools to create shapes, Illustrator has plenty of tools to help you do this easily! This worksheet will help you practice how to create a variety of shapes and adjust them to create more complex objects!</a:t>
            </a:r>
          </a:p>
          <a:p>
            <a:endParaRPr lang="en-US" dirty="0"/>
          </a:p>
          <a:p>
            <a:r>
              <a:rPr lang="en-US" b="1" dirty="0"/>
              <a:t>Rectangle Tool </a:t>
            </a:r>
            <a:r>
              <a:rPr lang="en-US" dirty="0"/>
              <a:t>(M): create squares and rectangles</a:t>
            </a:r>
          </a:p>
          <a:p>
            <a:r>
              <a:rPr lang="en-US" b="1" dirty="0"/>
              <a:t>Rounded Rectangle Tool</a:t>
            </a:r>
            <a:r>
              <a:rPr lang="en-US" dirty="0"/>
              <a:t>: creates rounded squares and rectangles</a:t>
            </a:r>
          </a:p>
          <a:p>
            <a:r>
              <a:rPr lang="en-US" b="1" dirty="0"/>
              <a:t>Ellipse</a:t>
            </a:r>
            <a:r>
              <a:rPr lang="en-US" dirty="0"/>
              <a:t> </a:t>
            </a:r>
            <a:r>
              <a:rPr lang="en-US" b="1" dirty="0"/>
              <a:t>Tool</a:t>
            </a:r>
            <a:r>
              <a:rPr lang="en-US" dirty="0"/>
              <a:t> (L): creates circles and ovals</a:t>
            </a:r>
          </a:p>
          <a:p>
            <a:r>
              <a:rPr lang="en-US" b="1" dirty="0"/>
              <a:t>Polygon Tool</a:t>
            </a:r>
            <a:r>
              <a:rPr lang="en-US" dirty="0"/>
              <a:t>: creates multi sided shapes (click once to open dialogue box to change number of sides)</a:t>
            </a:r>
          </a:p>
          <a:p>
            <a:r>
              <a:rPr lang="en-US" b="1" dirty="0"/>
              <a:t>Star Tool</a:t>
            </a:r>
            <a:r>
              <a:rPr lang="en-US" dirty="0"/>
              <a:t>: create multi point star shapes (click once to open dialogue box to change number of points)</a:t>
            </a:r>
          </a:p>
          <a:p>
            <a:r>
              <a:rPr lang="en-US" b="1" dirty="0"/>
              <a:t>Flare Tool</a:t>
            </a:r>
            <a:r>
              <a:rPr lang="en-US" dirty="0"/>
              <a:t>: creates unique light flare shape</a:t>
            </a:r>
          </a:p>
        </p:txBody>
      </p:sp>
      <p:pic>
        <p:nvPicPr>
          <p:cNvPr id="7" name="Picture 6" descr="Diagram&#10;&#10;Description automatically generated">
            <a:extLst>
              <a:ext uri="{FF2B5EF4-FFF2-40B4-BE49-F238E27FC236}">
                <a16:creationId xmlns:a16="http://schemas.microsoft.com/office/drawing/2014/main" id="{B704F3ED-F22A-961A-EACE-8233637D77CE}"/>
              </a:ext>
            </a:extLst>
          </p:cNvPr>
          <p:cNvPicPr>
            <a:picLocks noChangeAspect="1"/>
          </p:cNvPicPr>
          <p:nvPr/>
        </p:nvPicPr>
        <p:blipFill>
          <a:blip r:embed="rId2"/>
          <a:stretch>
            <a:fillRect/>
          </a:stretch>
        </p:blipFill>
        <p:spPr>
          <a:xfrm>
            <a:off x="7060764" y="0"/>
            <a:ext cx="5131236" cy="6858000"/>
          </a:xfrm>
          <a:prstGeom prst="rect">
            <a:avLst/>
          </a:prstGeom>
        </p:spPr>
      </p:pic>
    </p:spTree>
    <p:extLst>
      <p:ext uri="{BB962C8B-B14F-4D97-AF65-F5344CB8AC3E}">
        <p14:creationId xmlns:p14="http://schemas.microsoft.com/office/powerpoint/2010/main" val="372200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57F0-5BEC-ED1C-2D34-7FB50F3FFF50}"/>
              </a:ext>
            </a:extLst>
          </p:cNvPr>
          <p:cNvSpPr>
            <a:spLocks noGrp="1"/>
          </p:cNvSpPr>
          <p:nvPr>
            <p:ph type="title"/>
          </p:nvPr>
        </p:nvSpPr>
        <p:spPr/>
        <p:txBody>
          <a:bodyPr>
            <a:normAutofit fontScale="90000"/>
          </a:bodyPr>
          <a:lstStyle/>
          <a:p>
            <a:r>
              <a:rPr lang="en-US" dirty="0"/>
              <a:t>Pathfinder &amp; Align Panels</a:t>
            </a:r>
          </a:p>
        </p:txBody>
      </p:sp>
      <p:sp>
        <p:nvSpPr>
          <p:cNvPr id="4" name="Text Placeholder 3">
            <a:extLst>
              <a:ext uri="{FF2B5EF4-FFF2-40B4-BE49-F238E27FC236}">
                <a16:creationId xmlns:a16="http://schemas.microsoft.com/office/drawing/2014/main" id="{926539F0-88AD-9C51-0A20-2F814D81FB09}"/>
              </a:ext>
            </a:extLst>
          </p:cNvPr>
          <p:cNvSpPr>
            <a:spLocks noGrp="1"/>
          </p:cNvSpPr>
          <p:nvPr>
            <p:ph type="body" idx="1"/>
          </p:nvPr>
        </p:nvSpPr>
        <p:spPr>
          <a:xfrm>
            <a:off x="415600" y="1536633"/>
            <a:ext cx="5426011" cy="4555200"/>
          </a:xfrm>
        </p:spPr>
        <p:txBody>
          <a:bodyPr>
            <a:normAutofit lnSpcReduction="10000"/>
          </a:bodyPr>
          <a:lstStyle/>
          <a:p>
            <a:r>
              <a:rPr lang="en-US" sz="2000" dirty="0"/>
              <a:t>Now that you have learned to create simple shapes, we can use these to make more and more complex shapes. We will start by aligning the objects first and then use the pathfinder to create our new objects!</a:t>
            </a:r>
          </a:p>
          <a:p>
            <a:endParaRPr lang="en-US" sz="2000" dirty="0"/>
          </a:p>
          <a:p>
            <a:r>
              <a:rPr lang="en-US" sz="2000" b="1" dirty="0"/>
              <a:t>Align Panel: </a:t>
            </a:r>
            <a:r>
              <a:rPr lang="en-US" sz="2000" dirty="0"/>
              <a:t>allows you to arrange 2 or more objects either left, right, or centered</a:t>
            </a:r>
          </a:p>
          <a:p>
            <a:r>
              <a:rPr lang="en-US" sz="2000" b="1" dirty="0"/>
              <a:t>Pathfinder Panel: </a:t>
            </a:r>
            <a:r>
              <a:rPr lang="en-US" sz="2000" dirty="0"/>
              <a:t>allows you to combine paths, divide objects and subtract shapes</a:t>
            </a:r>
          </a:p>
        </p:txBody>
      </p:sp>
      <p:pic>
        <p:nvPicPr>
          <p:cNvPr id="5" name="Picture 4" descr="A picture containing graphical user interface&#10;&#10;Description automatically generated">
            <a:extLst>
              <a:ext uri="{FF2B5EF4-FFF2-40B4-BE49-F238E27FC236}">
                <a16:creationId xmlns:a16="http://schemas.microsoft.com/office/drawing/2014/main" id="{7EC80392-D17E-8A07-A92D-FC5DA1D8730B}"/>
              </a:ext>
            </a:extLst>
          </p:cNvPr>
          <p:cNvPicPr>
            <a:picLocks noChangeAspect="1"/>
          </p:cNvPicPr>
          <p:nvPr/>
        </p:nvPicPr>
        <p:blipFill>
          <a:blip r:embed="rId2"/>
          <a:stretch>
            <a:fillRect/>
          </a:stretch>
        </p:blipFill>
        <p:spPr>
          <a:xfrm>
            <a:off x="6523536" y="0"/>
            <a:ext cx="5510601" cy="6858000"/>
          </a:xfrm>
          <a:prstGeom prst="rect">
            <a:avLst/>
          </a:prstGeom>
        </p:spPr>
      </p:pic>
    </p:spTree>
    <p:extLst>
      <p:ext uri="{BB962C8B-B14F-4D97-AF65-F5344CB8AC3E}">
        <p14:creationId xmlns:p14="http://schemas.microsoft.com/office/powerpoint/2010/main" val="2642447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57F0-5BEC-ED1C-2D34-7FB50F3FFF50}"/>
              </a:ext>
            </a:extLst>
          </p:cNvPr>
          <p:cNvSpPr>
            <a:spLocks noGrp="1"/>
          </p:cNvSpPr>
          <p:nvPr>
            <p:ph type="title"/>
          </p:nvPr>
        </p:nvSpPr>
        <p:spPr>
          <a:xfrm>
            <a:off x="415600" y="593367"/>
            <a:ext cx="5935773" cy="763500"/>
          </a:xfrm>
        </p:spPr>
        <p:txBody>
          <a:bodyPr>
            <a:normAutofit fontScale="90000"/>
          </a:bodyPr>
          <a:lstStyle/>
          <a:p>
            <a:r>
              <a:rPr lang="en-US" dirty="0"/>
              <a:t>EXTRA! Shape Builder Tool</a:t>
            </a:r>
          </a:p>
        </p:txBody>
      </p:sp>
      <p:sp>
        <p:nvSpPr>
          <p:cNvPr id="4" name="Text Placeholder 3">
            <a:extLst>
              <a:ext uri="{FF2B5EF4-FFF2-40B4-BE49-F238E27FC236}">
                <a16:creationId xmlns:a16="http://schemas.microsoft.com/office/drawing/2014/main" id="{926539F0-88AD-9C51-0A20-2F814D81FB09}"/>
              </a:ext>
            </a:extLst>
          </p:cNvPr>
          <p:cNvSpPr>
            <a:spLocks noGrp="1"/>
          </p:cNvSpPr>
          <p:nvPr>
            <p:ph type="body" idx="1"/>
          </p:nvPr>
        </p:nvSpPr>
        <p:spPr>
          <a:xfrm>
            <a:off x="415600" y="1950233"/>
            <a:ext cx="5680400" cy="4141599"/>
          </a:xfrm>
        </p:spPr>
        <p:txBody>
          <a:bodyPr>
            <a:normAutofit/>
          </a:bodyPr>
          <a:lstStyle/>
          <a:p>
            <a:r>
              <a:rPr lang="en-US" sz="2000" dirty="0"/>
              <a:t>The Shape Builder (Shift + M) allows you to combine and remove parts of objects very quickly and easily! </a:t>
            </a:r>
          </a:p>
          <a:p>
            <a:endParaRPr lang="en-US" sz="2000" dirty="0"/>
          </a:p>
          <a:p>
            <a:r>
              <a:rPr lang="en-US" sz="2000" b="1" dirty="0"/>
              <a:t>Scribble Actions: </a:t>
            </a:r>
            <a:r>
              <a:rPr lang="en-US" sz="2000" dirty="0"/>
              <a:t>while holding your mouse down and “scribbling” objects you can merge objects or remove objects</a:t>
            </a:r>
          </a:p>
          <a:p>
            <a:r>
              <a:rPr lang="en-US" sz="2000" b="1" dirty="0"/>
              <a:t>Option Key</a:t>
            </a:r>
            <a:r>
              <a:rPr lang="en-US" sz="2000" dirty="0"/>
              <a:t>: allows you to switch to negative</a:t>
            </a:r>
          </a:p>
        </p:txBody>
      </p:sp>
      <p:pic>
        <p:nvPicPr>
          <p:cNvPr id="5" name="Picture 4" descr="Diagram, shape&#10;&#10;Description automatically generated">
            <a:extLst>
              <a:ext uri="{FF2B5EF4-FFF2-40B4-BE49-F238E27FC236}">
                <a16:creationId xmlns:a16="http://schemas.microsoft.com/office/drawing/2014/main" id="{80603582-09AA-D9B6-F94F-5F37F2BDFD0C}"/>
              </a:ext>
            </a:extLst>
          </p:cNvPr>
          <p:cNvPicPr>
            <a:picLocks noChangeAspect="1"/>
          </p:cNvPicPr>
          <p:nvPr/>
        </p:nvPicPr>
        <p:blipFill>
          <a:blip r:embed="rId2"/>
          <a:stretch>
            <a:fillRect/>
          </a:stretch>
        </p:blipFill>
        <p:spPr>
          <a:xfrm>
            <a:off x="6162109" y="0"/>
            <a:ext cx="5190103" cy="6858000"/>
          </a:xfrm>
          <a:prstGeom prst="rect">
            <a:avLst/>
          </a:prstGeom>
        </p:spPr>
      </p:pic>
    </p:spTree>
    <p:extLst>
      <p:ext uri="{BB962C8B-B14F-4D97-AF65-F5344CB8AC3E}">
        <p14:creationId xmlns:p14="http://schemas.microsoft.com/office/powerpoint/2010/main" val="1612508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2 Types of Graphics</a:t>
            </a:r>
          </a:p>
        </p:txBody>
      </p:sp>
      <p:sp>
        <p:nvSpPr>
          <p:cNvPr id="3" name="Text Placeholder 2"/>
          <p:cNvSpPr>
            <a:spLocks noGrp="1"/>
          </p:cNvSpPr>
          <p:nvPr>
            <p:ph type="body" idx="1"/>
          </p:nvPr>
        </p:nvSpPr>
        <p:spPr>
          <a:xfrm>
            <a:off x="1446233" y="2179529"/>
            <a:ext cx="4227794" cy="731734"/>
          </a:xfrm>
        </p:spPr>
        <p:txBody>
          <a:bodyPr>
            <a:normAutofit fontScale="92500" lnSpcReduction="10000"/>
          </a:bodyPr>
          <a:lstStyle/>
          <a:p>
            <a:r>
              <a:rPr lang="en-US" sz="4400" dirty="0"/>
              <a:t>Vector</a:t>
            </a:r>
          </a:p>
        </p:txBody>
      </p:sp>
      <p:pic>
        <p:nvPicPr>
          <p:cNvPr id="16" name="Content Placeholder 1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07771" y="2935104"/>
            <a:ext cx="3715128" cy="3735597"/>
          </a:xfrm>
        </p:spPr>
      </p:pic>
      <p:sp>
        <p:nvSpPr>
          <p:cNvPr id="5" name="Text Placeholder 4"/>
          <p:cNvSpPr>
            <a:spLocks noGrp="1"/>
          </p:cNvSpPr>
          <p:nvPr>
            <p:ph type="body" sz="quarter" idx="3"/>
          </p:nvPr>
        </p:nvSpPr>
        <p:spPr>
          <a:xfrm>
            <a:off x="6517973" y="2203370"/>
            <a:ext cx="4227794" cy="731734"/>
          </a:xfrm>
        </p:spPr>
        <p:txBody>
          <a:bodyPr>
            <a:normAutofit fontScale="92500" lnSpcReduction="10000"/>
          </a:bodyPr>
          <a:lstStyle/>
          <a:p>
            <a:r>
              <a:rPr lang="en-US" sz="4000" dirty="0"/>
              <a:t>Bitmap</a:t>
            </a:r>
          </a:p>
        </p:txBody>
      </p:sp>
      <p:pic>
        <p:nvPicPr>
          <p:cNvPr id="17" name="Content Placeholder 1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75073" y="2935118"/>
            <a:ext cx="3713527" cy="3733988"/>
          </a:xfrm>
        </p:spPr>
      </p:pic>
    </p:spTree>
    <p:extLst>
      <p:ext uri="{BB962C8B-B14F-4D97-AF65-F5344CB8AC3E}">
        <p14:creationId xmlns:p14="http://schemas.microsoft.com/office/powerpoint/2010/main" val="1840815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Examples of vector art</a:t>
            </a:r>
          </a:p>
        </p:txBody>
      </p:sp>
      <p:pic>
        <p:nvPicPr>
          <p:cNvPr id="18" name="Content Placeholder 17"/>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8199438" y="-283147"/>
            <a:ext cx="3992562" cy="4022726"/>
          </a:xfr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189" y="1615202"/>
            <a:ext cx="5068960" cy="491535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614" y="2795840"/>
            <a:ext cx="3431249" cy="396657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61" y="1733886"/>
            <a:ext cx="3793500" cy="3745460"/>
          </a:xfrm>
          <a:prstGeom prst="rect">
            <a:avLst/>
          </a:prstGeom>
        </p:spPr>
      </p:pic>
      <p:pic>
        <p:nvPicPr>
          <p:cNvPr id="21" name="Content Placeholder 20"/>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87021" y="4638441"/>
            <a:ext cx="5239800" cy="2417721"/>
          </a:xfrm>
        </p:spPr>
      </p:pic>
    </p:spTree>
    <p:extLst>
      <p:ext uri="{BB962C8B-B14F-4D97-AF65-F5344CB8AC3E}">
        <p14:creationId xmlns:p14="http://schemas.microsoft.com/office/powerpoint/2010/main" val="711877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Vector Graphics</a:t>
            </a:r>
          </a:p>
        </p:txBody>
      </p:sp>
      <p:sp>
        <p:nvSpPr>
          <p:cNvPr id="3" name="Content Placeholder 2"/>
          <p:cNvSpPr>
            <a:spLocks noGrp="1"/>
          </p:cNvSpPr>
          <p:nvPr>
            <p:ph idx="1"/>
          </p:nvPr>
        </p:nvSpPr>
        <p:spPr>
          <a:xfrm>
            <a:off x="1115568" y="2478024"/>
            <a:ext cx="7799832" cy="3694176"/>
          </a:xfrm>
        </p:spPr>
        <p:txBody>
          <a:bodyPr>
            <a:normAutofit fontScale="92500" lnSpcReduction="10000"/>
          </a:bodyPr>
          <a:lstStyle/>
          <a:p>
            <a:r>
              <a:rPr lang="en-US" sz="2800" dirty="0"/>
              <a:t> Vector graphics are created from mathematical formulas used to define lines, shapes, and curves</a:t>
            </a:r>
          </a:p>
          <a:p>
            <a:r>
              <a:rPr lang="en-US" sz="2800" dirty="0"/>
              <a:t>Best for Large Scale printing</a:t>
            </a:r>
          </a:p>
          <a:p>
            <a:r>
              <a:rPr lang="en-US" sz="2800" dirty="0">
                <a:ea typeface="Calibri"/>
                <a:cs typeface="Calibri"/>
                <a:sym typeface="Calibri"/>
              </a:rPr>
              <a:t>Can be scaled infinitely, without any loss of quality or fidelity.</a:t>
            </a:r>
          </a:p>
          <a:p>
            <a:r>
              <a:rPr lang="en-US" sz="2800" dirty="0">
                <a:ea typeface="Calibri"/>
                <a:cs typeface="Calibri"/>
                <a:sym typeface="Calibri"/>
              </a:rPr>
              <a:t>Watch this video:</a:t>
            </a:r>
            <a:endParaRPr lang="en-US" sz="2800" dirty="0"/>
          </a:p>
          <a:p>
            <a:pPr marL="402336" lvl="1" indent="-228600">
              <a:spcBef>
                <a:spcPts val="1000"/>
              </a:spcBef>
              <a:spcAft>
                <a:spcPts val="0"/>
              </a:spcAft>
              <a:buClr>
                <a:schemeClr val="dk1"/>
              </a:buClr>
              <a:buSzPts val="1800"/>
              <a:buFont typeface="Arial"/>
              <a:buChar char="•"/>
            </a:pPr>
            <a:r>
              <a:rPr lang="en-US" u="sng" dirty="0">
                <a:ea typeface="Calibri"/>
                <a:cs typeface="Calibri"/>
                <a:sym typeface="Calibri"/>
                <a:hlinkClick r:id="rId2">
                  <a:extLst>
                    <a:ext uri="{A12FA001-AC4F-418D-AE19-62706E023703}">
                      <ahyp:hlinkClr xmlns:ahyp="http://schemas.microsoft.com/office/drawing/2018/hyperlinkcolor" val="tx"/>
                    </a:ext>
                  </a:extLst>
                </a:hlinkClick>
              </a:rPr>
              <a:t>https://helpx.adobe.com/illustrator/how-to/what-is-illustrator.html?set=illustrator--get-started-</a:t>
            </a:r>
            <a:endParaRPr lang="en-US" dirty="0"/>
          </a:p>
        </p:txBody>
      </p:sp>
      <p:pic>
        <p:nvPicPr>
          <p:cNvPr id="7" name="Google Shape;93;p2" descr="Logo&#10;&#10;Description automatically generated">
            <a:extLst>
              <a:ext uri="{FF2B5EF4-FFF2-40B4-BE49-F238E27FC236}">
                <a16:creationId xmlns:a16="http://schemas.microsoft.com/office/drawing/2014/main" id="{F4BE318C-41D2-284B-9D10-EAD1AE9EE5D6}"/>
              </a:ext>
            </a:extLst>
          </p:cNvPr>
          <p:cNvPicPr preferRelativeResize="0"/>
          <p:nvPr/>
        </p:nvPicPr>
        <p:blipFill rotWithShape="1">
          <a:blip r:embed="rId3"/>
          <a:srcRect t="256" r="50837" b="256"/>
          <a:stretch/>
        </p:blipFill>
        <p:spPr>
          <a:xfrm>
            <a:off x="9116656" y="861822"/>
            <a:ext cx="2167040" cy="2397034"/>
          </a:xfrm>
          <a:prstGeom prst="rect">
            <a:avLst/>
          </a:prstGeom>
          <a:noFill/>
        </p:spPr>
      </p:pic>
      <p:pic>
        <p:nvPicPr>
          <p:cNvPr id="8" name="Google Shape;94;p2" descr="Logo&#10;&#10;Description automatically generated">
            <a:extLst>
              <a:ext uri="{FF2B5EF4-FFF2-40B4-BE49-F238E27FC236}">
                <a16:creationId xmlns:a16="http://schemas.microsoft.com/office/drawing/2014/main" id="{57277E02-13C0-514C-A41D-60EBEEDCC2BF}"/>
              </a:ext>
            </a:extLst>
          </p:cNvPr>
          <p:cNvPicPr preferRelativeResize="0"/>
          <p:nvPr/>
        </p:nvPicPr>
        <p:blipFill rotWithShape="1">
          <a:blip r:embed="rId3"/>
          <a:srcRect l="52493" r="4625"/>
          <a:stretch/>
        </p:blipFill>
        <p:spPr>
          <a:xfrm>
            <a:off x="9116656" y="3547086"/>
            <a:ext cx="2167040" cy="2762274"/>
          </a:xfrm>
          <a:prstGeom prst="rect">
            <a:avLst/>
          </a:prstGeom>
          <a:noFill/>
        </p:spPr>
      </p:pic>
    </p:spTree>
    <p:extLst>
      <p:ext uri="{BB962C8B-B14F-4D97-AF65-F5344CB8AC3E}">
        <p14:creationId xmlns:p14="http://schemas.microsoft.com/office/powerpoint/2010/main" val="213279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Graphics</a:t>
            </a:r>
          </a:p>
        </p:txBody>
      </p:sp>
      <p:sp>
        <p:nvSpPr>
          <p:cNvPr id="3" name="Content Placeholder 2"/>
          <p:cNvSpPr>
            <a:spLocks noGrp="1"/>
          </p:cNvSpPr>
          <p:nvPr>
            <p:ph idx="1"/>
          </p:nvPr>
        </p:nvSpPr>
        <p:spPr>
          <a:xfrm>
            <a:off x="1115568" y="2478024"/>
            <a:ext cx="5469140" cy="3889702"/>
          </a:xfrm>
        </p:spPr>
        <p:txBody>
          <a:bodyPr>
            <a:normAutofit/>
          </a:bodyPr>
          <a:lstStyle/>
          <a:p>
            <a:r>
              <a:rPr lang="en-US" dirty="0"/>
              <a:t>Edited in Drawing programs</a:t>
            </a:r>
          </a:p>
          <a:p>
            <a:pPr lvl="1"/>
            <a:r>
              <a:rPr lang="en-US" dirty="0"/>
              <a:t> ex. Adobe Illustrator or CorelDraw</a:t>
            </a:r>
          </a:p>
          <a:p>
            <a:r>
              <a:rPr lang="en-US" dirty="0"/>
              <a:t> Shapes can be edited by moving points called nodes or drawing points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708" y="2806932"/>
            <a:ext cx="5141041" cy="38897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485" y="1207008"/>
            <a:ext cx="4499488" cy="1761289"/>
          </a:xfrm>
          <a:prstGeom prst="rect">
            <a:avLst/>
          </a:prstGeom>
        </p:spPr>
      </p:pic>
    </p:spTree>
    <p:extLst>
      <p:ext uri="{BB962C8B-B14F-4D97-AF65-F5344CB8AC3E}">
        <p14:creationId xmlns:p14="http://schemas.microsoft.com/office/powerpoint/2010/main" val="123006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vector graphics</a:t>
            </a:r>
          </a:p>
        </p:txBody>
      </p:sp>
      <p:sp>
        <p:nvSpPr>
          <p:cNvPr id="3" name="Content Placeholder 2"/>
          <p:cNvSpPr>
            <a:spLocks noGrp="1"/>
          </p:cNvSpPr>
          <p:nvPr>
            <p:ph idx="1"/>
          </p:nvPr>
        </p:nvSpPr>
        <p:spPr/>
        <p:txBody>
          <a:bodyPr/>
          <a:lstStyle/>
          <a:p>
            <a:r>
              <a:rPr lang="en-US" dirty="0"/>
              <a:t> Logos</a:t>
            </a:r>
          </a:p>
          <a:p>
            <a:r>
              <a:rPr lang="en-US" dirty="0"/>
              <a:t> Icons</a:t>
            </a:r>
          </a:p>
          <a:p>
            <a:r>
              <a:rPr lang="en-US" dirty="0"/>
              <a:t> Web Graphics</a:t>
            </a:r>
          </a:p>
          <a:p>
            <a:r>
              <a:rPr lang="en-US" dirty="0"/>
              <a:t> Print Projects</a:t>
            </a:r>
          </a:p>
          <a:p>
            <a:r>
              <a:rPr lang="en-US" dirty="0"/>
              <a:t> Cartoons/Clip Art</a:t>
            </a:r>
          </a:p>
          <a:p>
            <a:r>
              <a:rPr lang="en-US" dirty="0"/>
              <a:t> Fonts</a:t>
            </a:r>
          </a:p>
        </p:txBody>
      </p:sp>
    </p:spTree>
    <p:extLst>
      <p:ext uri="{BB962C8B-B14F-4D97-AF65-F5344CB8AC3E}">
        <p14:creationId xmlns:p14="http://schemas.microsoft.com/office/powerpoint/2010/main" val="525274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Vector graphics?</a:t>
            </a:r>
          </a:p>
        </p:txBody>
      </p:sp>
      <p:sp>
        <p:nvSpPr>
          <p:cNvPr id="3" name="Content Placeholder 2"/>
          <p:cNvSpPr>
            <a:spLocks noGrp="1"/>
          </p:cNvSpPr>
          <p:nvPr>
            <p:ph idx="1"/>
          </p:nvPr>
        </p:nvSpPr>
        <p:spPr/>
        <p:txBody>
          <a:bodyPr/>
          <a:lstStyle/>
          <a:p>
            <a:r>
              <a:rPr lang="en-US" dirty="0"/>
              <a:t>Small File Size</a:t>
            </a:r>
          </a:p>
          <a:p>
            <a:pPr lvl="1"/>
            <a:r>
              <a:rPr lang="en-US" dirty="0"/>
              <a:t> Easily transferred via the internet</a:t>
            </a:r>
          </a:p>
          <a:p>
            <a:r>
              <a:rPr lang="en-US" dirty="0"/>
              <a:t>Resolution Independent</a:t>
            </a:r>
          </a:p>
          <a:p>
            <a:pPr lvl="1"/>
            <a:r>
              <a:rPr lang="en-US" dirty="0"/>
              <a:t> No matter how much you scale a vector graphic up or down, the quality of your graphic stays clear and sharp</a:t>
            </a:r>
          </a:p>
        </p:txBody>
      </p:sp>
    </p:spTree>
    <p:extLst>
      <p:ext uri="{BB962C8B-B14F-4D97-AF65-F5344CB8AC3E}">
        <p14:creationId xmlns:p14="http://schemas.microsoft.com/office/powerpoint/2010/main" val="1312515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Disadvantages of vector</a:t>
            </a:r>
          </a:p>
        </p:txBody>
      </p:sp>
      <p:sp>
        <p:nvSpPr>
          <p:cNvPr id="3" name="Content Placeholder 2"/>
          <p:cNvSpPr>
            <a:spLocks noGrp="1"/>
          </p:cNvSpPr>
          <p:nvPr>
            <p:ph idx="1"/>
          </p:nvPr>
        </p:nvSpPr>
        <p:spPr/>
        <p:txBody>
          <a:bodyPr/>
          <a:lstStyle/>
          <a:p>
            <a:r>
              <a:rPr lang="en-US" dirty="0"/>
              <a:t> Not good for Photographic images</a:t>
            </a:r>
          </a:p>
          <a:p>
            <a:r>
              <a:rPr lang="en-US" dirty="0"/>
              <a:t> Lower color quality that raster images</a:t>
            </a:r>
          </a:p>
          <a:p>
            <a:pPr lvl="1"/>
            <a:r>
              <a:rPr lang="en-US" dirty="0"/>
              <a:t> Don’t support as many colors</a:t>
            </a:r>
          </a:p>
        </p:txBody>
      </p:sp>
    </p:spTree>
    <p:extLst>
      <p:ext uri="{BB962C8B-B14F-4D97-AF65-F5344CB8AC3E}">
        <p14:creationId xmlns:p14="http://schemas.microsoft.com/office/powerpoint/2010/main" val="802835625"/>
      </p:ext>
    </p:extLst>
  </p:cSld>
  <p:clrMapOvr>
    <a:masterClrMapping/>
  </p:clrMapOvr>
</p:sld>
</file>

<file path=ppt/theme/theme1.xml><?xml version="1.0" encoding="utf-8"?>
<a:theme xmlns:a="http://schemas.openxmlformats.org/drawingml/2006/main" name="AccentBoxVTI">
  <a:themeElements>
    <a:clrScheme name="Adobe Illustrator">
      <a:dk1>
        <a:srgbClr val="000000"/>
      </a:dk1>
      <a:lt1>
        <a:srgbClr val="FFFFFF"/>
      </a:lt1>
      <a:dk2>
        <a:srgbClr val="44546A"/>
      </a:dk2>
      <a:lt2>
        <a:srgbClr val="E7E6E6"/>
      </a:lt2>
      <a:accent1>
        <a:srgbClr val="FF9901"/>
      </a:accent1>
      <a:accent2>
        <a:srgbClr val="330000"/>
      </a:accent2>
      <a:accent3>
        <a:srgbClr val="A5A5A5"/>
      </a:accent3>
      <a:accent4>
        <a:srgbClr val="FE8C00"/>
      </a:accent4>
      <a:accent5>
        <a:srgbClr val="A9A9A9"/>
      </a:accent5>
      <a:accent6>
        <a:srgbClr val="919191"/>
      </a:accent6>
      <a:hlink>
        <a:srgbClr val="FF9802"/>
      </a:hlink>
      <a:folHlink>
        <a:srgbClr val="954F72"/>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2827</TotalTime>
  <Words>1700</Words>
  <Application>Microsoft Macintosh PowerPoint</Application>
  <PresentationFormat>Widescreen</PresentationFormat>
  <Paragraphs>164</Paragraphs>
  <Slides>26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Poppins Medium</vt:lpstr>
      <vt:lpstr>Staatliches</vt:lpstr>
      <vt:lpstr>Calibri</vt:lpstr>
      <vt:lpstr>Arial</vt:lpstr>
      <vt:lpstr>Raleway</vt:lpstr>
      <vt:lpstr>Avenir Next LT Pro</vt:lpstr>
      <vt:lpstr>AccentBoxVTI</vt:lpstr>
      <vt:lpstr>Introduction to Illustrator</vt:lpstr>
      <vt:lpstr>Vector Graphics</vt:lpstr>
      <vt:lpstr>2 Types of Graphics</vt:lpstr>
      <vt:lpstr>Examples of vector art</vt:lpstr>
      <vt:lpstr>Vector Graphics</vt:lpstr>
      <vt:lpstr>Vector Graphics</vt:lpstr>
      <vt:lpstr>Uses of vector graphics</vt:lpstr>
      <vt:lpstr>Why Use Vector graphics?</vt:lpstr>
      <vt:lpstr>Disadvantages of vector</vt:lpstr>
      <vt:lpstr>Vector file formats</vt:lpstr>
      <vt:lpstr>Vector file formats</vt:lpstr>
      <vt:lpstr>The Interface</vt:lpstr>
      <vt:lpstr>The Home Screen</vt:lpstr>
      <vt:lpstr>PowerPoint Presentation</vt:lpstr>
      <vt:lpstr>PowerPoint Presentation</vt:lpstr>
      <vt:lpstr>The Toolbar</vt:lpstr>
      <vt:lpstr>The Tools Panel</vt:lpstr>
      <vt:lpstr>Non-Printing Design Options</vt:lpstr>
      <vt:lpstr>Artboards</vt:lpstr>
      <vt:lpstr>Hands on Learning</vt:lpstr>
      <vt:lpstr>Let’s start here…</vt:lpstr>
      <vt:lpstr>The Pen Tool</vt:lpstr>
      <vt:lpstr>The Curvature Pen Tool</vt:lpstr>
      <vt:lpstr>The Shapes Tools</vt:lpstr>
      <vt:lpstr>Pathfinder &amp; Align Panels</vt:lpstr>
      <vt:lpstr>EXTRA! Shape Builder Tool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Adobe Illustrator</dc:title>
  <dc:creator>emilyscoggins82@gmail.com</dc:creator>
  <cp:lastModifiedBy>Emily Scales _ Staff - WakefieldHS</cp:lastModifiedBy>
  <cp:revision>8</cp:revision>
  <dcterms:created xsi:type="dcterms:W3CDTF">2017-07-05T21:50:38Z</dcterms:created>
  <dcterms:modified xsi:type="dcterms:W3CDTF">2022-06-28T18:04:14Z</dcterms:modified>
</cp:coreProperties>
</file>