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38"/>
  </p:notesMasterIdLst>
  <p:handoutMasterIdLst>
    <p:handoutMasterId r:id="rId39"/>
  </p:handoutMasterIdLst>
  <p:sldIdLst>
    <p:sldId id="256" r:id="rId2"/>
    <p:sldId id="257" r:id="rId3"/>
    <p:sldId id="267" r:id="rId4"/>
    <p:sldId id="259" r:id="rId5"/>
    <p:sldId id="268" r:id="rId6"/>
    <p:sldId id="266" r:id="rId7"/>
    <p:sldId id="260" r:id="rId8"/>
    <p:sldId id="295" r:id="rId9"/>
    <p:sldId id="296" r:id="rId10"/>
    <p:sldId id="265" r:id="rId11"/>
    <p:sldId id="261" r:id="rId12"/>
    <p:sldId id="269" r:id="rId13"/>
    <p:sldId id="270" r:id="rId14"/>
    <p:sldId id="272" r:id="rId15"/>
    <p:sldId id="298" r:id="rId16"/>
    <p:sldId id="264" r:id="rId17"/>
    <p:sldId id="291" r:id="rId18"/>
    <p:sldId id="262" r:id="rId19"/>
    <p:sldId id="263" r:id="rId20"/>
    <p:sldId id="274" r:id="rId21"/>
    <p:sldId id="276" r:id="rId22"/>
    <p:sldId id="277" r:id="rId23"/>
    <p:sldId id="278" r:id="rId24"/>
    <p:sldId id="292" r:id="rId25"/>
    <p:sldId id="290" r:id="rId26"/>
    <p:sldId id="293" r:id="rId27"/>
    <p:sldId id="279" r:id="rId28"/>
    <p:sldId id="299" r:id="rId29"/>
    <p:sldId id="284" r:id="rId30"/>
    <p:sldId id="289" r:id="rId31"/>
    <p:sldId id="285" r:id="rId32"/>
    <p:sldId id="300" r:id="rId33"/>
    <p:sldId id="301" r:id="rId34"/>
    <p:sldId id="288" r:id="rId35"/>
    <p:sldId id="286"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39"/>
    <p:restoredTop sz="90783"/>
  </p:normalViewPr>
  <p:slideViewPr>
    <p:cSldViewPr>
      <p:cViewPr>
        <p:scale>
          <a:sx n="90" d="100"/>
          <a:sy n="90" d="100"/>
        </p:scale>
        <p:origin x="1352" y="9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EED8BF7-397A-684F-9617-5B93B48DAB7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solidFill>
                  <a:schemeClr val="tx1"/>
                </a:solidFill>
                <a:effectLst/>
                <a:latin typeface="Times" pitchFamily="1" charset="0"/>
              </a:defRPr>
            </a:lvl1pPr>
          </a:lstStyle>
          <a:p>
            <a:pPr>
              <a:defRPr/>
            </a:pPr>
            <a:endParaRPr lang="en-US"/>
          </a:p>
        </p:txBody>
      </p:sp>
      <p:sp>
        <p:nvSpPr>
          <p:cNvPr id="53251" name="Rectangle 3">
            <a:extLst>
              <a:ext uri="{FF2B5EF4-FFF2-40B4-BE49-F238E27FC236}">
                <a16:creationId xmlns:a16="http://schemas.microsoft.com/office/drawing/2014/main" id="{98852342-9D44-BC46-ADA1-6DCFC0387ED0}"/>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effectLst/>
                <a:latin typeface="Times" pitchFamily="1" charset="0"/>
              </a:defRPr>
            </a:lvl1pPr>
          </a:lstStyle>
          <a:p>
            <a:pPr>
              <a:defRPr/>
            </a:pPr>
            <a:endParaRPr lang="en-US"/>
          </a:p>
        </p:txBody>
      </p:sp>
      <p:sp>
        <p:nvSpPr>
          <p:cNvPr id="53252" name="Rectangle 4">
            <a:extLst>
              <a:ext uri="{FF2B5EF4-FFF2-40B4-BE49-F238E27FC236}">
                <a16:creationId xmlns:a16="http://schemas.microsoft.com/office/drawing/2014/main" id="{9EBB06A0-852C-3E47-AD80-8432A97EA9C4}"/>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solidFill>
                  <a:schemeClr val="tx1"/>
                </a:solidFill>
                <a:effectLst/>
                <a:latin typeface="Times" pitchFamily="1" charset="0"/>
              </a:defRPr>
            </a:lvl1pPr>
          </a:lstStyle>
          <a:p>
            <a:pPr>
              <a:defRPr/>
            </a:pPr>
            <a:endParaRPr lang="en-US"/>
          </a:p>
        </p:txBody>
      </p:sp>
      <p:sp>
        <p:nvSpPr>
          <p:cNvPr id="53253" name="Rectangle 5">
            <a:extLst>
              <a:ext uri="{FF2B5EF4-FFF2-40B4-BE49-F238E27FC236}">
                <a16:creationId xmlns:a16="http://schemas.microsoft.com/office/drawing/2014/main" id="{BC527C40-9504-8C44-9109-6070F1605955}"/>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Times" pitchFamily="2" charset="0"/>
              </a:defRPr>
            </a:lvl1pPr>
          </a:lstStyle>
          <a:p>
            <a:fld id="{E845A639-81AB-F14E-9623-BE1475F9B8E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83EFE-EB8E-7747-9BB2-B7FAF10E731D}" type="datetimeFigureOut">
              <a:rPr lang="en-US" smtClean="0"/>
              <a:t>1/3/22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50DD2-2082-3C41-BE0A-18A9EB1DCE70}" type="slidenum">
              <a:rPr lang="en-US" smtClean="0"/>
              <a:t>‹#›</a:t>
            </a:fld>
            <a:endParaRPr lang="en-US"/>
          </a:p>
        </p:txBody>
      </p:sp>
    </p:spTree>
    <p:extLst>
      <p:ext uri="{BB962C8B-B14F-4D97-AF65-F5344CB8AC3E}">
        <p14:creationId xmlns:p14="http://schemas.microsoft.com/office/powerpoint/2010/main" val="130839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50DD2-2082-3C41-BE0A-18A9EB1DCE70}" type="slidenum">
              <a:rPr lang="en-US" smtClean="0"/>
              <a:t>28</a:t>
            </a:fld>
            <a:endParaRPr lang="en-US"/>
          </a:p>
        </p:txBody>
      </p:sp>
    </p:spTree>
    <p:extLst>
      <p:ext uri="{BB962C8B-B14F-4D97-AF65-F5344CB8AC3E}">
        <p14:creationId xmlns:p14="http://schemas.microsoft.com/office/powerpoint/2010/main" val="424660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C070-E55D-B944-B2F5-9246E0FD494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490F113-3458-FD42-A43B-C40BED54BE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90763B-47AF-1147-A2DF-68E357828C5B}"/>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CC580BC-CDD2-B14B-A117-EF0F422FCDE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06BC5163-7162-A846-8584-4B1C6D84FEE3}"/>
              </a:ext>
            </a:extLst>
          </p:cNvPr>
          <p:cNvSpPr>
            <a:spLocks noGrp="1"/>
          </p:cNvSpPr>
          <p:nvPr>
            <p:ph type="sldNum" sz="quarter" idx="12"/>
          </p:nvPr>
        </p:nvSpPr>
        <p:spPr/>
        <p:txBody>
          <a:bodyPr/>
          <a:lstStyle/>
          <a:p>
            <a:fld id="{82CF6B85-870E-0940-BA7E-5ABBF34C840E}" type="slidenum">
              <a:rPr lang="en-US" altLang="en-US" smtClean="0"/>
              <a:pPr/>
              <a:t>‹#›</a:t>
            </a:fld>
            <a:endParaRPr lang="en-US" altLang="en-US"/>
          </a:p>
        </p:txBody>
      </p:sp>
    </p:spTree>
    <p:extLst>
      <p:ext uri="{BB962C8B-B14F-4D97-AF65-F5344CB8AC3E}">
        <p14:creationId xmlns:p14="http://schemas.microsoft.com/office/powerpoint/2010/main" val="327253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B0EB-724F-C44C-ADBA-F71643998B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03FD9-AF3D-6D47-8AAB-2E799BA49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4F841-D374-A24E-B842-4BE4A7C600B7}"/>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58B65EC9-B232-E14D-865B-54AB5D644FFA}"/>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DEC80F63-F39F-A74D-8206-F7B00C52263D}"/>
              </a:ext>
            </a:extLst>
          </p:cNvPr>
          <p:cNvSpPr>
            <a:spLocks noGrp="1"/>
          </p:cNvSpPr>
          <p:nvPr>
            <p:ph type="sldNum" sz="quarter" idx="12"/>
          </p:nvPr>
        </p:nvSpPr>
        <p:spPr/>
        <p:txBody>
          <a:bodyPr/>
          <a:lstStyle/>
          <a:p>
            <a:fld id="{DF948E9B-8DA7-D647-8662-5B7DBA66FDA3}" type="slidenum">
              <a:rPr lang="en-US" altLang="en-US" smtClean="0"/>
              <a:pPr/>
              <a:t>‹#›</a:t>
            </a:fld>
            <a:r>
              <a:rPr lang="en-US" altLang="en-US"/>
              <a:t>Web Site Development</a:t>
            </a:r>
          </a:p>
        </p:txBody>
      </p:sp>
    </p:spTree>
    <p:extLst>
      <p:ext uri="{BB962C8B-B14F-4D97-AF65-F5344CB8AC3E}">
        <p14:creationId xmlns:p14="http://schemas.microsoft.com/office/powerpoint/2010/main" val="106120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4498ED-01DF-DF45-9370-FF05C518B7D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B200C-9D5B-FF4D-A79D-21951B9448F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A38E0-950D-8642-8336-719337531996}"/>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93C5A41-F671-A24B-A9F6-3FAEC40F79DA}"/>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3C18EC10-0BD4-D04E-BFC4-FF38FE7B7D69}"/>
              </a:ext>
            </a:extLst>
          </p:cNvPr>
          <p:cNvSpPr>
            <a:spLocks noGrp="1"/>
          </p:cNvSpPr>
          <p:nvPr>
            <p:ph type="sldNum" sz="quarter" idx="12"/>
          </p:nvPr>
        </p:nvSpPr>
        <p:spPr/>
        <p:txBody>
          <a:bodyPr/>
          <a:lstStyle/>
          <a:p>
            <a:fld id="{FC26E543-FCFF-5B4D-9806-6B4D890FAE41}" type="slidenum">
              <a:rPr lang="en-US" altLang="en-US" smtClean="0"/>
              <a:pPr/>
              <a:t>‹#›</a:t>
            </a:fld>
            <a:r>
              <a:rPr lang="en-US" altLang="en-US"/>
              <a:t>Web Site Development</a:t>
            </a:r>
          </a:p>
        </p:txBody>
      </p:sp>
    </p:spTree>
    <p:extLst>
      <p:ext uri="{BB962C8B-B14F-4D97-AF65-F5344CB8AC3E}">
        <p14:creationId xmlns:p14="http://schemas.microsoft.com/office/powerpoint/2010/main" val="336384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BE2EB-B5EC-3540-9780-1C5585B13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BD0B69-8A23-104A-AF4B-5D54F75643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9334-0FF8-734C-979C-69EBEEEC7793}"/>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40CC1FD4-6F85-0F4F-A733-235714327F7C}"/>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46DA399-CEB2-344F-B79A-B6C8D2CC82C2}"/>
              </a:ext>
            </a:extLst>
          </p:cNvPr>
          <p:cNvSpPr>
            <a:spLocks noGrp="1"/>
          </p:cNvSpPr>
          <p:nvPr>
            <p:ph type="sldNum" sz="quarter" idx="12"/>
          </p:nvPr>
        </p:nvSpPr>
        <p:spPr/>
        <p:txBody>
          <a:bodyPr/>
          <a:lstStyle/>
          <a:p>
            <a:fld id="{206218D8-57AB-C542-8243-4564C53A4D19}" type="slidenum">
              <a:rPr lang="en-US" altLang="en-US" smtClean="0"/>
              <a:pPr/>
              <a:t>‹#›</a:t>
            </a:fld>
            <a:r>
              <a:rPr lang="en-US" altLang="en-US"/>
              <a:t>Web Site Development</a:t>
            </a:r>
          </a:p>
        </p:txBody>
      </p:sp>
    </p:spTree>
    <p:extLst>
      <p:ext uri="{BB962C8B-B14F-4D97-AF65-F5344CB8AC3E}">
        <p14:creationId xmlns:p14="http://schemas.microsoft.com/office/powerpoint/2010/main" val="121702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E7EF-813D-D244-B013-0ADD8C5BD5C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5F41D1-B2FE-384C-8361-2FB363E8146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DA5D99-D972-324B-B374-E4A96D86597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31D73CBC-199E-8C40-8EFD-9B87BC7A62FF}"/>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C3C40699-95BD-D548-9A43-14CB095A3453}"/>
              </a:ext>
            </a:extLst>
          </p:cNvPr>
          <p:cNvSpPr>
            <a:spLocks noGrp="1"/>
          </p:cNvSpPr>
          <p:nvPr>
            <p:ph type="sldNum" sz="quarter" idx="12"/>
          </p:nvPr>
        </p:nvSpPr>
        <p:spPr/>
        <p:txBody>
          <a:bodyPr/>
          <a:lstStyle/>
          <a:p>
            <a:fld id="{327356FB-1A90-2E42-9BCA-9895E3124E71}" type="slidenum">
              <a:rPr lang="en-US" altLang="en-US" smtClean="0"/>
              <a:pPr/>
              <a:t>‹#›</a:t>
            </a:fld>
            <a:r>
              <a:rPr lang="en-US" altLang="en-US"/>
              <a:t>Web Site Development</a:t>
            </a:r>
          </a:p>
        </p:txBody>
      </p:sp>
    </p:spTree>
    <p:extLst>
      <p:ext uri="{BB962C8B-B14F-4D97-AF65-F5344CB8AC3E}">
        <p14:creationId xmlns:p14="http://schemas.microsoft.com/office/powerpoint/2010/main" val="121440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3E42-13D2-1240-AD26-A3D5ACDD4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124D3-B80E-2D4E-84A7-0E318A6E9E0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11FEC5-8F8C-EF48-972F-2F546CDC0C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98EBDE-04F1-5A4B-8756-BA8CFD56C569}"/>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F68695F9-5033-814B-BE15-33F00B949E97}"/>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29D53E69-4EFA-E146-9F5C-8003415C7C28}"/>
              </a:ext>
            </a:extLst>
          </p:cNvPr>
          <p:cNvSpPr>
            <a:spLocks noGrp="1"/>
          </p:cNvSpPr>
          <p:nvPr>
            <p:ph type="sldNum" sz="quarter" idx="12"/>
          </p:nvPr>
        </p:nvSpPr>
        <p:spPr/>
        <p:txBody>
          <a:bodyPr/>
          <a:lstStyle/>
          <a:p>
            <a:fld id="{EEA46857-7C66-494C-9026-F072C89BD43B}" type="slidenum">
              <a:rPr lang="en-US" altLang="en-US" smtClean="0"/>
              <a:pPr/>
              <a:t>‹#›</a:t>
            </a:fld>
            <a:r>
              <a:rPr lang="en-US" altLang="en-US"/>
              <a:t>Web Site Development</a:t>
            </a:r>
          </a:p>
        </p:txBody>
      </p:sp>
    </p:spTree>
    <p:extLst>
      <p:ext uri="{BB962C8B-B14F-4D97-AF65-F5344CB8AC3E}">
        <p14:creationId xmlns:p14="http://schemas.microsoft.com/office/powerpoint/2010/main" val="348754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47EF-7592-8741-BBEE-04989473512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55A537-6466-8945-8C4D-FC903E65D7A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D5CA1-C657-DD4F-9AFB-081E811212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BE5A2-B1B3-8B4E-944D-B4AA8214148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5481FD9-ADC7-124C-AA78-DC194B5D831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25AFA4-4112-F142-93E3-D6633B01B8D7}"/>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FABEA1F2-877D-D84A-9E24-256F207FC327}"/>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921AC6D1-F237-E941-AAF9-3C207495D48C}"/>
              </a:ext>
            </a:extLst>
          </p:cNvPr>
          <p:cNvSpPr>
            <a:spLocks noGrp="1"/>
          </p:cNvSpPr>
          <p:nvPr>
            <p:ph type="sldNum" sz="quarter" idx="12"/>
          </p:nvPr>
        </p:nvSpPr>
        <p:spPr/>
        <p:txBody>
          <a:bodyPr/>
          <a:lstStyle/>
          <a:p>
            <a:fld id="{AD6BCD16-DB59-8749-A3C0-83B0E778F5C1}" type="slidenum">
              <a:rPr lang="en-US" altLang="en-US" smtClean="0"/>
              <a:pPr/>
              <a:t>‹#›</a:t>
            </a:fld>
            <a:r>
              <a:rPr lang="en-US" altLang="en-US"/>
              <a:t>Web Site Development</a:t>
            </a:r>
          </a:p>
        </p:txBody>
      </p:sp>
    </p:spTree>
    <p:extLst>
      <p:ext uri="{BB962C8B-B14F-4D97-AF65-F5344CB8AC3E}">
        <p14:creationId xmlns:p14="http://schemas.microsoft.com/office/powerpoint/2010/main" val="51158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AF88-ADA5-4141-8A58-DA62979D98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5413B0-B188-8541-AA7B-05C3EC00CAB3}"/>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D3EDD99B-E7DC-E841-B553-4465C0CCC5C8}"/>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E10AF4CE-3D50-B945-B9DE-3F163AEF94CA}"/>
              </a:ext>
            </a:extLst>
          </p:cNvPr>
          <p:cNvSpPr>
            <a:spLocks noGrp="1"/>
          </p:cNvSpPr>
          <p:nvPr>
            <p:ph type="sldNum" sz="quarter" idx="12"/>
          </p:nvPr>
        </p:nvSpPr>
        <p:spPr/>
        <p:txBody>
          <a:bodyPr/>
          <a:lstStyle/>
          <a:p>
            <a:fld id="{81894260-6142-1E4A-9F01-B68A905C4BB0}" type="slidenum">
              <a:rPr lang="en-US" altLang="en-US" smtClean="0"/>
              <a:pPr/>
              <a:t>‹#›</a:t>
            </a:fld>
            <a:r>
              <a:rPr lang="en-US" altLang="en-US"/>
              <a:t>Web Site Development</a:t>
            </a:r>
          </a:p>
        </p:txBody>
      </p:sp>
    </p:spTree>
    <p:extLst>
      <p:ext uri="{BB962C8B-B14F-4D97-AF65-F5344CB8AC3E}">
        <p14:creationId xmlns:p14="http://schemas.microsoft.com/office/powerpoint/2010/main" val="253999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A2171F-688C-E941-AF1B-BA3F9E30AB6B}"/>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493780AB-D223-9343-AF73-525F8C8DA845}"/>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9460D148-3E12-2D42-B130-FD09659A425D}"/>
              </a:ext>
            </a:extLst>
          </p:cNvPr>
          <p:cNvSpPr>
            <a:spLocks noGrp="1"/>
          </p:cNvSpPr>
          <p:nvPr>
            <p:ph type="sldNum" sz="quarter" idx="12"/>
          </p:nvPr>
        </p:nvSpPr>
        <p:spPr/>
        <p:txBody>
          <a:bodyPr/>
          <a:lstStyle/>
          <a:p>
            <a:fld id="{91EBB6E0-C3C7-3D47-B1E5-7A9E27896465}" type="slidenum">
              <a:rPr lang="en-US" altLang="en-US" smtClean="0"/>
              <a:pPr/>
              <a:t>‹#›</a:t>
            </a:fld>
            <a:r>
              <a:rPr lang="en-US" altLang="en-US"/>
              <a:t>Web Site Development</a:t>
            </a:r>
          </a:p>
        </p:txBody>
      </p:sp>
    </p:spTree>
    <p:extLst>
      <p:ext uri="{BB962C8B-B14F-4D97-AF65-F5344CB8AC3E}">
        <p14:creationId xmlns:p14="http://schemas.microsoft.com/office/powerpoint/2010/main" val="159836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173B-B6F8-A244-9D0D-51C86D7FEB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219B0AF-869D-8841-8DBC-BAF3B0834C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C73425-56F7-B747-BC48-6152BEF45F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9273164-F48A-624E-8657-D0BC98A64EA1}"/>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C08138C7-746D-8C4F-807B-689C6D8E07A4}"/>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952B1841-679D-0F4A-9849-0769982FF1A9}"/>
              </a:ext>
            </a:extLst>
          </p:cNvPr>
          <p:cNvSpPr>
            <a:spLocks noGrp="1"/>
          </p:cNvSpPr>
          <p:nvPr>
            <p:ph type="sldNum" sz="quarter" idx="12"/>
          </p:nvPr>
        </p:nvSpPr>
        <p:spPr/>
        <p:txBody>
          <a:bodyPr/>
          <a:lstStyle/>
          <a:p>
            <a:fld id="{8E314982-E76B-4048-B015-4EF9EFF9B9E9}" type="slidenum">
              <a:rPr lang="en-US" altLang="en-US" smtClean="0"/>
              <a:pPr/>
              <a:t>‹#›</a:t>
            </a:fld>
            <a:r>
              <a:rPr lang="en-US" altLang="en-US"/>
              <a:t>Web Site Development</a:t>
            </a:r>
          </a:p>
        </p:txBody>
      </p:sp>
    </p:spTree>
    <p:extLst>
      <p:ext uri="{BB962C8B-B14F-4D97-AF65-F5344CB8AC3E}">
        <p14:creationId xmlns:p14="http://schemas.microsoft.com/office/powerpoint/2010/main" val="294945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D13F-3A8A-414A-8792-4DC3C508161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44F3E6-D0BA-0C4E-965A-FA4F493C7F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A51C767-F1FF-174F-ACA0-1069402D52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E73633-7E68-F14F-8A07-DEDE444872E4}"/>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0AD33CDF-C63F-EA49-9D73-39A90A9180F2}"/>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56664CA7-A52D-A545-9CF9-1B84963CE1B7}"/>
              </a:ext>
            </a:extLst>
          </p:cNvPr>
          <p:cNvSpPr>
            <a:spLocks noGrp="1"/>
          </p:cNvSpPr>
          <p:nvPr>
            <p:ph type="sldNum" sz="quarter" idx="12"/>
          </p:nvPr>
        </p:nvSpPr>
        <p:spPr/>
        <p:txBody>
          <a:bodyPr/>
          <a:lstStyle/>
          <a:p>
            <a:fld id="{3C9DA3A7-0CB6-0149-B74F-66CEBD078C67}" type="slidenum">
              <a:rPr lang="en-US" altLang="en-US" smtClean="0"/>
              <a:pPr/>
              <a:t>‹#›</a:t>
            </a:fld>
            <a:r>
              <a:rPr lang="en-US" altLang="en-US"/>
              <a:t>Web Site Development</a:t>
            </a:r>
          </a:p>
        </p:txBody>
      </p:sp>
    </p:spTree>
    <p:extLst>
      <p:ext uri="{BB962C8B-B14F-4D97-AF65-F5344CB8AC3E}">
        <p14:creationId xmlns:p14="http://schemas.microsoft.com/office/powerpoint/2010/main" val="59640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ABFB9-4F48-7142-9D4C-3E2D97E868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B5084-9DD3-4A4A-A817-3B445CEAFC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741C8-9183-9743-912A-A5820B9D635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99382176-7C13-804A-83F9-B1F133B0388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70636A4-2448-3847-A0DF-027B4746A7C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9DA3A7-0CB6-0149-B74F-66CEBD078C67}" type="slidenum">
              <a:rPr lang="en-US" altLang="en-US" smtClean="0"/>
              <a:pPr/>
              <a:t>‹#›</a:t>
            </a:fld>
            <a:r>
              <a:rPr lang="en-US" altLang="en-US"/>
              <a:t>Web Site Development</a:t>
            </a:r>
          </a:p>
        </p:txBody>
      </p:sp>
    </p:spTree>
    <p:extLst>
      <p:ext uri="{BB962C8B-B14F-4D97-AF65-F5344CB8AC3E}">
        <p14:creationId xmlns:p14="http://schemas.microsoft.com/office/powerpoint/2010/main" val="22301946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8AD657-6C20-FD4F-8FFC-1644B3125C98}"/>
              </a:ext>
            </a:extLst>
          </p:cNvPr>
          <p:cNvSpPr>
            <a:spLocks noGrp="1" noChangeArrowheads="1"/>
          </p:cNvSpPr>
          <p:nvPr>
            <p:ph type="ctrTitle"/>
          </p:nvPr>
        </p:nvSpPr>
        <p:spPr>
          <a:xfrm>
            <a:off x="457200" y="2819400"/>
            <a:ext cx="8229600" cy="1143000"/>
          </a:xfrm>
          <a:effectLst>
            <a:outerShdw dist="45791" dir="3378596" algn="ctr" rotWithShape="0">
              <a:schemeClr val="bg1"/>
            </a:outerShdw>
          </a:effectLst>
        </p:spPr>
        <p:txBody>
          <a:bodyPr>
            <a:noAutofit/>
          </a:bodyPr>
          <a:lstStyle/>
          <a:p>
            <a:pPr fontAlgn="auto">
              <a:spcAft>
                <a:spcPts val="0"/>
              </a:spcAft>
              <a:defRPr/>
            </a:pPr>
            <a:r>
              <a:rPr lang="en-US" altLang="en-US" sz="6000" dirty="0">
                <a:solidFill>
                  <a:schemeClr val="tx1"/>
                </a:solidFill>
              </a:rPr>
              <a:t>History of the Internet &amp; the World Wide Web</a:t>
            </a:r>
            <a:endParaRPr lang="en-US" altLang="en-US" sz="7200" dirty="0">
              <a:solidFill>
                <a:schemeClr val="tx1"/>
              </a:solidFill>
            </a:endParaRPr>
          </a:p>
        </p:txBody>
      </p:sp>
      <p:sp>
        <p:nvSpPr>
          <p:cNvPr id="3077" name="Line 5">
            <a:extLst>
              <a:ext uri="{FF2B5EF4-FFF2-40B4-BE49-F238E27FC236}">
                <a16:creationId xmlns:a16="http://schemas.microsoft.com/office/drawing/2014/main" id="{284013E7-320E-2F40-B870-618B5F29CCE3}"/>
              </a:ext>
            </a:extLst>
          </p:cNvPr>
          <p:cNvSpPr>
            <a:spLocks noChangeShapeType="1"/>
          </p:cNvSpPr>
          <p:nvPr/>
        </p:nvSpPr>
        <p:spPr bwMode="auto">
          <a:xfrm>
            <a:off x="0" y="5562600"/>
            <a:ext cx="800100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78" name="Line 6">
            <a:extLst>
              <a:ext uri="{FF2B5EF4-FFF2-40B4-BE49-F238E27FC236}">
                <a16:creationId xmlns:a16="http://schemas.microsoft.com/office/drawing/2014/main" id="{17E51450-B052-844E-8911-6B8898A5DBEA}"/>
              </a:ext>
            </a:extLst>
          </p:cNvPr>
          <p:cNvSpPr>
            <a:spLocks noChangeShapeType="1"/>
          </p:cNvSpPr>
          <p:nvPr/>
        </p:nvSpPr>
        <p:spPr bwMode="auto">
          <a:xfrm>
            <a:off x="0" y="5715000"/>
            <a:ext cx="76200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79" name="Line 7">
            <a:extLst>
              <a:ext uri="{FF2B5EF4-FFF2-40B4-BE49-F238E27FC236}">
                <a16:creationId xmlns:a16="http://schemas.microsoft.com/office/drawing/2014/main" id="{8C3BB88C-9AA3-524E-98DF-9EE8797C3725}"/>
              </a:ext>
            </a:extLst>
          </p:cNvPr>
          <p:cNvSpPr>
            <a:spLocks noChangeShapeType="1"/>
          </p:cNvSpPr>
          <p:nvPr/>
        </p:nvSpPr>
        <p:spPr bwMode="auto">
          <a:xfrm>
            <a:off x="0" y="5867400"/>
            <a:ext cx="70104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pic>
        <p:nvPicPr>
          <p:cNvPr id="5126" name="Picture 8">
            <a:extLst>
              <a:ext uri="{FF2B5EF4-FFF2-40B4-BE49-F238E27FC236}">
                <a16:creationId xmlns:a16="http://schemas.microsoft.com/office/drawing/2014/main" id="{EA35C88C-7E15-8646-8DF5-1B7FF1AFC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4629944"/>
            <a:ext cx="3562350" cy="186531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7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2" name="Rectangle 7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a:extLst>
              <a:ext uri="{FF2B5EF4-FFF2-40B4-BE49-F238E27FC236}">
                <a16:creationId xmlns:a16="http://schemas.microsoft.com/office/drawing/2014/main" id="{DAEE436D-004B-7144-AB7B-037A715D80D5}"/>
              </a:ext>
            </a:extLst>
          </p:cNvPr>
          <p:cNvSpPr>
            <a:spLocks noGrp="1" noChangeArrowheads="1"/>
          </p:cNvSpPr>
          <p:nvPr>
            <p:ph type="title"/>
          </p:nvPr>
        </p:nvSpPr>
        <p:spPr>
          <a:xfrm>
            <a:off x="628650" y="585216"/>
            <a:ext cx="7886700" cy="1325563"/>
          </a:xfrm>
        </p:spPr>
        <p:txBody>
          <a:bodyPr>
            <a:normAutofit/>
          </a:bodyPr>
          <a:lstStyle/>
          <a:p>
            <a:r>
              <a:rPr lang="en-US" altLang="en-US">
                <a:solidFill>
                  <a:schemeClr val="bg1"/>
                </a:solidFill>
              </a:rPr>
              <a:t>History of the Internet</a:t>
            </a:r>
          </a:p>
        </p:txBody>
      </p:sp>
      <p:pic>
        <p:nvPicPr>
          <p:cNvPr id="3" name="Picture 2" descr="A picture containing text, person, person, indoor&#10;&#10;Description automatically generated">
            <a:extLst>
              <a:ext uri="{FF2B5EF4-FFF2-40B4-BE49-F238E27FC236}">
                <a16:creationId xmlns:a16="http://schemas.microsoft.com/office/drawing/2014/main" id="{C91D9010-588B-EE46-9704-8D5EAB09341E}"/>
              </a:ext>
            </a:extLst>
          </p:cNvPr>
          <p:cNvPicPr>
            <a:picLocks noChangeAspect="1"/>
          </p:cNvPicPr>
          <p:nvPr/>
        </p:nvPicPr>
        <p:blipFill rotWithShape="1">
          <a:blip r:embed="rId2">
            <a:extLst>
              <a:ext uri="{28A0092B-C50C-407E-A947-70E740481C1C}">
                <a14:useLocalDpi xmlns:a14="http://schemas.microsoft.com/office/drawing/2010/main" val="0"/>
              </a:ext>
            </a:extLst>
          </a:blip>
          <a:srcRect l="11994" r="16021"/>
          <a:stretch/>
        </p:blipFill>
        <p:spPr>
          <a:xfrm>
            <a:off x="630936" y="2516777"/>
            <a:ext cx="4677156" cy="3660185"/>
          </a:xfrm>
          <a:prstGeom prst="rect">
            <a:avLst/>
          </a:prstGeom>
        </p:spPr>
      </p:pic>
      <p:sp>
        <p:nvSpPr>
          <p:cNvPr id="14339" name="Rectangle 3">
            <a:extLst>
              <a:ext uri="{FF2B5EF4-FFF2-40B4-BE49-F238E27FC236}">
                <a16:creationId xmlns:a16="http://schemas.microsoft.com/office/drawing/2014/main" id="{EC035535-B9FA-B148-A51C-2309A2F61ED2}"/>
              </a:ext>
            </a:extLst>
          </p:cNvPr>
          <p:cNvSpPr>
            <a:spLocks noGrp="1" noChangeArrowheads="1"/>
          </p:cNvSpPr>
          <p:nvPr>
            <p:ph idx="1"/>
          </p:nvPr>
        </p:nvSpPr>
        <p:spPr>
          <a:xfrm>
            <a:off x="5660136" y="2516777"/>
            <a:ext cx="2852928" cy="3660185"/>
          </a:xfrm>
        </p:spPr>
        <p:txBody>
          <a:bodyPr anchor="ctr">
            <a:normAutofit fontScale="92500" lnSpcReduction="10000"/>
          </a:bodyPr>
          <a:lstStyle/>
          <a:p>
            <a:pPr lvl="1"/>
            <a:r>
              <a:rPr lang="en-US" altLang="en-US" sz="2400" dirty="0"/>
              <a:t>Dr. Leonard Kleinrock develops the principle of transmitting data as “packets” of data rather than a continuous stream.</a:t>
            </a:r>
          </a:p>
          <a:p>
            <a:pPr lvl="1"/>
            <a:r>
              <a:rPr lang="en-US" altLang="en-US" sz="2400" dirty="0"/>
              <a:t>He published his first paper </a:t>
            </a:r>
            <a:br>
              <a:rPr lang="en-US" altLang="en-US" sz="2400" dirty="0"/>
            </a:br>
            <a:r>
              <a:rPr lang="en-US" altLang="en-US" sz="2400" dirty="0"/>
              <a:t>on the subject in 1961.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46271C8-FEB1-C34E-87AC-442EC5077A2B}"/>
              </a:ext>
            </a:extLst>
          </p:cNvPr>
          <p:cNvSpPr>
            <a:spLocks noGrp="1" noChangeArrowheads="1"/>
          </p:cNvSpPr>
          <p:nvPr>
            <p:ph type="title"/>
          </p:nvPr>
        </p:nvSpPr>
        <p:spPr>
          <a:xfrm>
            <a:off x="360759" y="3752849"/>
            <a:ext cx="2468166" cy="245268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chor="ctr">
            <a:normAutofit/>
          </a:bodyPr>
          <a:lstStyle/>
          <a:p>
            <a:r>
              <a:rPr lang="en-US" altLang="en-US" sz="3100"/>
              <a:t>History of the Internet</a:t>
            </a:r>
          </a:p>
        </p:txBody>
      </p:sp>
      <p:pic>
        <p:nvPicPr>
          <p:cNvPr id="3" name="Picture 2" descr="A picture containing text, indoor&#10;&#10;Description automatically generated">
            <a:extLst>
              <a:ext uri="{FF2B5EF4-FFF2-40B4-BE49-F238E27FC236}">
                <a16:creationId xmlns:a16="http://schemas.microsoft.com/office/drawing/2014/main" id="{56311956-EF01-6842-99C3-982AF03085DE}"/>
              </a:ext>
            </a:extLst>
          </p:cNvPr>
          <p:cNvPicPr>
            <a:picLocks noChangeAspect="1"/>
          </p:cNvPicPr>
          <p:nvPr/>
        </p:nvPicPr>
        <p:blipFill rotWithShape="1">
          <a:blip r:embed="rId2">
            <a:extLst>
              <a:ext uri="{28A0092B-C50C-407E-A947-70E740481C1C}">
                <a14:useLocalDpi xmlns:a14="http://schemas.microsoft.com/office/drawing/2010/main" val="0"/>
              </a:ext>
            </a:extLst>
          </a:blip>
          <a:srcRect t="19489" b="1948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5363" name="Rectangle 3">
            <a:extLst>
              <a:ext uri="{FF2B5EF4-FFF2-40B4-BE49-F238E27FC236}">
                <a16:creationId xmlns:a16="http://schemas.microsoft.com/office/drawing/2014/main" id="{FDE30301-A96F-AA48-8D28-D2161A42E796}"/>
              </a:ext>
            </a:extLst>
          </p:cNvPr>
          <p:cNvSpPr>
            <a:spLocks noGrp="1" noChangeArrowheads="1"/>
          </p:cNvSpPr>
          <p:nvPr>
            <p:ph idx="1"/>
          </p:nvPr>
        </p:nvSpPr>
        <p:spPr>
          <a:xfrm>
            <a:off x="3167986" y="3752850"/>
            <a:ext cx="5614060" cy="2452687"/>
          </a:xfrm>
        </p:spPr>
        <p:txBody>
          <a:bodyPr anchor="ctr">
            <a:normAutofit/>
          </a:bodyPr>
          <a:lstStyle/>
          <a:p>
            <a:pPr lvl="1"/>
            <a:r>
              <a:rPr lang="en-US" altLang="en-US" sz="1500">
                <a:ea typeface="Times" pitchFamily="2" charset="0"/>
                <a:cs typeface="Times" pitchFamily="2" charset="0"/>
              </a:rPr>
              <a:t>In 1969, ARPA awards a contract to the Bolt, Baranek and Knewman Corporation to develop a IMP (Interface Message Processor). </a:t>
            </a:r>
          </a:p>
          <a:p>
            <a:pPr lvl="1"/>
            <a:endParaRPr lang="en-US" altLang="en-US" sz="1500">
              <a:ea typeface="Times" pitchFamily="2" charset="0"/>
              <a:cs typeface="Times" pitchFamily="2" charset="0"/>
            </a:endParaRPr>
          </a:p>
          <a:p>
            <a:pPr lvl="1"/>
            <a:r>
              <a:rPr lang="en-US" altLang="en-US" sz="1500">
                <a:ea typeface="Times" pitchFamily="2" charset="0"/>
                <a:cs typeface="Times" pitchFamily="2" charset="0"/>
              </a:rPr>
              <a:t>This device breaks data streams into the "packets" of information.</a:t>
            </a:r>
          </a:p>
          <a:p>
            <a:pPr lvl="1"/>
            <a:r>
              <a:rPr lang="en-US" altLang="en-US" sz="1500">
                <a:ea typeface="Times" pitchFamily="2" charset="0"/>
                <a:cs typeface="Times" pitchFamily="2" charset="0"/>
              </a:rPr>
              <a:t> An IMP allows data from more than one source to be transmitted over the same transmission line.</a:t>
            </a:r>
          </a:p>
          <a:p>
            <a:pPr lvl="1"/>
            <a:r>
              <a:rPr lang="en-US" altLang="en-US" sz="1500">
                <a:ea typeface="Times" pitchFamily="2" charset="0"/>
                <a:cs typeface="Times" pitchFamily="2" charset="0"/>
              </a:rPr>
              <a:t>This makes the internet possible. </a:t>
            </a:r>
          </a:p>
          <a:p>
            <a:pPr lvl="1"/>
            <a:r>
              <a:rPr lang="en-US" altLang="en-US" sz="1500">
                <a:ea typeface="Times" pitchFamily="2" charset="0"/>
                <a:cs typeface="Times" pitchFamily="2" charset="0"/>
              </a:rPr>
              <a:t>The internet is referred to as a “packet-switching” network.</a:t>
            </a:r>
          </a:p>
          <a:p>
            <a:endParaRPr lang="en-US" altLang="en-US"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324AB9F-4C51-604D-BB8A-A728DE7383C9}"/>
              </a:ext>
            </a:extLst>
          </p:cNvPr>
          <p:cNvSpPr>
            <a:spLocks noGrp="1" noChangeArrowheads="1"/>
          </p:cNvSpPr>
          <p:nvPr>
            <p:ph type="title"/>
          </p:nvPr>
        </p:nvSpPr>
        <p:spPr>
          <a:xfrm>
            <a:off x="457200" y="457200"/>
            <a:ext cx="8229600" cy="1143000"/>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p>
        </p:txBody>
      </p:sp>
      <p:sp>
        <p:nvSpPr>
          <p:cNvPr id="16387" name="Rectangle 3">
            <a:extLst>
              <a:ext uri="{FF2B5EF4-FFF2-40B4-BE49-F238E27FC236}">
                <a16:creationId xmlns:a16="http://schemas.microsoft.com/office/drawing/2014/main" id="{8DE2D9E5-F608-9245-84CE-77F0089FB981}"/>
              </a:ext>
            </a:extLst>
          </p:cNvPr>
          <p:cNvSpPr>
            <a:spLocks noGrp="1" noChangeArrowheads="1"/>
          </p:cNvSpPr>
          <p:nvPr>
            <p:ph idx="1"/>
          </p:nvPr>
        </p:nvSpPr>
        <p:spPr>
          <a:xfrm>
            <a:off x="457200" y="1828800"/>
            <a:ext cx="8178800" cy="4171950"/>
          </a:xfrm>
        </p:spPr>
        <p:txBody>
          <a:bodyPr>
            <a:normAutofit/>
          </a:bodyPr>
          <a:lstStyle/>
          <a:p>
            <a:pPr lvl="1">
              <a:lnSpc>
                <a:spcPct val="90000"/>
              </a:lnSpc>
            </a:pPr>
            <a:r>
              <a:rPr lang="en-US" altLang="en-US" sz="3200"/>
              <a:t>Kleinrock, now at UCLA, is responsible for the setup an ARPANET in 1969. </a:t>
            </a:r>
          </a:p>
          <a:p>
            <a:pPr lvl="1">
              <a:lnSpc>
                <a:spcPct val="90000"/>
              </a:lnSpc>
            </a:pPr>
            <a:endParaRPr lang="en-US" altLang="en-US" sz="1200"/>
          </a:p>
          <a:p>
            <a:pPr lvl="1">
              <a:lnSpc>
                <a:spcPct val="90000"/>
              </a:lnSpc>
            </a:pPr>
            <a:r>
              <a:rPr lang="en-US" altLang="en-US" sz="3200"/>
              <a:t>The Day the Infant Internet uttered its First Words took place at 22:30 hours on October 29, 1969. </a:t>
            </a:r>
          </a:p>
          <a:p>
            <a:pPr lvl="1">
              <a:lnSpc>
                <a:spcPct val="90000"/>
              </a:lnSpc>
            </a:pPr>
            <a:r>
              <a:rPr lang="en-US" altLang="en-US" sz="3200"/>
              <a:t>The message transmission was to go from the UCLA to Stanford Research Institute (SRI). </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0937A2E-4A32-7449-8D9A-5754BA594206}"/>
              </a:ext>
            </a:extLst>
          </p:cNvPr>
          <p:cNvSpPr>
            <a:spLocks noGrp="1" noChangeArrowheads="1"/>
          </p:cNvSpPr>
          <p:nvPr>
            <p:ph type="title"/>
          </p:nvPr>
        </p:nvSpPr>
        <p:spPr>
          <a:xfrm>
            <a:off x="360759" y="3752849"/>
            <a:ext cx="2468166" cy="245268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chor="ctr">
            <a:normAutofit/>
          </a:bodyPr>
          <a:lstStyle/>
          <a:p>
            <a:r>
              <a:rPr lang="en-US" altLang="en-US" sz="3100"/>
              <a:t>History of the Internet</a:t>
            </a:r>
          </a:p>
        </p:txBody>
      </p:sp>
      <p:pic>
        <p:nvPicPr>
          <p:cNvPr id="3" name="Picture 2" descr="A group of people in a room&#10;&#10;Description automatically generated with medium confidence">
            <a:extLst>
              <a:ext uri="{FF2B5EF4-FFF2-40B4-BE49-F238E27FC236}">
                <a16:creationId xmlns:a16="http://schemas.microsoft.com/office/drawing/2014/main" id="{3D00EA84-7D6F-4C48-AE48-7A4B86445EA2}"/>
              </a:ext>
            </a:extLst>
          </p:cNvPr>
          <p:cNvPicPr>
            <a:picLocks noChangeAspect="1"/>
          </p:cNvPicPr>
          <p:nvPr/>
        </p:nvPicPr>
        <p:blipFill rotWithShape="1">
          <a:blip r:embed="rId2">
            <a:extLst>
              <a:ext uri="{28A0092B-C50C-407E-A947-70E740481C1C}">
                <a14:useLocalDpi xmlns:a14="http://schemas.microsoft.com/office/drawing/2010/main" val="0"/>
              </a:ext>
            </a:extLst>
          </a:blip>
          <a:srcRect t="22822" b="868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7411" name="Rectangle 3">
            <a:extLst>
              <a:ext uri="{FF2B5EF4-FFF2-40B4-BE49-F238E27FC236}">
                <a16:creationId xmlns:a16="http://schemas.microsoft.com/office/drawing/2014/main" id="{2EDE476D-BCEB-6745-922E-697257B49A0B}"/>
              </a:ext>
            </a:extLst>
          </p:cNvPr>
          <p:cNvSpPr>
            <a:spLocks noGrp="1" noChangeArrowheads="1"/>
          </p:cNvSpPr>
          <p:nvPr>
            <p:ph idx="1"/>
          </p:nvPr>
        </p:nvSpPr>
        <p:spPr>
          <a:xfrm>
            <a:off x="3167986" y="3752850"/>
            <a:ext cx="5614060" cy="2452687"/>
          </a:xfrm>
        </p:spPr>
        <p:txBody>
          <a:bodyPr anchor="ctr">
            <a:normAutofit/>
          </a:bodyPr>
          <a:lstStyle/>
          <a:p>
            <a:pPr lvl="1"/>
            <a:r>
              <a:rPr lang="en-US" altLang="en-US" sz="1600"/>
              <a:t>The first planned message to be transmitted over ARPANET was the word "login"</a:t>
            </a:r>
          </a:p>
          <a:p>
            <a:pPr lvl="1"/>
            <a:r>
              <a:rPr lang="en-US" altLang="en-US" sz="1600"/>
              <a:t>Charley Kline at UCLA sent the first packets on ARPANet as he tried to connect to Stanford Research Institute on Oct 29, 1969</a:t>
            </a:r>
          </a:p>
          <a:p>
            <a:pPr lvl="1"/>
            <a:r>
              <a:rPr lang="en-US" altLang="en-US" sz="1600"/>
              <a:t>They succeeded in transmitting the "l" and the "o" and then the system crashed! </a:t>
            </a:r>
          </a:p>
          <a:p>
            <a:pPr lvl="1"/>
            <a:r>
              <a:rPr lang="en-US" altLang="en-US" sz="1600"/>
              <a:t>About an hour later, they were able to send the entire word.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438" name="Straight Connector 72">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439" name="Rectangle 74">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F289F81F-231A-C940-9F6C-763BCB442888}"/>
              </a:ext>
            </a:extLst>
          </p:cNvPr>
          <p:cNvSpPr>
            <a:spLocks noGrp="1" noChangeArrowheads="1"/>
          </p:cNvSpPr>
          <p:nvPr>
            <p:ph type="title"/>
          </p:nvPr>
        </p:nvSpPr>
        <p:spPr>
          <a:xfrm>
            <a:off x="394554" y="489439"/>
            <a:ext cx="8354891" cy="93044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vert="horz" lIns="91440" tIns="45720" rIns="91440" bIns="45720" rtlCol="0" anchor="b">
            <a:normAutofit/>
          </a:bodyPr>
          <a:lstStyle/>
          <a:p>
            <a:pPr algn="ctr" defTabSz="914400"/>
            <a:r>
              <a:rPr lang="en-US" altLang="en-US" sz="4700" kern="1200">
                <a:solidFill>
                  <a:schemeClr val="bg1"/>
                </a:solidFill>
                <a:latin typeface="+mj-lt"/>
                <a:ea typeface="+mj-ea"/>
                <a:cs typeface="+mj-cs"/>
              </a:rPr>
              <a:t>History of the Internet</a:t>
            </a:r>
          </a:p>
        </p:txBody>
      </p:sp>
      <p:sp>
        <p:nvSpPr>
          <p:cNvPr id="18435" name="Rectangle 3">
            <a:extLst>
              <a:ext uri="{FF2B5EF4-FFF2-40B4-BE49-F238E27FC236}">
                <a16:creationId xmlns:a16="http://schemas.microsoft.com/office/drawing/2014/main" id="{A2E20641-9589-534D-B8A6-3831E742E023}"/>
              </a:ext>
            </a:extLst>
          </p:cNvPr>
          <p:cNvSpPr>
            <a:spLocks noGrp="1" noChangeArrowheads="1"/>
          </p:cNvSpPr>
          <p:nvPr>
            <p:ph idx="1"/>
          </p:nvPr>
        </p:nvSpPr>
        <p:spPr>
          <a:xfrm>
            <a:off x="1143000" y="1548499"/>
            <a:ext cx="6858000" cy="420001"/>
          </a:xfrm>
        </p:spPr>
        <p:txBody>
          <a:bodyPr vert="horz" lIns="91440" tIns="45720" rIns="91440" bIns="45720" rtlCol="0">
            <a:normAutofit/>
          </a:bodyPr>
          <a:lstStyle/>
          <a:p>
            <a:pPr marL="0" indent="0" algn="ctr" defTabSz="914400">
              <a:spcBef>
                <a:spcPts val="1000"/>
              </a:spcBef>
              <a:buNone/>
            </a:pPr>
            <a:r>
              <a:rPr lang="en-US" altLang="en-US" sz="1700" kern="1200" dirty="0">
                <a:solidFill>
                  <a:schemeClr val="bg1"/>
                </a:solidFill>
                <a:latin typeface="+mn-lt"/>
                <a:ea typeface="+mn-ea"/>
                <a:cs typeface="+mn-cs"/>
              </a:rPr>
              <a:t>A view of the record of the first internet transmission.</a:t>
            </a:r>
          </a:p>
        </p:txBody>
      </p:sp>
      <p:cxnSp>
        <p:nvCxnSpPr>
          <p:cNvPr id="18440" name="Straight Connector 76">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8436" name="Picture 4" descr="Text, letter&#10;&#10;Description automatically generated">
            <a:extLst>
              <a:ext uri="{FF2B5EF4-FFF2-40B4-BE49-F238E27FC236}">
                <a16:creationId xmlns:a16="http://schemas.microsoft.com/office/drawing/2014/main" id="{33149074-0B23-F546-B5D3-90045DEC9C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822" y="2427541"/>
            <a:ext cx="8117030" cy="3997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3C0E936-833D-BE47-9575-C9916B33ED2E}"/>
              </a:ext>
            </a:extLst>
          </p:cNvPr>
          <p:cNvSpPr>
            <a:spLocks noGrp="1"/>
          </p:cNvSpPr>
          <p:nvPr>
            <p:ph type="title"/>
          </p:nvPr>
        </p:nvSpPr>
        <p:spPr/>
        <p:txBody>
          <a:bodyPr>
            <a:normAutofit/>
          </a:bodyPr>
          <a:lstStyle/>
          <a:p>
            <a:r>
              <a:rPr lang="en-US" altLang="en-US" sz="5400"/>
              <a:t>History of the Internet</a:t>
            </a:r>
            <a:endParaRPr lang="en-US" altLang="en-US"/>
          </a:p>
        </p:txBody>
      </p:sp>
      <p:sp>
        <p:nvSpPr>
          <p:cNvPr id="3" name="Content Placeholder 2">
            <a:extLst>
              <a:ext uri="{FF2B5EF4-FFF2-40B4-BE49-F238E27FC236}">
                <a16:creationId xmlns:a16="http://schemas.microsoft.com/office/drawing/2014/main" id="{516BC7EE-74A4-E442-8D40-1E958CE0FB8C}"/>
              </a:ext>
            </a:extLst>
          </p:cNvPr>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en-US" sz="2400" dirty="0"/>
              <a:t>Initially Arpanet was connected four major computers at universities in the southwestern US (UCLA, Stanford Research Institute, UCSB, and the University of Utah). The contract was carried out by BBN of Cambridge, MA under Bob Kahn and went online in December 1969.</a:t>
            </a:r>
          </a:p>
          <a:p>
            <a:pPr marL="274320" indent="-274320" fontAlgn="auto">
              <a:spcAft>
                <a:spcPts val="0"/>
              </a:spcAft>
              <a:buClr>
                <a:schemeClr val="accent3"/>
              </a:buClr>
              <a:buFont typeface="Wingdings 2"/>
              <a:buChar char=""/>
              <a:defRPr/>
            </a:pPr>
            <a:r>
              <a:rPr lang="en-US" sz="2400" dirty="0"/>
              <a:t>By June 1970, MIT, Harvard, BBN, and Systems Development Corp (SDC) in Santa Monica, Cal. were added.</a:t>
            </a:r>
          </a:p>
          <a:p>
            <a:pPr marL="274320" indent="-274320" fontAlgn="auto">
              <a:spcAft>
                <a:spcPts val="0"/>
              </a:spcAft>
              <a:buClr>
                <a:schemeClr val="accent3"/>
              </a:buClr>
              <a:buFont typeface="Wingdings 2"/>
              <a:buChar char=""/>
              <a:defRPr/>
            </a:pPr>
            <a:r>
              <a:rPr lang="en-US" sz="2400" dirty="0"/>
              <a:t>By January 1971, Stanford, MIT's Lincoln Labs, Carnegie-Mellon, and Case-Western Reserve U were added. In months to come, NASA/Ames, </a:t>
            </a:r>
            <a:r>
              <a:rPr lang="en-US" sz="2400" dirty="0" err="1"/>
              <a:t>Mitre</a:t>
            </a:r>
            <a:r>
              <a:rPr lang="en-US" sz="2400" dirty="0"/>
              <a:t>, Burroughs, RAND, and the U of Illinois plugged 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B3C0008-9797-3D41-8C3D-B4BA1C43AE54}"/>
              </a:ext>
            </a:extLst>
          </p:cNvPr>
          <p:cNvSpPr>
            <a:spLocks noGrp="1" noChangeArrowheads="1"/>
          </p:cNvSpPr>
          <p:nvPr>
            <p:ph type="title"/>
          </p:nvPr>
        </p:nvSpPr>
        <p:spPr>
          <a:xfrm>
            <a:off x="457200" y="533400"/>
            <a:ext cx="8229600" cy="1143000"/>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endParaRPr lang="en-US" altLang="en-US"/>
          </a:p>
        </p:txBody>
      </p:sp>
      <p:sp>
        <p:nvSpPr>
          <p:cNvPr id="20483" name="Rectangle 3">
            <a:extLst>
              <a:ext uri="{FF2B5EF4-FFF2-40B4-BE49-F238E27FC236}">
                <a16:creationId xmlns:a16="http://schemas.microsoft.com/office/drawing/2014/main" id="{846CDBEC-A818-6641-A416-95202989CE06}"/>
              </a:ext>
            </a:extLst>
          </p:cNvPr>
          <p:cNvSpPr>
            <a:spLocks noGrp="1" noChangeArrowheads="1"/>
          </p:cNvSpPr>
          <p:nvPr>
            <p:ph idx="1"/>
          </p:nvPr>
        </p:nvSpPr>
        <p:spPr>
          <a:xfrm>
            <a:off x="762000" y="2514600"/>
            <a:ext cx="3429000" cy="2362200"/>
          </a:xfrm>
          <a:extLst>
            <a:ext uri="{AF507438-7753-43E0-B8FC-AC1667EBCBE1}">
              <a14:hiddenEffects xmlns:a14="http://schemas.microsoft.com/office/drawing/2010/main">
                <a:effectLst>
                  <a:outerShdw algn="ctr" rotWithShape="0">
                    <a:srgbClr val="808080"/>
                  </a:outerShdw>
                </a:effectLst>
              </a14:hiddenEffects>
            </a:ext>
          </a:extLst>
        </p:spPr>
        <p:txBody>
          <a:bodyPr/>
          <a:lstStyle/>
          <a:p>
            <a:pPr algn="r">
              <a:lnSpc>
                <a:spcPct val="90000"/>
              </a:lnSpc>
              <a:buFont typeface="Wingdings" pitchFamily="2" charset="2"/>
              <a:buNone/>
            </a:pPr>
            <a:r>
              <a:rPr lang="en-US" altLang="en-US" sz="4400"/>
              <a:t>Initial </a:t>
            </a:r>
          </a:p>
          <a:p>
            <a:pPr algn="r">
              <a:lnSpc>
                <a:spcPct val="90000"/>
              </a:lnSpc>
              <a:buFont typeface="Wingdings" pitchFamily="2" charset="2"/>
              <a:buNone/>
            </a:pPr>
            <a:r>
              <a:rPr lang="en-US" altLang="en-US" sz="4400"/>
              <a:t>ARPANET </a:t>
            </a:r>
          </a:p>
          <a:p>
            <a:pPr algn="r">
              <a:lnSpc>
                <a:spcPct val="90000"/>
              </a:lnSpc>
              <a:buFont typeface="Wingdings" pitchFamily="2" charset="2"/>
              <a:buNone/>
            </a:pPr>
            <a:r>
              <a:rPr lang="en-US" altLang="en-US" sz="4400"/>
              <a:t>Diagram</a:t>
            </a:r>
            <a:endParaRPr lang="en-US" altLang="en-US"/>
          </a:p>
        </p:txBody>
      </p:sp>
      <p:pic>
        <p:nvPicPr>
          <p:cNvPr id="20484" name="Picture 4">
            <a:extLst>
              <a:ext uri="{FF2B5EF4-FFF2-40B4-BE49-F238E27FC236}">
                <a16:creationId xmlns:a16="http://schemas.microsoft.com/office/drawing/2014/main" id="{5C49D4AC-F5E1-384F-AFB3-4FC54E2592CE}"/>
              </a:ext>
            </a:extLst>
          </p:cNvPr>
          <p:cNvPicPr>
            <a:picLocks noChangeAspect="1" noChangeArrowheads="1"/>
          </p:cNvPicPr>
          <p:nvPr/>
        </p:nvPicPr>
        <p:blipFill>
          <a:blip r:embed="rId2">
            <a:lum contrast="52000"/>
            <a:extLst>
              <a:ext uri="{28A0092B-C50C-407E-A947-70E740481C1C}">
                <a14:useLocalDpi xmlns:a14="http://schemas.microsoft.com/office/drawing/2010/main" val="0"/>
              </a:ext>
            </a:extLst>
          </a:blip>
          <a:srcRect/>
          <a:stretch>
            <a:fillRect/>
          </a:stretch>
        </p:blipFill>
        <p:spPr bwMode="auto">
          <a:xfrm>
            <a:off x="4267200" y="1905000"/>
            <a:ext cx="4343400" cy="4224338"/>
          </a:xfrm>
          <a:prstGeom prst="rect">
            <a:avLst/>
          </a:prstGeom>
          <a:noFill/>
          <a:ln w="9525">
            <a:solidFill>
              <a:schemeClr val="tx1"/>
            </a:solidFill>
            <a:miter lim="800000"/>
            <a:headEnd/>
            <a:tailEnd/>
          </a:ln>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1B95398-C68C-1344-BE1E-E46A8AB2F672}"/>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endParaRPr lang="en-US" altLang="en-US"/>
          </a:p>
        </p:txBody>
      </p:sp>
      <p:sp>
        <p:nvSpPr>
          <p:cNvPr id="21507" name="Rectangle 3">
            <a:extLst>
              <a:ext uri="{FF2B5EF4-FFF2-40B4-BE49-F238E27FC236}">
                <a16:creationId xmlns:a16="http://schemas.microsoft.com/office/drawing/2014/main" id="{8494FC01-1927-7845-B51D-B9C3290CF909}"/>
              </a:ext>
            </a:extLst>
          </p:cNvPr>
          <p:cNvSpPr>
            <a:spLocks noGrp="1" noChangeArrowheads="1"/>
          </p:cNvSpPr>
          <p:nvPr>
            <p:ph idx="1"/>
          </p:nvPr>
        </p:nvSpPr>
        <p:spPr>
          <a:xfrm>
            <a:off x="1371600" y="5638800"/>
            <a:ext cx="6400800" cy="609600"/>
          </a:xfrm>
          <a:extLst>
            <a:ext uri="{AF507438-7753-43E0-B8FC-AC1667EBCBE1}">
              <a14:hiddenEffects xmlns:a14="http://schemas.microsoft.com/office/drawing/2010/main">
                <a:effectLst>
                  <a:outerShdw algn="ctr" rotWithShape="0">
                    <a:srgbClr val="808080"/>
                  </a:outerShdw>
                </a:effectLst>
              </a14:hiddenEffects>
            </a:ext>
          </a:extLst>
        </p:spPr>
        <p:txBody>
          <a:bodyPr>
            <a:normAutofit/>
          </a:bodyPr>
          <a:lstStyle/>
          <a:p>
            <a:pPr>
              <a:buFont typeface="Wingdings" pitchFamily="2" charset="2"/>
              <a:buNone/>
            </a:pPr>
            <a:r>
              <a:rPr lang="en-US" altLang="en-US" sz="2800"/>
              <a:t>The logic layout of ARPANET by 1971</a:t>
            </a:r>
          </a:p>
        </p:txBody>
      </p:sp>
      <p:pic>
        <p:nvPicPr>
          <p:cNvPr id="21508" name="Picture 5">
            <a:extLst>
              <a:ext uri="{FF2B5EF4-FFF2-40B4-BE49-F238E27FC236}">
                <a16:creationId xmlns:a16="http://schemas.microsoft.com/office/drawing/2014/main" id="{F03BDF88-6D93-7E45-A797-56EA4913E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248400" cy="3783013"/>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3ADEF05-BE94-F042-8400-D60F0E571239}"/>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endParaRPr lang="en-US" altLang="en-US"/>
          </a:p>
        </p:txBody>
      </p:sp>
      <p:sp>
        <p:nvSpPr>
          <p:cNvPr id="22531" name="Rectangle 3">
            <a:extLst>
              <a:ext uri="{FF2B5EF4-FFF2-40B4-BE49-F238E27FC236}">
                <a16:creationId xmlns:a16="http://schemas.microsoft.com/office/drawing/2014/main" id="{BBC731AD-8E26-5B4E-8469-B2C27977FA60}"/>
              </a:ext>
            </a:extLst>
          </p:cNvPr>
          <p:cNvSpPr>
            <a:spLocks noGrp="1" noChangeArrowheads="1"/>
          </p:cNvSpPr>
          <p:nvPr>
            <p:ph idx="1"/>
          </p:nvPr>
        </p:nvSpPr>
        <p:spPr>
          <a:xfrm>
            <a:off x="457200" y="1828800"/>
            <a:ext cx="8178800" cy="4171950"/>
          </a:xfrm>
        </p:spPr>
        <p:txBody>
          <a:bodyPr>
            <a:normAutofit/>
          </a:bodyPr>
          <a:lstStyle/>
          <a:p>
            <a:pPr lvl="1"/>
            <a:r>
              <a:rPr lang="en-US" altLang="en-US" sz="2400" dirty="0">
                <a:ea typeface="Times" pitchFamily="2" charset="0"/>
                <a:cs typeface="Times" pitchFamily="2" charset="0"/>
              </a:rPr>
              <a:t>In a short time and the network grew to 107 institutions.</a:t>
            </a:r>
          </a:p>
          <a:p>
            <a:pPr lvl="1"/>
            <a:endParaRPr lang="en-US" altLang="en-US" sz="2400" dirty="0">
              <a:ea typeface="Times" pitchFamily="2" charset="0"/>
              <a:cs typeface="Times" pitchFamily="2" charset="0"/>
            </a:endParaRPr>
          </a:p>
          <a:p>
            <a:pPr lvl="1"/>
            <a:r>
              <a:rPr lang="en-US" altLang="en-US" sz="2400" dirty="0">
                <a:ea typeface="Times" pitchFamily="2" charset="0"/>
                <a:cs typeface="Times" pitchFamily="2" charset="0"/>
              </a:rPr>
              <a:t>In 1972 the first public demonstration of the ARPANET took place at the International Conference on Computer Communications.</a:t>
            </a:r>
          </a:p>
          <a:p>
            <a:pPr lvl="1"/>
            <a:endParaRPr lang="en-US" altLang="en-US" sz="2400" dirty="0">
              <a:ea typeface="Times" pitchFamily="2" charset="0"/>
              <a:cs typeface="Times" pitchFamily="2" charset="0"/>
            </a:endParaRPr>
          </a:p>
          <a:p>
            <a:pPr lvl="1"/>
            <a:r>
              <a:rPr lang="en-US" altLang="en-US" sz="2400" dirty="0">
                <a:ea typeface="Times" pitchFamily="2" charset="0"/>
                <a:cs typeface="Times" pitchFamily="2" charset="0"/>
              </a:rPr>
              <a:t>The ARPANET eventually split into two systems, ARPANET for university use and </a:t>
            </a:r>
            <a:r>
              <a:rPr lang="en-US" altLang="en-US" sz="2400" dirty="0" err="1">
                <a:ea typeface="Times" pitchFamily="2" charset="0"/>
                <a:cs typeface="Times" pitchFamily="2" charset="0"/>
              </a:rPr>
              <a:t>MILnet</a:t>
            </a:r>
            <a:r>
              <a:rPr lang="en-US" altLang="en-US" sz="2400" dirty="0">
                <a:ea typeface="Times" pitchFamily="2" charset="0"/>
                <a:cs typeface="Times" pitchFamily="2" charset="0"/>
              </a:rPr>
              <a:t>, for military use.</a:t>
            </a:r>
          </a:p>
          <a:p>
            <a:pPr lvl="1"/>
            <a:r>
              <a:rPr lang="en-US" altLang="en-US" sz="2400" dirty="0">
                <a:ea typeface="Times" pitchFamily="2" charset="0"/>
                <a:cs typeface="Times" pitchFamily="2" charset="0"/>
              </a:rPr>
              <a:t>ARPA became DARPA (Defense Advanced Research).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481C489-2D98-0F48-872D-FFD0F631FC86}"/>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endParaRPr lang="en-US" altLang="en-US"/>
          </a:p>
        </p:txBody>
      </p:sp>
      <p:sp>
        <p:nvSpPr>
          <p:cNvPr id="23555" name="Rectangle 3">
            <a:extLst>
              <a:ext uri="{FF2B5EF4-FFF2-40B4-BE49-F238E27FC236}">
                <a16:creationId xmlns:a16="http://schemas.microsoft.com/office/drawing/2014/main" id="{55B5C13C-0CEE-0046-BAFF-831D1EBE127B}"/>
              </a:ext>
            </a:extLst>
          </p:cNvPr>
          <p:cNvSpPr>
            <a:spLocks noGrp="1" noChangeArrowheads="1"/>
          </p:cNvSpPr>
          <p:nvPr>
            <p:ph idx="1"/>
          </p:nvPr>
        </p:nvSpPr>
        <p:spPr/>
        <p:txBody>
          <a:bodyPr>
            <a:normAutofit/>
          </a:bodyPr>
          <a:lstStyle/>
          <a:p>
            <a:pPr lvl="1"/>
            <a:r>
              <a:rPr lang="en-US" altLang="en-US" sz="2800" dirty="0">
                <a:ea typeface="Times" pitchFamily="2" charset="0"/>
                <a:cs typeface="Times" pitchFamily="2" charset="0"/>
              </a:rPr>
              <a:t>Robert Kahn introduced the concept of an open-architecture network in 1972.</a:t>
            </a:r>
          </a:p>
          <a:p>
            <a:pPr lvl="1"/>
            <a:r>
              <a:rPr lang="en-US" altLang="en-US" sz="2800" dirty="0">
                <a:ea typeface="Times" pitchFamily="2" charset="0"/>
                <a:cs typeface="Times" pitchFamily="2" charset="0"/>
              </a:rPr>
              <a:t> Open architecture networks allows individual networks to communicate with each other regardless of their configuration. </a:t>
            </a:r>
          </a:p>
          <a:p>
            <a:pPr lvl="1"/>
            <a:endParaRPr lang="en-US" altLang="en-US" sz="2800" dirty="0">
              <a:ea typeface="Times" pitchFamily="2" charset="0"/>
              <a:cs typeface="Times" pitchFamily="2" charset="0"/>
            </a:endParaRPr>
          </a:p>
          <a:p>
            <a:pPr lvl="1"/>
            <a:endParaRPr lang="en-US" altLang="en-US" sz="2800" dirty="0">
              <a:ea typeface="Times" pitchFamily="2" charset="0"/>
              <a:cs typeface="Times" pitchFamily="2" charset="0"/>
            </a:endParaRPr>
          </a:p>
        </p:txBody>
      </p:sp>
      <p:pic>
        <p:nvPicPr>
          <p:cNvPr id="23556" name="Picture 4">
            <a:extLst>
              <a:ext uri="{FF2B5EF4-FFF2-40B4-BE49-F238E27FC236}">
                <a16:creationId xmlns:a16="http://schemas.microsoft.com/office/drawing/2014/main" id="{845E5D41-B28C-BD49-B5CE-B7F580DA6817}"/>
              </a:ext>
            </a:extLst>
          </p:cNvPr>
          <p:cNvPicPr>
            <a:picLocks noChangeAspect="1" noChangeArrowheads="1"/>
          </p:cNvPicPr>
          <p:nvPr/>
        </p:nvPicPr>
        <p:blipFill>
          <a:blip r:embed="rId2">
            <a:lum bright="-14000" contrast="38000"/>
            <a:extLst>
              <a:ext uri="{28A0092B-C50C-407E-A947-70E740481C1C}">
                <a14:useLocalDpi xmlns:a14="http://schemas.microsoft.com/office/drawing/2010/main" val="0"/>
              </a:ext>
            </a:extLst>
          </a:blip>
          <a:srcRect b="17281"/>
          <a:stretch>
            <a:fillRect/>
          </a:stretch>
        </p:blipFill>
        <p:spPr bwMode="auto">
          <a:xfrm>
            <a:off x="5562600" y="4267200"/>
            <a:ext cx="2044700" cy="2363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0EBCE1D-9B78-8540-8DEE-978BA9C3C586}"/>
              </a:ext>
            </a:extLst>
          </p:cNvPr>
          <p:cNvSpPr>
            <a:spLocks noGrp="1" noChangeArrowheads="1"/>
          </p:cNvSpPr>
          <p:nvPr>
            <p:ph type="title"/>
          </p:nvPr>
        </p:nvSpPr>
        <p:spPr>
          <a:xfrm>
            <a:off x="360759" y="3752849"/>
            <a:ext cx="2468166" cy="245268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chor="ctr">
            <a:normAutofit/>
          </a:bodyPr>
          <a:lstStyle/>
          <a:p>
            <a:r>
              <a:rPr lang="en-US" altLang="en-US" sz="3100"/>
              <a:t>The Atlantic Cable:</a:t>
            </a:r>
          </a:p>
        </p:txBody>
      </p:sp>
      <p:pic>
        <p:nvPicPr>
          <p:cNvPr id="5" name="Picture 4" descr="Diagram&#10;&#10;Description automatically generated">
            <a:extLst>
              <a:ext uri="{FF2B5EF4-FFF2-40B4-BE49-F238E27FC236}">
                <a16:creationId xmlns:a16="http://schemas.microsoft.com/office/drawing/2014/main" id="{11EF38F8-F5AA-B744-BCFE-F6FDE443951F}"/>
              </a:ext>
            </a:extLst>
          </p:cNvPr>
          <p:cNvPicPr>
            <a:picLocks noChangeAspect="1"/>
          </p:cNvPicPr>
          <p:nvPr/>
        </p:nvPicPr>
        <p:blipFill rotWithShape="1">
          <a:blip r:embed="rId2">
            <a:extLst>
              <a:ext uri="{28A0092B-C50C-407E-A947-70E740481C1C}">
                <a14:useLocalDpi xmlns:a14="http://schemas.microsoft.com/office/drawing/2010/main" val="0"/>
              </a:ext>
            </a:extLst>
          </a:blip>
          <a:srcRect t="11950" b="15262"/>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195" name="Rectangle 3">
            <a:extLst>
              <a:ext uri="{FF2B5EF4-FFF2-40B4-BE49-F238E27FC236}">
                <a16:creationId xmlns:a16="http://schemas.microsoft.com/office/drawing/2014/main" id="{78B4FB77-B63D-7443-A09E-568919E576A6}"/>
              </a:ext>
            </a:extLst>
          </p:cNvPr>
          <p:cNvSpPr>
            <a:spLocks noGrp="1" noChangeArrowheads="1"/>
          </p:cNvSpPr>
          <p:nvPr>
            <p:ph idx="1"/>
          </p:nvPr>
        </p:nvSpPr>
        <p:spPr>
          <a:xfrm>
            <a:off x="3167986" y="3752850"/>
            <a:ext cx="5614060" cy="2452687"/>
          </a:xfrm>
        </p:spPr>
        <p:txBody>
          <a:bodyPr anchor="ctr">
            <a:normAutofit/>
          </a:bodyPr>
          <a:lstStyle/>
          <a:p>
            <a:pPr marL="274320" indent="-274320" fontAlgn="auto">
              <a:spcBef>
                <a:spcPct val="65000"/>
              </a:spcBef>
              <a:spcAft>
                <a:spcPts val="0"/>
              </a:spcAft>
              <a:buClr>
                <a:schemeClr val="accent3"/>
              </a:buClr>
              <a:buFont typeface="Wingdings 2"/>
              <a:buChar char=""/>
              <a:defRPr/>
            </a:pPr>
            <a:r>
              <a:rPr lang="en-US" altLang="en-US" sz="1500"/>
              <a:t>The Atlantic cable laid in 1858.</a:t>
            </a:r>
          </a:p>
          <a:p>
            <a:pPr marL="274320" indent="-274320" fontAlgn="auto">
              <a:spcBef>
                <a:spcPct val="65000"/>
              </a:spcBef>
              <a:spcAft>
                <a:spcPts val="0"/>
              </a:spcAft>
              <a:buClr>
                <a:schemeClr val="accent3"/>
              </a:buClr>
              <a:buFont typeface="Wingdings 2"/>
              <a:buChar char=""/>
              <a:defRPr/>
            </a:pPr>
            <a:r>
              <a:rPr lang="en-US" altLang="en-US" sz="1500"/>
              <a:t>Designed to carry instantaneous communications across the ocean for the first time. </a:t>
            </a:r>
          </a:p>
          <a:p>
            <a:pPr marL="274320" indent="-274320" fontAlgn="auto">
              <a:spcBef>
                <a:spcPct val="65000"/>
              </a:spcBef>
              <a:spcAft>
                <a:spcPts val="0"/>
              </a:spcAft>
              <a:buClr>
                <a:schemeClr val="accent3"/>
              </a:buClr>
              <a:buFont typeface="Wingdings 2"/>
              <a:buChar char=""/>
              <a:defRPr/>
            </a:pPr>
            <a:r>
              <a:rPr lang="en-US" altLang="en-US" sz="1500"/>
              <a:t>It was a technical failure. It only remained in service a few days.</a:t>
            </a:r>
          </a:p>
          <a:p>
            <a:pPr marL="274320" indent="-274320" fontAlgn="auto">
              <a:spcBef>
                <a:spcPct val="65000"/>
              </a:spcBef>
              <a:spcAft>
                <a:spcPts val="0"/>
              </a:spcAft>
              <a:buClr>
                <a:schemeClr val="accent3"/>
              </a:buClr>
              <a:buFont typeface="Wingdings 2"/>
              <a:buChar char=""/>
              <a:defRPr/>
            </a:pPr>
            <a:r>
              <a:rPr lang="en-US" altLang="en-US" sz="1500"/>
              <a:t>Subsequent cables laid in 1866 were completely successful</a:t>
            </a:r>
          </a:p>
          <a:p>
            <a:pPr marL="274320" indent="-274320" fontAlgn="auto">
              <a:spcBef>
                <a:spcPct val="65000"/>
              </a:spcBef>
              <a:spcAft>
                <a:spcPts val="0"/>
              </a:spcAft>
              <a:buClr>
                <a:schemeClr val="accent3"/>
              </a:buClr>
              <a:buFont typeface="Wingdings 2"/>
              <a:buChar char=""/>
              <a:defRPr/>
            </a:pPr>
            <a:r>
              <a:rPr lang="en-US" altLang="en-US" sz="1500"/>
              <a:t>Compare to events like the moon landing of a century later</a:t>
            </a:r>
          </a:p>
          <a:p>
            <a:pPr marL="274320" indent="-274320" fontAlgn="auto">
              <a:spcBef>
                <a:spcPct val="65000"/>
              </a:spcBef>
              <a:spcAft>
                <a:spcPts val="0"/>
              </a:spcAft>
              <a:buClr>
                <a:schemeClr val="accent3"/>
              </a:buClr>
              <a:buFont typeface="Wingdings 2"/>
              <a:buChar char=""/>
              <a:defRPr/>
            </a:pPr>
            <a:r>
              <a:rPr lang="en-US" altLang="en-US" sz="1500"/>
              <a:t>The cable remained in use for almost 100 years. </a:t>
            </a:r>
            <a:endParaRPr lang="en-US" altLang="en-US" sz="1500">
              <a:latin typeface="Times" pitchFamily="1" charset="0"/>
              <a:cs typeface="Times" pitchFamily="1" charset="0"/>
            </a:endParaRPr>
          </a:p>
          <a:p>
            <a:pPr marL="274320" indent="-274320" fontAlgn="auto">
              <a:spcBef>
                <a:spcPct val="80000"/>
              </a:spcBef>
              <a:spcAft>
                <a:spcPts val="0"/>
              </a:spcAft>
              <a:buClr>
                <a:schemeClr val="accent3"/>
              </a:buClr>
              <a:buFont typeface="Wingdings 2"/>
              <a:buChar char=""/>
              <a:defRPr/>
            </a:pPr>
            <a:endParaRPr lang="en-US" altLang="en-US" sz="1500">
              <a:latin typeface="Times" pitchFamily="1" charset="0"/>
              <a:cs typeface="Times" pitchFamily="1" charset="0"/>
            </a:endParaRPr>
          </a:p>
          <a:p>
            <a:pPr marL="274320" indent="-274320" fontAlgn="auto">
              <a:spcBef>
                <a:spcPct val="80000"/>
              </a:spcBef>
              <a:spcAft>
                <a:spcPts val="0"/>
              </a:spcAft>
              <a:buClr>
                <a:schemeClr val="accent3"/>
              </a:buClr>
              <a:buFont typeface="Wingdings 2"/>
              <a:buChar char=""/>
              <a:defRPr/>
            </a:pPr>
            <a:endParaRPr lang="en-US" altLang="en-US"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F80798B-A3A8-0A42-AF6F-C7423B4B062B}"/>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endParaRPr lang="en-US" altLang="en-US"/>
          </a:p>
        </p:txBody>
      </p:sp>
      <p:sp>
        <p:nvSpPr>
          <p:cNvPr id="24579" name="Rectangle 3">
            <a:extLst>
              <a:ext uri="{FF2B5EF4-FFF2-40B4-BE49-F238E27FC236}">
                <a16:creationId xmlns:a16="http://schemas.microsoft.com/office/drawing/2014/main" id="{EA29BB39-985E-834D-BF22-EE6AA0658536}"/>
              </a:ext>
            </a:extLst>
          </p:cNvPr>
          <p:cNvSpPr>
            <a:spLocks noGrp="1" noChangeArrowheads="1"/>
          </p:cNvSpPr>
          <p:nvPr>
            <p:ph idx="1"/>
          </p:nvPr>
        </p:nvSpPr>
        <p:spPr/>
        <p:txBody>
          <a:bodyPr>
            <a:normAutofit/>
          </a:bodyPr>
          <a:lstStyle/>
          <a:p>
            <a:pPr>
              <a:lnSpc>
                <a:spcPct val="85000"/>
              </a:lnSpc>
            </a:pPr>
            <a:r>
              <a:rPr lang="en-US" altLang="en-US" sz="2800" dirty="0">
                <a:ea typeface="Times" pitchFamily="2" charset="0"/>
                <a:cs typeface="Times" pitchFamily="2" charset="0"/>
              </a:rPr>
              <a:t>NCP had difficulties addressing systems further down-stream from the network.</a:t>
            </a:r>
          </a:p>
          <a:p>
            <a:pPr>
              <a:lnSpc>
                <a:spcPct val="85000"/>
              </a:lnSpc>
            </a:pPr>
            <a:r>
              <a:rPr lang="en-US" altLang="en-US" sz="2800" dirty="0">
                <a:ea typeface="Times" pitchFamily="2" charset="0"/>
                <a:cs typeface="Times" pitchFamily="2" charset="0"/>
              </a:rPr>
              <a:t>Robert Kahn and </a:t>
            </a:r>
            <a:r>
              <a:rPr lang="en-US" altLang="en-US" sz="2800" dirty="0" err="1">
                <a:ea typeface="Times" pitchFamily="2" charset="0"/>
                <a:cs typeface="Times" pitchFamily="2" charset="0"/>
              </a:rPr>
              <a:t>Vint</a:t>
            </a:r>
            <a:r>
              <a:rPr lang="en-US" altLang="en-US" sz="2800" dirty="0">
                <a:ea typeface="Times" pitchFamily="2" charset="0"/>
                <a:cs typeface="Times" pitchFamily="2" charset="0"/>
              </a:rPr>
              <a:t> Cerf developed a protocol called the Transmission Control Protocol/Internet Protocol (TCP/IP). </a:t>
            </a:r>
          </a:p>
          <a:p>
            <a:pPr>
              <a:lnSpc>
                <a:spcPct val="85000"/>
              </a:lnSpc>
            </a:pPr>
            <a:r>
              <a:rPr lang="en-US" altLang="en-US" sz="2800" dirty="0">
                <a:ea typeface="Times" pitchFamily="2" charset="0"/>
                <a:cs typeface="Times" pitchFamily="2" charset="0"/>
              </a:rPr>
              <a:t>The fourth version of this </a:t>
            </a:r>
            <a:br>
              <a:rPr lang="en-US" altLang="en-US" sz="2800" dirty="0">
                <a:ea typeface="Times" pitchFamily="2" charset="0"/>
                <a:cs typeface="Times" pitchFamily="2" charset="0"/>
              </a:rPr>
            </a:br>
            <a:r>
              <a:rPr lang="en-US" altLang="en-US" sz="2800" dirty="0">
                <a:ea typeface="Times" pitchFamily="2" charset="0"/>
                <a:cs typeface="Times" pitchFamily="2" charset="0"/>
              </a:rPr>
              <a:t>protocol is now the standard used </a:t>
            </a:r>
            <a:br>
              <a:rPr lang="en-US" altLang="en-US" sz="2800" dirty="0">
                <a:ea typeface="Times" pitchFamily="2" charset="0"/>
                <a:cs typeface="Times" pitchFamily="2" charset="0"/>
              </a:rPr>
            </a:br>
            <a:r>
              <a:rPr lang="en-US" altLang="en-US" sz="2800" dirty="0">
                <a:ea typeface="Times" pitchFamily="2" charset="0"/>
                <a:cs typeface="Times" pitchFamily="2" charset="0"/>
              </a:rPr>
              <a:t>by all networks to move data from </a:t>
            </a:r>
            <a:br>
              <a:rPr lang="en-US" altLang="en-US" sz="2800" dirty="0">
                <a:ea typeface="Times" pitchFamily="2" charset="0"/>
                <a:cs typeface="Times" pitchFamily="2" charset="0"/>
              </a:rPr>
            </a:br>
            <a:r>
              <a:rPr lang="en-US" altLang="en-US" sz="2800" dirty="0">
                <a:ea typeface="Times" pitchFamily="2" charset="0"/>
                <a:cs typeface="Times" pitchFamily="2" charset="0"/>
              </a:rPr>
              <a:t>one place to another. </a:t>
            </a:r>
          </a:p>
          <a:p>
            <a:pPr lvl="1">
              <a:lnSpc>
                <a:spcPct val="90000"/>
              </a:lnSpc>
            </a:pPr>
            <a:endParaRPr lang="en-US" altLang="en-US" dirty="0">
              <a:ea typeface="Times" pitchFamily="2" charset="0"/>
              <a:cs typeface="Times" pitchFamily="2" charset="0"/>
            </a:endParaRPr>
          </a:p>
          <a:p>
            <a:pPr lvl="1">
              <a:lnSpc>
                <a:spcPct val="90000"/>
              </a:lnSpc>
            </a:pPr>
            <a:endParaRPr lang="en-US" altLang="en-US" dirty="0">
              <a:ea typeface="Times" pitchFamily="2" charset="0"/>
              <a:cs typeface="Times" pitchFamily="2" charset="0"/>
            </a:endParaRPr>
          </a:p>
        </p:txBody>
      </p:sp>
      <p:pic>
        <p:nvPicPr>
          <p:cNvPr id="24581" name="Picture 9">
            <a:extLst>
              <a:ext uri="{FF2B5EF4-FFF2-40B4-BE49-F238E27FC236}">
                <a16:creationId xmlns:a16="http://schemas.microsoft.com/office/drawing/2014/main" id="{565FCF73-D86E-0B42-B630-8FD5C44E4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664945"/>
            <a:ext cx="1601788" cy="240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AB89DECC-0B59-3C46-8376-91411CE462B5}"/>
              </a:ext>
            </a:extLst>
          </p:cNvPr>
          <p:cNvSpPr>
            <a:spLocks noGrp="1" noChangeArrowheads="1"/>
          </p:cNvSpPr>
          <p:nvPr>
            <p:ph type="title"/>
          </p:nvPr>
        </p:nvSpPr>
        <p:spPr>
          <a:xfrm>
            <a:off x="628650" y="585216"/>
            <a:ext cx="7886700" cy="1325563"/>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r>
              <a:rPr lang="en-US" altLang="en-US">
                <a:solidFill>
                  <a:schemeClr val="bg1"/>
                </a:solidFill>
              </a:rPr>
              <a:t>History of the Internet</a:t>
            </a:r>
          </a:p>
        </p:txBody>
      </p:sp>
      <p:pic>
        <p:nvPicPr>
          <p:cNvPr id="3" name="Picture 2" descr="Diagram, schematic&#10;&#10;Description automatically generated">
            <a:extLst>
              <a:ext uri="{FF2B5EF4-FFF2-40B4-BE49-F238E27FC236}">
                <a16:creationId xmlns:a16="http://schemas.microsoft.com/office/drawing/2014/main" id="{972996A8-6941-A446-8ECF-336E460A9524}"/>
              </a:ext>
            </a:extLst>
          </p:cNvPr>
          <p:cNvPicPr>
            <a:picLocks noChangeAspect="1"/>
          </p:cNvPicPr>
          <p:nvPr/>
        </p:nvPicPr>
        <p:blipFill rotWithShape="1">
          <a:blip r:embed="rId2">
            <a:extLst>
              <a:ext uri="{28A0092B-C50C-407E-A947-70E740481C1C}">
                <a14:useLocalDpi xmlns:a14="http://schemas.microsoft.com/office/drawing/2010/main" val="0"/>
              </a:ext>
            </a:extLst>
          </a:blip>
          <a:srcRect l="3744" r="2337" b="3"/>
          <a:stretch/>
        </p:blipFill>
        <p:spPr>
          <a:xfrm>
            <a:off x="630936" y="2516777"/>
            <a:ext cx="4677156" cy="3660185"/>
          </a:xfrm>
          <a:prstGeom prst="rect">
            <a:avLst/>
          </a:prstGeom>
        </p:spPr>
      </p:pic>
      <p:sp>
        <p:nvSpPr>
          <p:cNvPr id="25603" name="Rectangle 3">
            <a:extLst>
              <a:ext uri="{FF2B5EF4-FFF2-40B4-BE49-F238E27FC236}">
                <a16:creationId xmlns:a16="http://schemas.microsoft.com/office/drawing/2014/main" id="{19625880-9D8E-2F48-80BA-C3117FDC5388}"/>
              </a:ext>
            </a:extLst>
          </p:cNvPr>
          <p:cNvSpPr>
            <a:spLocks noGrp="1" noChangeArrowheads="1"/>
          </p:cNvSpPr>
          <p:nvPr>
            <p:ph idx="1"/>
          </p:nvPr>
        </p:nvSpPr>
        <p:spPr>
          <a:xfrm>
            <a:off x="5660136" y="2516777"/>
            <a:ext cx="2852928" cy="3660185"/>
          </a:xfrm>
        </p:spPr>
        <p:txBody>
          <a:bodyPr anchor="ctr">
            <a:normAutofit/>
          </a:bodyPr>
          <a:lstStyle/>
          <a:p>
            <a:r>
              <a:rPr lang="en-US" altLang="en-US" sz="1900">
                <a:ea typeface="Times" pitchFamily="2" charset="0"/>
                <a:cs typeface="Times" pitchFamily="2" charset="0"/>
              </a:rPr>
              <a:t>NSFNet was placed in operation in 1985. Sponsored by the National Science Foundation, it provided a more advanced network backbone that used high-speed computing on a supercomputer. </a:t>
            </a:r>
          </a:p>
          <a:p>
            <a:endParaRPr lang="en-US" altLang="en-US" sz="1900">
              <a:latin typeface="Times" pitchFamily="2" charset="0"/>
              <a:ea typeface="Times" pitchFamily="2" charset="0"/>
              <a:cs typeface="Times" pitchFamily="2" charset="0"/>
            </a:endParaRPr>
          </a:p>
          <a:p>
            <a:pPr lvl="1"/>
            <a:endParaRPr lang="en-US" altLang="en-US" sz="1900">
              <a:latin typeface="Times" pitchFamily="2" charset="0"/>
              <a:ea typeface="Times" pitchFamily="2" charset="0"/>
              <a:cs typeface="Times" pitchFamily="2" charset="0"/>
            </a:endParaRPr>
          </a:p>
          <a:p>
            <a:pPr lvl="1"/>
            <a:endParaRPr lang="en-US" altLang="en-US" sz="1900">
              <a:latin typeface="Times" pitchFamily="2" charset="0"/>
              <a:ea typeface="Times" pitchFamily="2" charset="0"/>
              <a:cs typeface="Times"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AF2345F-258B-D44C-8ED8-96E07C526119}"/>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endParaRPr lang="en-US" altLang="en-US"/>
          </a:p>
        </p:txBody>
      </p:sp>
      <p:sp>
        <p:nvSpPr>
          <p:cNvPr id="26627" name="Rectangle 3">
            <a:extLst>
              <a:ext uri="{FF2B5EF4-FFF2-40B4-BE49-F238E27FC236}">
                <a16:creationId xmlns:a16="http://schemas.microsoft.com/office/drawing/2014/main" id="{C284D896-C52E-3643-968A-5FA7C2157E6E}"/>
              </a:ext>
            </a:extLst>
          </p:cNvPr>
          <p:cNvSpPr>
            <a:spLocks noGrp="1" noChangeArrowheads="1"/>
          </p:cNvSpPr>
          <p:nvPr>
            <p:ph idx="1"/>
          </p:nvPr>
        </p:nvSpPr>
        <p:spPr/>
        <p:txBody>
          <a:bodyPr/>
          <a:lstStyle/>
          <a:p>
            <a:pPr>
              <a:lnSpc>
                <a:spcPct val="90000"/>
              </a:lnSpc>
            </a:pPr>
            <a:endParaRPr lang="en-US" altLang="en-US" sz="2400" dirty="0">
              <a:ea typeface="Times" pitchFamily="2" charset="0"/>
              <a:cs typeface="Times" pitchFamily="2" charset="0"/>
            </a:endParaRPr>
          </a:p>
          <a:p>
            <a:pPr lvl="1"/>
            <a:r>
              <a:rPr lang="en-US" altLang="en-US" sz="2400" dirty="0">
                <a:ea typeface="Times" pitchFamily="2" charset="0"/>
                <a:cs typeface="Times" pitchFamily="2" charset="0"/>
              </a:rPr>
              <a:t>ARPANET is shut down in 1989 because it could not compete with </a:t>
            </a:r>
            <a:r>
              <a:rPr lang="en-US" altLang="en-US" sz="2400" dirty="0" err="1">
                <a:ea typeface="Times" pitchFamily="2" charset="0"/>
                <a:cs typeface="Times" pitchFamily="2" charset="0"/>
              </a:rPr>
              <a:t>NSFNet</a:t>
            </a:r>
            <a:r>
              <a:rPr lang="en-US" altLang="en-US" sz="2400" dirty="0">
                <a:ea typeface="Times" pitchFamily="2" charset="0"/>
                <a:cs typeface="Times" pitchFamily="2" charset="0"/>
              </a:rPr>
              <a:t> in speed and performance. This was the primary network used by colleges and university at the time. (</a:t>
            </a:r>
            <a:r>
              <a:rPr lang="en-US" altLang="en-US" sz="2400" dirty="0" err="1">
                <a:ea typeface="Times" pitchFamily="2" charset="0"/>
                <a:cs typeface="Times" pitchFamily="2" charset="0"/>
              </a:rPr>
              <a:t>NSFNet</a:t>
            </a:r>
            <a:r>
              <a:rPr lang="en-US" altLang="en-US" sz="2400" dirty="0">
                <a:ea typeface="Times" pitchFamily="2" charset="0"/>
                <a:cs typeface="Times" pitchFamily="2" charset="0"/>
              </a:rPr>
              <a:t> no long is in operation.)</a:t>
            </a:r>
          </a:p>
          <a:p>
            <a:pPr lvl="1">
              <a:lnSpc>
                <a:spcPct val="90000"/>
              </a:lnSpc>
            </a:pPr>
            <a:endParaRPr lang="en-US" altLang="en-US" dirty="0">
              <a:latin typeface="Times" pitchFamily="2" charset="0"/>
              <a:ea typeface="Times" pitchFamily="2" charset="0"/>
              <a:cs typeface="Times" pitchFamily="2" charset="0"/>
            </a:endParaRPr>
          </a:p>
          <a:p>
            <a:pPr lvl="1">
              <a:lnSpc>
                <a:spcPct val="90000"/>
              </a:lnSpc>
            </a:pPr>
            <a:endParaRPr lang="en-US" altLang="en-US" dirty="0">
              <a:latin typeface="Times" pitchFamily="2" charset="0"/>
              <a:ea typeface="Times" pitchFamily="2" charset="0"/>
              <a:cs typeface="Times"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D2035E5-E7F3-A34D-AD1E-BC5537F20DA2}"/>
              </a:ext>
            </a:extLst>
          </p:cNvPr>
          <p:cNvSpPr>
            <a:spLocks noGrp="1" noChangeArrowheads="1"/>
          </p:cNvSpPr>
          <p:nvPr>
            <p:ph type="title"/>
          </p:nvPr>
        </p:nvSpPr>
        <p:spPr>
          <a:xfrm>
            <a:off x="457200" y="381000"/>
            <a:ext cx="8229600" cy="1143000"/>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World Wide Web</a:t>
            </a:r>
            <a:endParaRPr lang="en-US" altLang="en-US"/>
          </a:p>
        </p:txBody>
      </p:sp>
      <p:sp>
        <p:nvSpPr>
          <p:cNvPr id="27651" name="Rectangle 3">
            <a:extLst>
              <a:ext uri="{FF2B5EF4-FFF2-40B4-BE49-F238E27FC236}">
                <a16:creationId xmlns:a16="http://schemas.microsoft.com/office/drawing/2014/main" id="{1D52D43D-DBD9-7D49-B943-9D6518CD0D44}"/>
              </a:ext>
            </a:extLst>
          </p:cNvPr>
          <p:cNvSpPr>
            <a:spLocks noGrp="1" noChangeArrowheads="1"/>
          </p:cNvSpPr>
          <p:nvPr>
            <p:ph idx="1"/>
          </p:nvPr>
        </p:nvSpPr>
        <p:spPr>
          <a:xfrm>
            <a:off x="431800" y="1676400"/>
            <a:ext cx="8280400" cy="4171950"/>
          </a:xfrm>
        </p:spPr>
        <p:txBody>
          <a:bodyPr>
            <a:normAutofit/>
          </a:bodyPr>
          <a:lstStyle/>
          <a:p>
            <a:pPr>
              <a:lnSpc>
                <a:spcPct val="90000"/>
              </a:lnSpc>
            </a:pPr>
            <a:r>
              <a:rPr lang="en-US" altLang="en-US" sz="2400" dirty="0">
                <a:ea typeface="Times" pitchFamily="2" charset="0"/>
                <a:cs typeface="Times" pitchFamily="2" charset="0"/>
              </a:rPr>
              <a:t>In 1945, </a:t>
            </a:r>
            <a:r>
              <a:rPr lang="en-US" altLang="en-US" sz="2400" dirty="0" err="1"/>
              <a:t>Vannevar</a:t>
            </a:r>
            <a:r>
              <a:rPr lang="en-US" altLang="en-US" sz="2400" dirty="0"/>
              <a:t> Bush (Science Advisor to President Roosevelt during WW2) proposes </a:t>
            </a:r>
            <a:r>
              <a:rPr lang="en-US" altLang="en-US" sz="2400" dirty="0" err="1"/>
              <a:t>Memex</a:t>
            </a:r>
            <a:r>
              <a:rPr lang="en-US" altLang="en-US" sz="2400" dirty="0"/>
              <a:t>. </a:t>
            </a:r>
          </a:p>
          <a:p>
            <a:pPr>
              <a:lnSpc>
                <a:spcPct val="90000"/>
              </a:lnSpc>
            </a:pPr>
            <a:r>
              <a:rPr lang="en-US" altLang="en-US" sz="2400" dirty="0" err="1"/>
              <a:t>Memex</a:t>
            </a:r>
            <a:r>
              <a:rPr lang="en-US" altLang="en-US" sz="2400" dirty="0"/>
              <a:t> is conceptual machine that can store vast amounts of information, in which users have the ability to create information trails, links of related texts and illustrations, which can be stored and used for future reference. </a:t>
            </a:r>
            <a:endParaRPr lang="en-US" altLang="en-US" sz="2400" dirty="0">
              <a:ea typeface="Times" pitchFamily="2" charset="0"/>
              <a:cs typeface="Times" pitchFamily="2" charset="0"/>
            </a:endParaRPr>
          </a:p>
          <a:p>
            <a:pPr lvl="1">
              <a:lnSpc>
                <a:spcPct val="90000"/>
              </a:lnSpc>
            </a:pPr>
            <a:endParaRPr lang="en-US" altLang="en-US" sz="2400" dirty="0">
              <a:ea typeface="Times" pitchFamily="2" charset="0"/>
              <a:cs typeface="Times" pitchFamily="2" charset="0"/>
            </a:endParaRPr>
          </a:p>
        </p:txBody>
      </p:sp>
      <p:pic>
        <p:nvPicPr>
          <p:cNvPr id="27653" name="Picture 7">
            <a:extLst>
              <a:ext uri="{FF2B5EF4-FFF2-40B4-BE49-F238E27FC236}">
                <a16:creationId xmlns:a16="http://schemas.microsoft.com/office/drawing/2014/main" id="{E5DD8533-ED65-AE4C-B0D9-17765E214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35198"/>
            <a:ext cx="1828800" cy="25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E962254D-07FB-5747-AF6A-76FE73CC361D}"/>
              </a:ext>
            </a:extLst>
          </p:cNvPr>
          <p:cNvPicPr>
            <a:picLocks noChangeAspect="1"/>
          </p:cNvPicPr>
          <p:nvPr/>
        </p:nvPicPr>
        <p:blipFill rotWithShape="1">
          <a:blip r:embed="rId2">
            <a:extLst>
              <a:ext uri="{28A0092B-C50C-407E-A947-70E740481C1C}">
                <a14:useLocalDpi xmlns:a14="http://schemas.microsoft.com/office/drawing/2010/main" val="0"/>
              </a:ext>
            </a:extLst>
          </a:blip>
          <a:srcRect t="13447" r="-1" b="14547"/>
          <a:stretch/>
        </p:blipFill>
        <p:spPr>
          <a:xfrm>
            <a:off x="240030" y="320040"/>
            <a:ext cx="8661654" cy="4303462"/>
          </a:xfrm>
          <a:prstGeom prst="rect">
            <a:avLst/>
          </a:prstGeom>
        </p:spPr>
      </p:pic>
      <p:sp>
        <p:nvSpPr>
          <p:cNvPr id="137" name="Rectangle 13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Rectangle 2">
            <a:extLst>
              <a:ext uri="{FF2B5EF4-FFF2-40B4-BE49-F238E27FC236}">
                <a16:creationId xmlns:a16="http://schemas.microsoft.com/office/drawing/2014/main" id="{C7CE5061-508A-5E4D-827D-F61A00AF1D72}"/>
              </a:ext>
            </a:extLst>
          </p:cNvPr>
          <p:cNvSpPr>
            <a:spLocks noGrp="1" noChangeArrowheads="1"/>
          </p:cNvSpPr>
          <p:nvPr>
            <p:ph type="title"/>
          </p:nvPr>
        </p:nvSpPr>
        <p:spPr>
          <a:xfrm>
            <a:off x="630936" y="5009083"/>
            <a:ext cx="2167128" cy="134599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chor="ctr">
            <a:normAutofit/>
          </a:bodyPr>
          <a:lstStyle/>
          <a:p>
            <a:pPr fontAlgn="auto">
              <a:spcAft>
                <a:spcPts val="0"/>
              </a:spcAft>
              <a:defRPr/>
            </a:pPr>
            <a:r>
              <a:rPr lang="en-US" altLang="en-US" sz="2300" dirty="0">
                <a:solidFill>
                  <a:schemeClr val="bg1"/>
                </a:solidFill>
              </a:rPr>
              <a:t>History of the </a:t>
            </a:r>
            <a:br>
              <a:rPr lang="en-US" altLang="en-US" sz="2300" dirty="0">
                <a:solidFill>
                  <a:schemeClr val="bg1"/>
                </a:solidFill>
              </a:rPr>
            </a:br>
            <a:r>
              <a:rPr lang="en-US" altLang="en-US" sz="2300" dirty="0">
                <a:solidFill>
                  <a:schemeClr val="bg1"/>
                </a:solidFill>
              </a:rPr>
              <a:t>World Wide Web</a:t>
            </a:r>
          </a:p>
        </p:txBody>
      </p:sp>
      <p:cxnSp>
        <p:nvCxnSpPr>
          <p:cNvPr id="139" name="Straight Connector 13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8675" name="Rectangle 3">
            <a:extLst>
              <a:ext uri="{FF2B5EF4-FFF2-40B4-BE49-F238E27FC236}">
                <a16:creationId xmlns:a16="http://schemas.microsoft.com/office/drawing/2014/main" id="{FD8EF3CC-673A-044C-A033-A016D001C45E}"/>
              </a:ext>
            </a:extLst>
          </p:cNvPr>
          <p:cNvSpPr>
            <a:spLocks noGrp="1" noChangeArrowheads="1"/>
          </p:cNvSpPr>
          <p:nvPr>
            <p:ph idx="1"/>
          </p:nvPr>
        </p:nvSpPr>
        <p:spPr>
          <a:xfrm>
            <a:off x="3284982" y="5009083"/>
            <a:ext cx="5232654" cy="1345997"/>
          </a:xfrm>
        </p:spPr>
        <p:txBody>
          <a:bodyPr anchor="ctr">
            <a:normAutofit/>
          </a:bodyPr>
          <a:lstStyle/>
          <a:p>
            <a:pPr>
              <a:buFont typeface="Wingdings" pitchFamily="2" charset="2"/>
              <a:buNone/>
            </a:pPr>
            <a:r>
              <a:rPr lang="en-US" altLang="en-US" sz="1500">
                <a:solidFill>
                  <a:schemeClr val="bg1"/>
                </a:solidFill>
              </a:rPr>
              <a:t>	In his view, Memex would act like the human mind which uses an “association of thoughts, in accordance with some intricate web of trails carried by the cells of the brain. ” Vannevar Bush</a:t>
            </a:r>
            <a:endParaRPr lang="en-US" altLang="en-US" sz="1500">
              <a:solidFill>
                <a:schemeClr val="bg1"/>
              </a:solidFill>
              <a:latin typeface="Times" pitchFamily="2" charset="0"/>
              <a:ea typeface="Times" pitchFamily="2" charset="0"/>
              <a:cs typeface="Times" pitchFamily="2" charset="0"/>
            </a:endParaRPr>
          </a:p>
          <a:p>
            <a:endParaRPr lang="en-US" altLang="en-US" sz="1500">
              <a:solidFill>
                <a:schemeClr val="bg1"/>
              </a:solidFill>
              <a:latin typeface="Times" pitchFamily="2" charset="0"/>
              <a:ea typeface="Times" pitchFamily="2" charset="0"/>
              <a:cs typeface="Times" pitchFamily="2" charset="0"/>
            </a:endParaRPr>
          </a:p>
          <a:p>
            <a:endParaRPr lang="en-US" altLang="en-US" sz="1500">
              <a:solidFill>
                <a:schemeClr val="bg1"/>
              </a:solidFill>
              <a:latin typeface="Times" pitchFamily="2" charset="0"/>
              <a:ea typeface="Times" pitchFamily="2" charset="0"/>
              <a:cs typeface="Times" pitchFamily="2" charset="0"/>
            </a:endParaRPr>
          </a:p>
          <a:p>
            <a:pPr lvl="1"/>
            <a:endParaRPr lang="en-US" altLang="en-US" sz="1500">
              <a:solidFill>
                <a:schemeClr val="bg1"/>
              </a:solidFill>
              <a:latin typeface="Times" pitchFamily="2" charset="0"/>
              <a:ea typeface="Times" pitchFamily="2" charset="0"/>
              <a:cs typeface="Times" pitchFamily="2" charset="0"/>
            </a:endParaRPr>
          </a:p>
          <a:p>
            <a:pPr lvl="1"/>
            <a:endParaRPr lang="en-US" altLang="en-US" sz="1500">
              <a:solidFill>
                <a:schemeClr val="bg1"/>
              </a:solidFill>
              <a:latin typeface="Times" pitchFamily="2" charset="0"/>
              <a:ea typeface="Times" pitchFamily="2" charset="0"/>
              <a:cs typeface="Times" pitchFamily="2" charset="0"/>
            </a:endParaRPr>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4733365-259B-A94E-9FA4-D30DC9C84604}"/>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fontAlgn="auto">
              <a:spcAft>
                <a:spcPts val="0"/>
              </a:spcAft>
              <a:defRPr/>
            </a:pPr>
            <a:r>
              <a:rPr lang="en-US" altLang="en-US" sz="4400"/>
              <a:t>History of the </a:t>
            </a:r>
            <a:br>
              <a:rPr lang="en-US" altLang="en-US" sz="4400"/>
            </a:br>
            <a:r>
              <a:rPr lang="en-US" altLang="en-US" sz="4400"/>
              <a:t>	World Wide Web</a:t>
            </a:r>
          </a:p>
        </p:txBody>
      </p:sp>
      <p:sp>
        <p:nvSpPr>
          <p:cNvPr id="29699" name="Rectangle 3">
            <a:extLst>
              <a:ext uri="{FF2B5EF4-FFF2-40B4-BE49-F238E27FC236}">
                <a16:creationId xmlns:a16="http://schemas.microsoft.com/office/drawing/2014/main" id="{99D707C4-F208-FD4A-B733-F42EED372379}"/>
              </a:ext>
            </a:extLst>
          </p:cNvPr>
          <p:cNvSpPr>
            <a:spLocks noGrp="1" noChangeArrowheads="1"/>
          </p:cNvSpPr>
          <p:nvPr>
            <p:ph idx="1"/>
          </p:nvPr>
        </p:nvSpPr>
        <p:spPr>
          <a:xfrm>
            <a:off x="628650" y="1825625"/>
            <a:ext cx="5391150" cy="4351338"/>
          </a:xfrm>
        </p:spPr>
        <p:txBody>
          <a:bodyPr>
            <a:normAutofit lnSpcReduction="10000"/>
          </a:bodyPr>
          <a:lstStyle/>
          <a:p>
            <a:pPr>
              <a:lnSpc>
                <a:spcPct val="90000"/>
              </a:lnSpc>
            </a:pPr>
            <a:r>
              <a:rPr lang="en-US" altLang="en-US" sz="3000" dirty="0">
                <a:ea typeface="Times" pitchFamily="2" charset="0"/>
                <a:cs typeface="Times" pitchFamily="2" charset="0"/>
              </a:rPr>
              <a:t>Theodore Nelson coins the term Hypertext, Hypermedia and World Wide Web.</a:t>
            </a:r>
            <a:br>
              <a:rPr lang="en-US" altLang="en-US" sz="3000" dirty="0">
                <a:ea typeface="Times" pitchFamily="2" charset="0"/>
                <a:cs typeface="Times" pitchFamily="2" charset="0"/>
              </a:rPr>
            </a:br>
            <a:endParaRPr lang="en-US" altLang="en-US" sz="3000" dirty="0">
              <a:ea typeface="Times" pitchFamily="2" charset="0"/>
              <a:cs typeface="Times" pitchFamily="2" charset="0"/>
            </a:endParaRPr>
          </a:p>
          <a:p>
            <a:pPr>
              <a:lnSpc>
                <a:spcPct val="90000"/>
              </a:lnSpc>
            </a:pPr>
            <a:r>
              <a:rPr lang="en-US" altLang="en-US" sz="3000" dirty="0">
                <a:ea typeface="Times" pitchFamily="2" charset="0"/>
                <a:cs typeface="Times" pitchFamily="2" charset="0"/>
              </a:rPr>
              <a:t>Ted Nelson is also know for </a:t>
            </a:r>
            <a:r>
              <a:rPr lang="en-US" altLang="en-US" sz="3000" dirty="0"/>
              <a:t>conceptualization of "Xanadu," a central, </a:t>
            </a:r>
            <a:br>
              <a:rPr lang="en-US" altLang="en-US" sz="3000" dirty="0"/>
            </a:br>
            <a:r>
              <a:rPr lang="en-US" altLang="en-US" sz="3000" dirty="0"/>
              <a:t>pay-per-document hypertext </a:t>
            </a:r>
            <a:br>
              <a:rPr lang="en-US" altLang="en-US" sz="3000" dirty="0"/>
            </a:br>
            <a:r>
              <a:rPr lang="en-US" altLang="en-US" sz="3000" dirty="0"/>
              <a:t>database encompassing </a:t>
            </a:r>
            <a:br>
              <a:rPr lang="en-US" altLang="en-US" sz="3000" dirty="0"/>
            </a:br>
            <a:r>
              <a:rPr lang="en-US" altLang="en-US" sz="3000" dirty="0"/>
              <a:t>all written information, which</a:t>
            </a:r>
            <a:br>
              <a:rPr lang="en-US" altLang="en-US" sz="3000" dirty="0"/>
            </a:br>
            <a:r>
              <a:rPr lang="en-US" altLang="en-US" sz="3000" dirty="0"/>
              <a:t>has never gotten off the ground.</a:t>
            </a:r>
            <a:r>
              <a:rPr lang="en-US" altLang="en-US" sz="3000" dirty="0">
                <a:ea typeface="Times" pitchFamily="2" charset="0"/>
                <a:cs typeface="Times" pitchFamily="2" charset="0"/>
              </a:rPr>
              <a:t> </a:t>
            </a:r>
          </a:p>
          <a:p>
            <a:pPr>
              <a:lnSpc>
                <a:spcPct val="90000"/>
              </a:lnSpc>
            </a:pPr>
            <a:endParaRPr lang="en-US" altLang="en-US" sz="3000" dirty="0">
              <a:ea typeface="Times" pitchFamily="2" charset="0"/>
              <a:cs typeface="Times" pitchFamily="2" charset="0"/>
            </a:endParaRPr>
          </a:p>
          <a:p>
            <a:pPr lvl="1">
              <a:lnSpc>
                <a:spcPct val="90000"/>
              </a:lnSpc>
            </a:pPr>
            <a:endParaRPr lang="en-US" altLang="en-US" dirty="0">
              <a:ea typeface="Times" pitchFamily="2" charset="0"/>
              <a:cs typeface="Times" pitchFamily="2" charset="0"/>
            </a:endParaRPr>
          </a:p>
          <a:p>
            <a:pPr lvl="1">
              <a:lnSpc>
                <a:spcPct val="90000"/>
              </a:lnSpc>
            </a:pPr>
            <a:endParaRPr lang="en-US" altLang="en-US" dirty="0">
              <a:ea typeface="Times" pitchFamily="2" charset="0"/>
              <a:cs typeface="Times" pitchFamily="2" charset="0"/>
            </a:endParaRPr>
          </a:p>
        </p:txBody>
      </p:sp>
      <p:pic>
        <p:nvPicPr>
          <p:cNvPr id="3" name="Picture 2" descr="A person wearing glasses and a suit&#10;&#10;Description automatically generated with medium confidence">
            <a:extLst>
              <a:ext uri="{FF2B5EF4-FFF2-40B4-BE49-F238E27FC236}">
                <a16:creationId xmlns:a16="http://schemas.microsoft.com/office/drawing/2014/main" id="{F7FE51AD-091E-9F4D-95BA-4934E3D95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854200"/>
            <a:ext cx="2578630" cy="316468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4981" y="4462044"/>
            <a:ext cx="8579094"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2" name="Rectangle 2">
            <a:extLst>
              <a:ext uri="{FF2B5EF4-FFF2-40B4-BE49-F238E27FC236}">
                <a16:creationId xmlns:a16="http://schemas.microsoft.com/office/drawing/2014/main" id="{405DCDA8-F989-AA40-BD70-A5B046CF3161}"/>
              </a:ext>
            </a:extLst>
          </p:cNvPr>
          <p:cNvSpPr>
            <a:spLocks noGrp="1" noChangeArrowheads="1"/>
          </p:cNvSpPr>
          <p:nvPr>
            <p:ph type="title"/>
          </p:nvPr>
        </p:nvSpPr>
        <p:spPr>
          <a:xfrm>
            <a:off x="486952" y="4615840"/>
            <a:ext cx="2913856" cy="1526741"/>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algn="r"/>
            <a:r>
              <a:rPr lang="en-US" altLang="en-US" sz="2600">
                <a:solidFill>
                  <a:schemeClr val="bg1"/>
                </a:solidFill>
              </a:rPr>
              <a:t>History of the World Wide Web</a:t>
            </a:r>
          </a:p>
        </p:txBody>
      </p:sp>
      <p:pic>
        <p:nvPicPr>
          <p:cNvPr id="3" name="Picture 2" descr="Diagram&#10;&#10;Description automatically generated">
            <a:extLst>
              <a:ext uri="{FF2B5EF4-FFF2-40B4-BE49-F238E27FC236}">
                <a16:creationId xmlns:a16="http://schemas.microsoft.com/office/drawing/2014/main" id="{27588059-E8C9-5B43-BF63-152396B0E109}"/>
              </a:ext>
            </a:extLst>
          </p:cNvPr>
          <p:cNvPicPr>
            <a:picLocks noChangeAspect="1"/>
          </p:cNvPicPr>
          <p:nvPr/>
        </p:nvPicPr>
        <p:blipFill rotWithShape="1">
          <a:blip r:embed="rId2">
            <a:extLst>
              <a:ext uri="{28A0092B-C50C-407E-A947-70E740481C1C}">
                <a14:useLocalDpi xmlns:a14="http://schemas.microsoft.com/office/drawing/2010/main" val="0"/>
              </a:ext>
            </a:extLst>
          </a:blip>
          <a:srcRect l="22184" r="18035" b="-2"/>
          <a:stretch/>
        </p:blipFill>
        <p:spPr>
          <a:xfrm>
            <a:off x="294981" y="352931"/>
            <a:ext cx="4169610" cy="3749040"/>
          </a:xfrm>
          <a:prstGeom prst="rect">
            <a:avLst/>
          </a:prstGeom>
        </p:spPr>
      </p:pic>
      <p:pic>
        <p:nvPicPr>
          <p:cNvPr id="5" name="Picture 4" descr="A person using a computer&#10;&#10;Description automatically generated with low confidence">
            <a:extLst>
              <a:ext uri="{FF2B5EF4-FFF2-40B4-BE49-F238E27FC236}">
                <a16:creationId xmlns:a16="http://schemas.microsoft.com/office/drawing/2014/main" id="{5A25B8AC-D07A-564F-95A0-04ADB0EA10D6}"/>
              </a:ext>
            </a:extLst>
          </p:cNvPr>
          <p:cNvPicPr>
            <a:picLocks noChangeAspect="1"/>
          </p:cNvPicPr>
          <p:nvPr/>
        </p:nvPicPr>
        <p:blipFill rotWithShape="1">
          <a:blip r:embed="rId3">
            <a:extLst>
              <a:ext uri="{28A0092B-C50C-407E-A947-70E740481C1C}">
                <a14:useLocalDpi xmlns:a14="http://schemas.microsoft.com/office/drawing/2010/main" val="0"/>
              </a:ext>
            </a:extLst>
          </a:blip>
          <a:srcRect l="14555" r="-2" b="-2"/>
          <a:stretch/>
        </p:blipFill>
        <p:spPr>
          <a:xfrm>
            <a:off x="4688802" y="357013"/>
            <a:ext cx="4160216" cy="3749040"/>
          </a:xfrm>
          <a:prstGeom prst="rect">
            <a:avLst/>
          </a:prstGeom>
        </p:spPr>
      </p:pic>
      <p:cxnSp>
        <p:nvCxnSpPr>
          <p:cNvPr id="138" name="Straight Connector 137">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554904"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0723" name="Rectangle 3">
            <a:extLst>
              <a:ext uri="{FF2B5EF4-FFF2-40B4-BE49-F238E27FC236}">
                <a16:creationId xmlns:a16="http://schemas.microsoft.com/office/drawing/2014/main" id="{F7EF4F50-28E0-D948-B713-D536D696F5C9}"/>
              </a:ext>
            </a:extLst>
          </p:cNvPr>
          <p:cNvSpPr>
            <a:spLocks noGrp="1" noChangeArrowheads="1"/>
          </p:cNvSpPr>
          <p:nvPr>
            <p:ph idx="1"/>
          </p:nvPr>
        </p:nvSpPr>
        <p:spPr>
          <a:xfrm>
            <a:off x="3709002" y="4615840"/>
            <a:ext cx="4957440" cy="1526741"/>
          </a:xfrm>
        </p:spPr>
        <p:txBody>
          <a:bodyPr anchor="ctr">
            <a:normAutofit/>
          </a:bodyPr>
          <a:lstStyle/>
          <a:p>
            <a:r>
              <a:rPr lang="en-US" altLang="en-US" sz="1300">
                <a:solidFill>
                  <a:schemeClr val="bg1"/>
                </a:solidFill>
              </a:rPr>
              <a:t>The first working hypertext system was developed at Brown University in 1967, by a team led by Andries van Dam.                                          </a:t>
            </a:r>
          </a:p>
          <a:p>
            <a:r>
              <a:rPr lang="en-US" altLang="en-US" sz="1300">
                <a:solidFill>
                  <a:schemeClr val="bg1"/>
                </a:solidFill>
              </a:rPr>
              <a:t>The Hypertext Editing System ran in 128K memory on an IBM/360 mainframe and was funded by IBM, who later sold it to the Houston Manned Spacecraft Center, where </a:t>
            </a:r>
            <a:br>
              <a:rPr lang="en-US" altLang="en-US" sz="1300">
                <a:solidFill>
                  <a:schemeClr val="bg1"/>
                </a:solidFill>
              </a:rPr>
            </a:br>
            <a:r>
              <a:rPr lang="en-US" altLang="en-US" sz="1300">
                <a:solidFill>
                  <a:schemeClr val="bg1"/>
                </a:solidFill>
              </a:rPr>
              <a:t>it was used to produce documentation </a:t>
            </a:r>
            <a:br>
              <a:rPr lang="en-US" altLang="en-US" sz="1300">
                <a:solidFill>
                  <a:schemeClr val="bg1"/>
                </a:solidFill>
              </a:rPr>
            </a:br>
            <a:r>
              <a:rPr lang="en-US" altLang="en-US" sz="1300">
                <a:solidFill>
                  <a:schemeClr val="bg1"/>
                </a:solidFill>
              </a:rPr>
              <a:t>for the Apollo space program. </a:t>
            </a:r>
            <a:endParaRPr lang="en-US" altLang="en-US" sz="1300">
              <a:solidFill>
                <a:schemeClr val="bg1"/>
              </a:solidFill>
              <a:latin typeface="Times" pitchFamily="2" charset="0"/>
              <a:ea typeface="Times" pitchFamily="2" charset="0"/>
              <a:cs typeface="Times"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38814" y="321176"/>
            <a:ext cx="4744979"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a:extLst>
              <a:ext uri="{FF2B5EF4-FFF2-40B4-BE49-F238E27FC236}">
                <a16:creationId xmlns:a16="http://schemas.microsoft.com/office/drawing/2014/main" id="{2D0FECEF-F673-9D4C-AA96-F75F3F87D1DA}"/>
              </a:ext>
            </a:extLst>
          </p:cNvPr>
          <p:cNvSpPr>
            <a:spLocks noGrp="1" noChangeArrowheads="1"/>
          </p:cNvSpPr>
          <p:nvPr>
            <p:ph type="title"/>
          </p:nvPr>
        </p:nvSpPr>
        <p:spPr>
          <a:xfrm>
            <a:off x="602289" y="640263"/>
            <a:ext cx="4103917" cy="1344975"/>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fontAlgn="auto">
              <a:spcAft>
                <a:spcPts val="0"/>
              </a:spcAft>
              <a:defRPr/>
            </a:pPr>
            <a:r>
              <a:rPr lang="en-US" altLang="en-US" sz="3500">
                <a:solidFill>
                  <a:schemeClr val="bg1"/>
                </a:solidFill>
              </a:rPr>
              <a:t>History of the </a:t>
            </a:r>
            <a:br>
              <a:rPr lang="en-US" altLang="en-US" sz="3500">
                <a:solidFill>
                  <a:schemeClr val="bg1"/>
                </a:solidFill>
              </a:rPr>
            </a:br>
            <a:r>
              <a:rPr lang="en-US" altLang="en-US" sz="3500">
                <a:solidFill>
                  <a:schemeClr val="bg1"/>
                </a:solidFill>
              </a:rPr>
              <a:t>	World Wide Web</a:t>
            </a:r>
          </a:p>
        </p:txBody>
      </p:sp>
      <p:cxnSp>
        <p:nvCxnSpPr>
          <p:cNvPr id="76" name="Straight Connector 75">
            <a:extLst>
              <a:ext uri="{FF2B5EF4-FFF2-40B4-BE49-F238E27FC236}">
                <a16:creationId xmlns:a16="http://schemas.microsoft.com/office/drawing/2014/main" id="{B0EB58AB-4EF7-4CA1-8EBA-CC57F99AF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066" y="2050299"/>
            <a:ext cx="363474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1747" name="Rectangle 3">
            <a:extLst>
              <a:ext uri="{FF2B5EF4-FFF2-40B4-BE49-F238E27FC236}">
                <a16:creationId xmlns:a16="http://schemas.microsoft.com/office/drawing/2014/main" id="{311A2963-5B3D-1E47-9B9F-53A8138B290A}"/>
              </a:ext>
            </a:extLst>
          </p:cNvPr>
          <p:cNvSpPr>
            <a:spLocks noGrp="1" noChangeArrowheads="1"/>
          </p:cNvSpPr>
          <p:nvPr>
            <p:ph idx="1"/>
          </p:nvPr>
        </p:nvSpPr>
        <p:spPr>
          <a:xfrm>
            <a:off x="602288" y="2121762"/>
            <a:ext cx="4103917" cy="3626917"/>
          </a:xfrm>
        </p:spPr>
        <p:txBody>
          <a:bodyPr>
            <a:normAutofit/>
          </a:bodyPr>
          <a:lstStyle/>
          <a:p>
            <a:pPr lvl="1">
              <a:buFont typeface="Symbol" pitchFamily="2" charset="2"/>
              <a:buChar char="·"/>
            </a:pPr>
            <a:r>
              <a:rPr lang="en-US" altLang="en-US" sz="2100" dirty="0">
                <a:solidFill>
                  <a:schemeClr val="bg1"/>
                </a:solidFill>
                <a:ea typeface="Times" pitchFamily="2" charset="0"/>
                <a:cs typeface="Times" pitchFamily="2" charset="0"/>
              </a:rPr>
              <a:t>In 1990, Robert </a:t>
            </a:r>
            <a:r>
              <a:rPr lang="en-US" altLang="en-US" sz="2100" dirty="0" err="1">
                <a:solidFill>
                  <a:schemeClr val="bg1"/>
                </a:solidFill>
                <a:ea typeface="Times" pitchFamily="2" charset="0"/>
                <a:cs typeface="Times" pitchFamily="2" charset="0"/>
              </a:rPr>
              <a:t>Cailliau</a:t>
            </a:r>
            <a:r>
              <a:rPr lang="en-US" altLang="en-US" sz="2100" dirty="0">
                <a:solidFill>
                  <a:schemeClr val="bg1"/>
                </a:solidFill>
                <a:ea typeface="Times" pitchFamily="2" charset="0"/>
                <a:cs typeface="Times" pitchFamily="2" charset="0"/>
              </a:rPr>
              <a:t> and Tim Berners-Lee at CERN develop hypertext in order to allow scientist working in</a:t>
            </a:r>
            <a:br>
              <a:rPr lang="en-US" altLang="en-US" sz="2100" dirty="0">
                <a:solidFill>
                  <a:schemeClr val="bg1"/>
                </a:solidFill>
                <a:ea typeface="Times" pitchFamily="2" charset="0"/>
                <a:cs typeface="Times" pitchFamily="2" charset="0"/>
              </a:rPr>
            </a:br>
            <a:r>
              <a:rPr lang="en-US" altLang="en-US" sz="2100" dirty="0">
                <a:solidFill>
                  <a:schemeClr val="bg1"/>
                </a:solidFill>
                <a:ea typeface="Times" pitchFamily="2" charset="0"/>
                <a:cs typeface="Times" pitchFamily="2" charset="0"/>
              </a:rPr>
              <a:t>particle physics to exchange</a:t>
            </a:r>
            <a:br>
              <a:rPr lang="en-US" altLang="en-US" sz="2100" dirty="0">
                <a:solidFill>
                  <a:schemeClr val="bg1"/>
                </a:solidFill>
                <a:ea typeface="Times" pitchFamily="2" charset="0"/>
                <a:cs typeface="Times" pitchFamily="2" charset="0"/>
              </a:rPr>
            </a:br>
            <a:r>
              <a:rPr lang="en-US" altLang="en-US" sz="2100" dirty="0">
                <a:solidFill>
                  <a:schemeClr val="bg1"/>
                </a:solidFill>
                <a:ea typeface="Times" pitchFamily="2" charset="0"/>
                <a:cs typeface="Times" pitchFamily="2" charset="0"/>
              </a:rPr>
              <a:t> information and distribution of information over the Web begins.</a:t>
            </a:r>
          </a:p>
          <a:p>
            <a:pPr lvl="1"/>
            <a:endParaRPr lang="en-US" altLang="en-US" sz="2100" dirty="0">
              <a:solidFill>
                <a:schemeClr val="bg1"/>
              </a:solidFill>
              <a:latin typeface="Times" pitchFamily="2" charset="0"/>
              <a:ea typeface="Times" pitchFamily="2" charset="0"/>
              <a:cs typeface="Times" pitchFamily="2" charset="0"/>
            </a:endParaRPr>
          </a:p>
          <a:p>
            <a:endParaRPr lang="en-US" altLang="en-US" dirty="0">
              <a:solidFill>
                <a:schemeClr val="bg1"/>
              </a:solidFill>
              <a:latin typeface="Times" pitchFamily="2" charset="0"/>
              <a:ea typeface="Times" pitchFamily="2" charset="0"/>
              <a:cs typeface="Times" pitchFamily="2" charset="0"/>
            </a:endParaRPr>
          </a:p>
          <a:p>
            <a:pPr lvl="1"/>
            <a:endParaRPr lang="en-US" altLang="en-US" sz="2100" dirty="0">
              <a:solidFill>
                <a:schemeClr val="bg1"/>
              </a:solidFill>
              <a:latin typeface="Times" pitchFamily="2" charset="0"/>
              <a:ea typeface="Times" pitchFamily="2" charset="0"/>
              <a:cs typeface="Times" pitchFamily="2" charset="0"/>
            </a:endParaRPr>
          </a:p>
          <a:p>
            <a:pPr lvl="1"/>
            <a:endParaRPr lang="en-US" altLang="en-US" sz="2100" dirty="0">
              <a:solidFill>
                <a:schemeClr val="bg1"/>
              </a:solidFill>
              <a:latin typeface="Times" pitchFamily="2" charset="0"/>
              <a:ea typeface="Times" pitchFamily="2" charset="0"/>
              <a:cs typeface="Times" pitchFamily="2" charset="0"/>
            </a:endParaRPr>
          </a:p>
        </p:txBody>
      </p:sp>
      <p:pic>
        <p:nvPicPr>
          <p:cNvPr id="31748" name="Picture 4">
            <a:extLst>
              <a:ext uri="{FF2B5EF4-FFF2-40B4-BE49-F238E27FC236}">
                <a16:creationId xmlns:a16="http://schemas.microsoft.com/office/drawing/2014/main" id="{79B190B0-9C7C-E640-AD3B-E68655207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708"/>
          <a:stretch/>
        </p:blipFill>
        <p:spPr bwMode="auto">
          <a:xfrm>
            <a:off x="5337873" y="306909"/>
            <a:ext cx="3557918" cy="2842154"/>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a:extLst>
              <a:ext uri="{FF2B5EF4-FFF2-40B4-BE49-F238E27FC236}">
                <a16:creationId xmlns:a16="http://schemas.microsoft.com/office/drawing/2014/main" id="{DC3DA831-373C-5541-B8FC-E672B0D961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7" r="-1" b="41615"/>
          <a:stretch/>
        </p:blipFill>
        <p:spPr bwMode="auto">
          <a:xfrm>
            <a:off x="5337873" y="3375763"/>
            <a:ext cx="3557916" cy="284215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A27648A-1E7C-F24A-B02E-6D385FAF27EC}"/>
              </a:ext>
            </a:extLst>
          </p:cNvPr>
          <p:cNvSpPr>
            <a:spLocks noGrp="1" noChangeArrowheads="1"/>
          </p:cNvSpPr>
          <p:nvPr>
            <p:ph type="title"/>
          </p:nvPr>
        </p:nvSpPr>
        <p:spPr>
          <a:xfrm>
            <a:off x="360759" y="3752849"/>
            <a:ext cx="2468166" cy="245268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chor="ctr">
            <a:normAutofit/>
          </a:bodyPr>
          <a:lstStyle/>
          <a:p>
            <a:pPr fontAlgn="auto">
              <a:spcAft>
                <a:spcPts val="0"/>
              </a:spcAft>
              <a:defRPr/>
            </a:pPr>
            <a:r>
              <a:rPr lang="en-US" altLang="en-US" sz="3100"/>
              <a:t>History of the </a:t>
            </a:r>
            <a:br>
              <a:rPr lang="en-US" altLang="en-US" sz="3100"/>
            </a:br>
            <a:r>
              <a:rPr lang="en-US" altLang="en-US" sz="3100"/>
              <a:t>	World Wide Web</a:t>
            </a:r>
          </a:p>
        </p:txBody>
      </p:sp>
      <p:pic>
        <p:nvPicPr>
          <p:cNvPr id="2" name="Picture 1">
            <a:extLst>
              <a:ext uri="{FF2B5EF4-FFF2-40B4-BE49-F238E27FC236}">
                <a16:creationId xmlns:a16="http://schemas.microsoft.com/office/drawing/2014/main" id="{F0FEA7B2-2D6D-DE44-A1DB-784FDCA8E423}"/>
              </a:ext>
            </a:extLst>
          </p:cNvPr>
          <p:cNvPicPr>
            <a:picLocks noChangeAspect="1"/>
          </p:cNvPicPr>
          <p:nvPr/>
        </p:nvPicPr>
        <p:blipFill rotWithShape="1">
          <a:blip r:embed="rId3"/>
          <a:srcRect t="3615" b="1909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4819" name="Rectangle 3">
            <a:extLst>
              <a:ext uri="{FF2B5EF4-FFF2-40B4-BE49-F238E27FC236}">
                <a16:creationId xmlns:a16="http://schemas.microsoft.com/office/drawing/2014/main" id="{66D73D19-3138-C84C-8393-E37D967E3B27}"/>
              </a:ext>
            </a:extLst>
          </p:cNvPr>
          <p:cNvSpPr>
            <a:spLocks noGrp="1" noChangeArrowheads="1"/>
          </p:cNvSpPr>
          <p:nvPr>
            <p:ph idx="1"/>
          </p:nvPr>
        </p:nvSpPr>
        <p:spPr>
          <a:xfrm>
            <a:off x="3167986" y="3752850"/>
            <a:ext cx="5614060" cy="2452687"/>
          </a:xfrm>
        </p:spPr>
        <p:txBody>
          <a:bodyPr anchor="ctr">
            <a:normAutofit/>
          </a:bodyPr>
          <a:lstStyle/>
          <a:p>
            <a:r>
              <a:rPr lang="en-US" altLang="en-US" sz="1600" dirty="0">
                <a:ea typeface="Times" pitchFamily="2" charset="0"/>
                <a:cs typeface="Times" pitchFamily="2" charset="0"/>
              </a:rPr>
              <a:t>In 1991, the internet changed again with the introduction of the World Wide Web. </a:t>
            </a:r>
          </a:p>
          <a:p>
            <a:r>
              <a:rPr lang="en-US" altLang="en-US" sz="1600" dirty="0">
                <a:ea typeface="Times" pitchFamily="2" charset="0"/>
                <a:cs typeface="Times" pitchFamily="2" charset="0"/>
              </a:rPr>
              <a:t>Time Berners-Lee introduced WWW: an internet that was not simply a way to send files from one place to another but was itself a “web” of information that anyone on the internet could retrieve.</a:t>
            </a:r>
          </a:p>
          <a:p>
            <a:r>
              <a:rPr lang="en-US" altLang="en-US" sz="1600" dirty="0">
                <a:ea typeface="Times" pitchFamily="2" charset="0"/>
                <a:cs typeface="Times" pitchFamily="2" charset="0"/>
              </a:rPr>
              <a:t>Berners-Lee create the first browner and the internet that we know today.</a:t>
            </a:r>
          </a:p>
        </p:txBody>
      </p:sp>
    </p:spTree>
    <p:extLst>
      <p:ext uri="{BB962C8B-B14F-4D97-AF65-F5344CB8AC3E}">
        <p14:creationId xmlns:p14="http://schemas.microsoft.com/office/powerpoint/2010/main" val="101428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70" name="Rectangle 2">
            <a:extLst>
              <a:ext uri="{FF2B5EF4-FFF2-40B4-BE49-F238E27FC236}">
                <a16:creationId xmlns:a16="http://schemas.microsoft.com/office/drawing/2014/main" id="{BF185316-0BB4-B348-A093-618F4D510CB0}"/>
              </a:ext>
            </a:extLst>
          </p:cNvPr>
          <p:cNvSpPr>
            <a:spLocks noGrp="1" noChangeArrowheads="1"/>
          </p:cNvSpPr>
          <p:nvPr>
            <p:ph type="title"/>
          </p:nvPr>
        </p:nvSpPr>
        <p:spPr>
          <a:xfrm>
            <a:off x="394554" y="466578"/>
            <a:ext cx="8354891" cy="93044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vert="horz" lIns="91440" tIns="45720" rIns="91440" bIns="45720" rtlCol="0" anchor="b">
            <a:normAutofit/>
          </a:bodyPr>
          <a:lstStyle/>
          <a:p>
            <a:pPr algn="ctr" defTabSz="914400"/>
            <a:r>
              <a:rPr lang="en-US" altLang="en-US" sz="4700" kern="1200">
                <a:solidFill>
                  <a:srgbClr val="FFFFFF"/>
                </a:solidFill>
                <a:latin typeface="+mj-lt"/>
                <a:ea typeface="+mj-ea"/>
                <a:cs typeface="+mj-cs"/>
              </a:rPr>
              <a:t>History of the World Wide Web</a:t>
            </a:r>
          </a:p>
        </p:txBody>
      </p:sp>
      <p:sp>
        <p:nvSpPr>
          <p:cNvPr id="32771" name="Rectangle 3">
            <a:extLst>
              <a:ext uri="{FF2B5EF4-FFF2-40B4-BE49-F238E27FC236}">
                <a16:creationId xmlns:a16="http://schemas.microsoft.com/office/drawing/2014/main" id="{3635327C-C978-E34A-98B7-1882349204EE}"/>
              </a:ext>
            </a:extLst>
          </p:cNvPr>
          <p:cNvSpPr>
            <a:spLocks noGrp="1" noChangeArrowheads="1"/>
          </p:cNvSpPr>
          <p:nvPr>
            <p:ph idx="1"/>
          </p:nvPr>
        </p:nvSpPr>
        <p:spPr>
          <a:xfrm>
            <a:off x="1143000" y="1525638"/>
            <a:ext cx="6858000" cy="420001"/>
          </a:xfrm>
        </p:spPr>
        <p:txBody>
          <a:bodyPr vert="horz" lIns="91440" tIns="45720" rIns="91440" bIns="45720" rtlCol="0">
            <a:normAutofit/>
          </a:bodyPr>
          <a:lstStyle/>
          <a:p>
            <a:pPr marL="0" indent="0" algn="ctr" defTabSz="914400">
              <a:spcBef>
                <a:spcPts val="1000"/>
              </a:spcBef>
              <a:buNone/>
            </a:pPr>
            <a:r>
              <a:rPr lang="en-US" altLang="en-US" sz="1700" kern="1200" dirty="0">
                <a:solidFill>
                  <a:schemeClr val="bg1"/>
                </a:solidFill>
                <a:latin typeface="+mn-lt"/>
                <a:ea typeface="+mn-ea"/>
                <a:cs typeface="+mn-cs"/>
              </a:rPr>
              <a:t>In 1992, CERN develops the  first Graphical Browser.</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2772" name="Picture 6" descr="Graphical user interface, application&#10;&#10;Description automatically generated">
            <a:extLst>
              <a:ext uri="{FF2B5EF4-FFF2-40B4-BE49-F238E27FC236}">
                <a16:creationId xmlns:a16="http://schemas.microsoft.com/office/drawing/2014/main" id="{A0AB496C-3E17-0147-8457-C0DCB8CB71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9345" y="2509911"/>
            <a:ext cx="5683985" cy="3997637"/>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8349084-FD26-7C4C-8148-327D5212F82D}"/>
              </a:ext>
            </a:extLst>
          </p:cNvPr>
          <p:cNvSpPr>
            <a:spLocks noGrp="1" noChangeArrowheads="1"/>
          </p:cNvSpPr>
          <p:nvPr>
            <p:ph type="title"/>
          </p:nvPr>
        </p:nvSpPr>
        <p:spPr/>
        <p:txBody>
          <a:bodyPr/>
          <a:lstStyle/>
          <a:p>
            <a:r>
              <a:rPr lang="en-US" altLang="en-US" sz="4400"/>
              <a:t>History of the Internet</a:t>
            </a:r>
          </a:p>
        </p:txBody>
      </p:sp>
      <p:sp>
        <p:nvSpPr>
          <p:cNvPr id="7171" name="Rectangle 3">
            <a:extLst>
              <a:ext uri="{FF2B5EF4-FFF2-40B4-BE49-F238E27FC236}">
                <a16:creationId xmlns:a16="http://schemas.microsoft.com/office/drawing/2014/main" id="{5DEEC5CA-8E8A-4549-8DD0-1EB60BA678F6}"/>
              </a:ext>
            </a:extLst>
          </p:cNvPr>
          <p:cNvSpPr>
            <a:spLocks noGrp="1" noChangeArrowheads="1"/>
          </p:cNvSpPr>
          <p:nvPr>
            <p:ph idx="1"/>
          </p:nvPr>
        </p:nvSpPr>
        <p:spPr>
          <a:xfrm>
            <a:off x="228600" y="1847850"/>
            <a:ext cx="5562600" cy="4171950"/>
          </a:xfrm>
        </p:spPr>
        <p:txBody>
          <a:bodyPr>
            <a:normAutofit/>
          </a:bodyPr>
          <a:lstStyle/>
          <a:p>
            <a:pPr lvl="1"/>
            <a:r>
              <a:rPr lang="en-US" altLang="en-US" sz="2800" dirty="0"/>
              <a:t>Sputnik 1 launched on Oct. 4, 1957</a:t>
            </a:r>
          </a:p>
          <a:p>
            <a:pPr lvl="1"/>
            <a:r>
              <a:rPr lang="en-US" altLang="en-US" sz="2800" dirty="0"/>
              <a:t>President Eisenhower became concerned that the Soviets would advance faster than the United States in Technology.</a:t>
            </a:r>
          </a:p>
        </p:txBody>
      </p:sp>
      <p:pic>
        <p:nvPicPr>
          <p:cNvPr id="7172" name="Picture 4">
            <a:extLst>
              <a:ext uri="{FF2B5EF4-FFF2-40B4-BE49-F238E27FC236}">
                <a16:creationId xmlns:a16="http://schemas.microsoft.com/office/drawing/2014/main" id="{8CD2B936-7E33-A84A-B840-0A392497C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43000"/>
            <a:ext cx="20828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7173" name="Picture 8">
            <a:extLst>
              <a:ext uri="{FF2B5EF4-FFF2-40B4-BE49-F238E27FC236}">
                <a16:creationId xmlns:a16="http://schemas.microsoft.com/office/drawing/2014/main" id="{19EF4F62-C644-F849-9777-E4FFB062B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92561"/>
            <a:ext cx="2743200" cy="218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pic>
        <p:nvPicPr>
          <p:cNvPr id="7174" name="Picture 11">
            <a:extLst>
              <a:ext uri="{FF2B5EF4-FFF2-40B4-BE49-F238E27FC236}">
                <a16:creationId xmlns:a16="http://schemas.microsoft.com/office/drawing/2014/main" id="{A99CF118-5DE6-CC4F-B1C3-E4B09E181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224461"/>
            <a:ext cx="4114800" cy="95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8E415D5-5D49-144A-81EC-566D0B9F0CF4}"/>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fontAlgn="auto">
              <a:spcAft>
                <a:spcPts val="0"/>
              </a:spcAft>
              <a:defRPr/>
            </a:pPr>
            <a:r>
              <a:rPr lang="en-US" altLang="en-US" sz="4400" dirty="0"/>
              <a:t>History of the </a:t>
            </a:r>
            <a:br>
              <a:rPr lang="en-US" altLang="en-US" sz="4400" dirty="0"/>
            </a:br>
            <a:r>
              <a:rPr lang="en-US" altLang="en-US" sz="4400" dirty="0"/>
              <a:t>	World Wide Web</a:t>
            </a:r>
          </a:p>
        </p:txBody>
      </p:sp>
      <p:sp>
        <p:nvSpPr>
          <p:cNvPr id="33795" name="Rectangle 3">
            <a:extLst>
              <a:ext uri="{FF2B5EF4-FFF2-40B4-BE49-F238E27FC236}">
                <a16:creationId xmlns:a16="http://schemas.microsoft.com/office/drawing/2014/main" id="{B5A986D3-E44D-AC48-8A03-7DB63B60A3DE}"/>
              </a:ext>
            </a:extLst>
          </p:cNvPr>
          <p:cNvSpPr>
            <a:spLocks noGrp="1" noChangeArrowheads="1"/>
          </p:cNvSpPr>
          <p:nvPr>
            <p:ph idx="1"/>
          </p:nvPr>
        </p:nvSpPr>
        <p:spPr>
          <a:xfrm>
            <a:off x="628650" y="1825625"/>
            <a:ext cx="5391150" cy="4351338"/>
          </a:xfrm>
        </p:spPr>
        <p:txBody>
          <a:bodyPr>
            <a:normAutofit/>
          </a:bodyPr>
          <a:lstStyle/>
          <a:p>
            <a:pPr lvl="1">
              <a:lnSpc>
                <a:spcPct val="90000"/>
              </a:lnSpc>
              <a:buFont typeface="Symbol" pitchFamily="2" charset="2"/>
              <a:buChar char="·"/>
            </a:pPr>
            <a:r>
              <a:rPr lang="en-US" altLang="en-US" sz="2400" dirty="0">
                <a:ea typeface="Times" pitchFamily="2" charset="0"/>
                <a:cs typeface="Times" pitchFamily="2" charset="0"/>
              </a:rPr>
              <a:t>The computer used for the development of Hypertext was a NeXT Internet machine developed by Steve Jobs, one of the founders of Apple Computers. Jobs was asked to return to Apple Computers in 1997 and the NeXT operating </a:t>
            </a:r>
            <a:br>
              <a:rPr lang="en-US" altLang="en-US" sz="2400" dirty="0">
                <a:ea typeface="Times" pitchFamily="2" charset="0"/>
                <a:cs typeface="Times" pitchFamily="2" charset="0"/>
              </a:rPr>
            </a:br>
            <a:r>
              <a:rPr lang="en-US" altLang="en-US" sz="2400" dirty="0">
                <a:ea typeface="Times" pitchFamily="2" charset="0"/>
                <a:cs typeface="Times" pitchFamily="2" charset="0"/>
              </a:rPr>
              <a:t>system is the basis of the current Mac OS.</a:t>
            </a:r>
          </a:p>
          <a:p>
            <a:pPr lvl="1">
              <a:lnSpc>
                <a:spcPct val="90000"/>
              </a:lnSpc>
            </a:pPr>
            <a:endParaRPr lang="en-US" altLang="en-US" sz="1600" dirty="0">
              <a:latin typeface="Times" pitchFamily="2" charset="0"/>
              <a:ea typeface="Times" pitchFamily="2" charset="0"/>
              <a:cs typeface="Times" pitchFamily="2" charset="0"/>
            </a:endParaRPr>
          </a:p>
          <a:p>
            <a:pPr>
              <a:lnSpc>
                <a:spcPct val="90000"/>
              </a:lnSpc>
            </a:pPr>
            <a:endParaRPr lang="en-US" altLang="en-US" sz="2400" dirty="0">
              <a:latin typeface="Times" pitchFamily="2" charset="0"/>
              <a:ea typeface="Times" pitchFamily="2" charset="0"/>
              <a:cs typeface="Times" pitchFamily="2" charset="0"/>
            </a:endParaRPr>
          </a:p>
          <a:p>
            <a:pPr lvl="1">
              <a:lnSpc>
                <a:spcPct val="90000"/>
              </a:lnSpc>
            </a:pPr>
            <a:endParaRPr lang="en-US" altLang="en-US" sz="1600" dirty="0">
              <a:latin typeface="Times" pitchFamily="2" charset="0"/>
              <a:ea typeface="Times" pitchFamily="2" charset="0"/>
              <a:cs typeface="Times" pitchFamily="2" charset="0"/>
            </a:endParaRPr>
          </a:p>
          <a:p>
            <a:pPr lvl="1">
              <a:lnSpc>
                <a:spcPct val="90000"/>
              </a:lnSpc>
            </a:pPr>
            <a:endParaRPr lang="en-US" altLang="en-US" sz="1600" dirty="0">
              <a:latin typeface="Times" pitchFamily="2" charset="0"/>
              <a:ea typeface="Times" pitchFamily="2" charset="0"/>
              <a:cs typeface="Times" pitchFamily="2" charset="0"/>
            </a:endParaRPr>
          </a:p>
        </p:txBody>
      </p:sp>
      <p:pic>
        <p:nvPicPr>
          <p:cNvPr id="33796" name="Picture 6">
            <a:extLst>
              <a:ext uri="{FF2B5EF4-FFF2-40B4-BE49-F238E27FC236}">
                <a16:creationId xmlns:a16="http://schemas.microsoft.com/office/drawing/2014/main" id="{37C665C7-3D6A-B941-9AC3-1F5EA9AF7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822450"/>
            <a:ext cx="213360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BE72B26-5E8B-8440-9E29-94C2F1377CBA}"/>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fontAlgn="auto">
              <a:spcAft>
                <a:spcPts val="0"/>
              </a:spcAft>
              <a:defRPr/>
            </a:pPr>
            <a:r>
              <a:rPr lang="en-US" altLang="en-US" sz="4400"/>
              <a:t>History of the </a:t>
            </a:r>
            <a:br>
              <a:rPr lang="en-US" altLang="en-US" sz="4400"/>
            </a:br>
            <a:r>
              <a:rPr lang="en-US" altLang="en-US" sz="4400"/>
              <a:t>	World Wide Web</a:t>
            </a:r>
          </a:p>
        </p:txBody>
      </p:sp>
      <p:sp>
        <p:nvSpPr>
          <p:cNvPr id="35843" name="Rectangle 3">
            <a:extLst>
              <a:ext uri="{FF2B5EF4-FFF2-40B4-BE49-F238E27FC236}">
                <a16:creationId xmlns:a16="http://schemas.microsoft.com/office/drawing/2014/main" id="{ED509507-9253-7646-A669-C9C8C707AFBF}"/>
              </a:ext>
            </a:extLst>
          </p:cNvPr>
          <p:cNvSpPr>
            <a:spLocks noGrp="1" noChangeArrowheads="1"/>
          </p:cNvSpPr>
          <p:nvPr>
            <p:ph idx="1"/>
          </p:nvPr>
        </p:nvSpPr>
        <p:spPr>
          <a:xfrm>
            <a:off x="228600" y="1828800"/>
            <a:ext cx="8534400" cy="4267200"/>
          </a:xfrm>
        </p:spPr>
        <p:txBody>
          <a:bodyPr/>
          <a:lstStyle/>
          <a:p>
            <a:pPr>
              <a:lnSpc>
                <a:spcPct val="90000"/>
              </a:lnSpc>
            </a:pPr>
            <a:r>
              <a:rPr lang="en-US" altLang="en-US" sz="2800" dirty="0">
                <a:ea typeface="Times" pitchFamily="2" charset="0"/>
                <a:cs typeface="Times" pitchFamily="2" charset="0"/>
              </a:rPr>
              <a:t>In 1992, a group of students and researchers developed a sophisticated browser that called Mosaic is released by the </a:t>
            </a:r>
            <a:r>
              <a:rPr lang="en-US" altLang="en-US" sz="2800" dirty="0"/>
              <a:t>National Center for Supercomputing Applications (NASA) at the University of Illinois</a:t>
            </a:r>
            <a:r>
              <a:rPr lang="en-US" altLang="en-US" sz="2800" dirty="0">
                <a:ea typeface="Times" pitchFamily="2" charset="0"/>
                <a:cs typeface="Times" pitchFamily="2" charset="0"/>
              </a:rPr>
              <a:t>.</a:t>
            </a:r>
          </a:p>
          <a:p>
            <a:pPr>
              <a:lnSpc>
                <a:spcPct val="90000"/>
              </a:lnSpc>
            </a:pPr>
            <a:r>
              <a:rPr lang="en-US" altLang="en-US" sz="2800" dirty="0">
                <a:ea typeface="Times" pitchFamily="2" charset="0"/>
                <a:cs typeface="Times" pitchFamily="2" charset="0"/>
              </a:rPr>
              <a:t>This graphical browser was developed by Marc Andreessen, a college student and part-time employee of NASA. </a:t>
            </a:r>
          </a:p>
          <a:p>
            <a:pPr>
              <a:lnSpc>
                <a:spcPct val="90000"/>
              </a:lnSpc>
            </a:pPr>
            <a:endParaRPr lang="en-US" altLang="en-US" dirty="0">
              <a:ea typeface="Times" pitchFamily="2" charset="0"/>
              <a:cs typeface="Times" pitchFamily="2" charset="0"/>
            </a:endParaRPr>
          </a:p>
          <a:p>
            <a:pPr lvl="1">
              <a:lnSpc>
                <a:spcPct val="90000"/>
              </a:lnSpc>
            </a:pPr>
            <a:endParaRPr lang="en-US" altLang="en-US" dirty="0">
              <a:ea typeface="Times" pitchFamily="2" charset="0"/>
              <a:cs typeface="Times"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BE72B26-5E8B-8440-9E29-94C2F1377CBA}"/>
              </a:ext>
            </a:extLst>
          </p:cNvPr>
          <p:cNvSpPr>
            <a:spLocks noGrp="1" noChangeArrowheads="1"/>
          </p:cNvSpPr>
          <p:nvPr>
            <p:ph type="title"/>
          </p:nvPr>
        </p:nvSpPr>
        <p:spPr>
          <a:xfrm>
            <a:off x="486696" y="629266"/>
            <a:ext cx="2629122" cy="1622321"/>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fontAlgn="auto">
              <a:spcAft>
                <a:spcPts val="0"/>
              </a:spcAft>
              <a:defRPr/>
            </a:pPr>
            <a:r>
              <a:rPr lang="en-US" altLang="en-US"/>
              <a:t>History of the </a:t>
            </a:r>
            <a:br>
              <a:rPr lang="en-US" altLang="en-US"/>
            </a:br>
            <a:r>
              <a:rPr lang="en-US" altLang="en-US"/>
              <a:t>	World Wide Web</a:t>
            </a:r>
          </a:p>
        </p:txBody>
      </p:sp>
      <p:sp>
        <p:nvSpPr>
          <p:cNvPr id="35843" name="Rectangle 3">
            <a:extLst>
              <a:ext uri="{FF2B5EF4-FFF2-40B4-BE49-F238E27FC236}">
                <a16:creationId xmlns:a16="http://schemas.microsoft.com/office/drawing/2014/main" id="{ED509507-9253-7646-A669-C9C8C707AFBF}"/>
              </a:ext>
            </a:extLst>
          </p:cNvPr>
          <p:cNvSpPr>
            <a:spLocks noGrp="1" noChangeArrowheads="1"/>
          </p:cNvSpPr>
          <p:nvPr>
            <p:ph idx="1"/>
          </p:nvPr>
        </p:nvSpPr>
        <p:spPr>
          <a:xfrm>
            <a:off x="486698" y="2438400"/>
            <a:ext cx="2629120" cy="3785419"/>
          </a:xfrm>
        </p:spPr>
        <p:txBody>
          <a:bodyPr>
            <a:normAutofit lnSpcReduction="10000"/>
          </a:bodyPr>
          <a:lstStyle/>
          <a:p>
            <a:r>
              <a:rPr lang="en-US" altLang="en-US" sz="2400" dirty="0">
                <a:ea typeface="Times" pitchFamily="2" charset="0"/>
                <a:cs typeface="Times" pitchFamily="2" charset="0"/>
              </a:rPr>
              <a:t>Mosaic offered a user friendly way to search the web.</a:t>
            </a:r>
          </a:p>
          <a:p>
            <a:r>
              <a:rPr lang="en-US" altLang="en-US" sz="2400" dirty="0">
                <a:ea typeface="Times" pitchFamily="2" charset="0"/>
                <a:cs typeface="Times" pitchFamily="2" charset="0"/>
              </a:rPr>
              <a:t>It allowed users to see words and pictures on the same page for the first time and to navigate using scrollbars and clickable links.</a:t>
            </a:r>
          </a:p>
        </p:txBody>
      </p:sp>
      <p:sp>
        <p:nvSpPr>
          <p:cNvPr id="135" name="Rectangle 13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Word&#10;&#10;Description automatically generated">
            <a:extLst>
              <a:ext uri="{FF2B5EF4-FFF2-40B4-BE49-F238E27FC236}">
                <a16:creationId xmlns:a16="http://schemas.microsoft.com/office/drawing/2014/main" id="{B974854C-20AC-9C44-BE3D-5989B7C05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4396" y="1069937"/>
            <a:ext cx="4514498" cy="4714880"/>
          </a:xfrm>
          <a:prstGeom prst="rect">
            <a:avLst/>
          </a:prstGeom>
          <a:effectLst/>
        </p:spPr>
      </p:pic>
    </p:spTree>
    <p:extLst>
      <p:ext uri="{BB962C8B-B14F-4D97-AF65-F5344CB8AC3E}">
        <p14:creationId xmlns:p14="http://schemas.microsoft.com/office/powerpoint/2010/main" val="3448831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Rectangle 2">
            <a:extLst>
              <a:ext uri="{FF2B5EF4-FFF2-40B4-BE49-F238E27FC236}">
                <a16:creationId xmlns:a16="http://schemas.microsoft.com/office/drawing/2014/main" id="{6BE72B26-5E8B-8440-9E29-94C2F1377CBA}"/>
              </a:ext>
            </a:extLst>
          </p:cNvPr>
          <p:cNvSpPr>
            <a:spLocks noGrp="1" noChangeArrowheads="1"/>
          </p:cNvSpPr>
          <p:nvPr>
            <p:ph type="title"/>
          </p:nvPr>
        </p:nvSpPr>
        <p:spPr>
          <a:xfrm>
            <a:off x="628650" y="585216"/>
            <a:ext cx="7886700" cy="1325563"/>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fontAlgn="auto">
              <a:spcAft>
                <a:spcPts val="0"/>
              </a:spcAft>
              <a:defRPr/>
            </a:pPr>
            <a:r>
              <a:rPr lang="en-US" altLang="en-US">
                <a:solidFill>
                  <a:schemeClr val="bg1"/>
                </a:solidFill>
              </a:rPr>
              <a:t>History of the </a:t>
            </a:r>
            <a:br>
              <a:rPr lang="en-US" altLang="en-US">
                <a:solidFill>
                  <a:schemeClr val="bg1"/>
                </a:solidFill>
              </a:rPr>
            </a:br>
            <a:r>
              <a:rPr lang="en-US" altLang="en-US">
                <a:solidFill>
                  <a:schemeClr val="bg1"/>
                </a:solidFill>
              </a:rPr>
              <a:t>	World Wide Web</a:t>
            </a:r>
          </a:p>
        </p:txBody>
      </p:sp>
      <p:pic>
        <p:nvPicPr>
          <p:cNvPr id="2" name="Picture 1" descr="Graphical user interface, text, application, email&#10;&#10;Description automatically generated">
            <a:extLst>
              <a:ext uri="{FF2B5EF4-FFF2-40B4-BE49-F238E27FC236}">
                <a16:creationId xmlns:a16="http://schemas.microsoft.com/office/drawing/2014/main" id="{84EA9727-7E57-9B4D-B1F6-8995678194F0}"/>
              </a:ext>
            </a:extLst>
          </p:cNvPr>
          <p:cNvPicPr>
            <a:picLocks noChangeAspect="1"/>
          </p:cNvPicPr>
          <p:nvPr/>
        </p:nvPicPr>
        <p:blipFill rotWithShape="1">
          <a:blip r:embed="rId2"/>
          <a:srcRect l="5786" r="10837" b="2"/>
          <a:stretch/>
        </p:blipFill>
        <p:spPr>
          <a:xfrm>
            <a:off x="630936" y="2516777"/>
            <a:ext cx="4677156" cy="3660185"/>
          </a:xfrm>
          <a:prstGeom prst="rect">
            <a:avLst/>
          </a:prstGeom>
        </p:spPr>
      </p:pic>
      <p:sp>
        <p:nvSpPr>
          <p:cNvPr id="35843" name="Rectangle 3">
            <a:extLst>
              <a:ext uri="{FF2B5EF4-FFF2-40B4-BE49-F238E27FC236}">
                <a16:creationId xmlns:a16="http://schemas.microsoft.com/office/drawing/2014/main" id="{ED509507-9253-7646-A669-C9C8C707AFBF}"/>
              </a:ext>
            </a:extLst>
          </p:cNvPr>
          <p:cNvSpPr>
            <a:spLocks noGrp="1" noChangeArrowheads="1"/>
          </p:cNvSpPr>
          <p:nvPr>
            <p:ph idx="1"/>
          </p:nvPr>
        </p:nvSpPr>
        <p:spPr>
          <a:xfrm>
            <a:off x="5660136" y="2516777"/>
            <a:ext cx="2852928" cy="3660185"/>
          </a:xfrm>
        </p:spPr>
        <p:txBody>
          <a:bodyPr anchor="ctr">
            <a:normAutofit/>
          </a:bodyPr>
          <a:lstStyle/>
          <a:p>
            <a:r>
              <a:rPr lang="en-US" altLang="en-US" sz="1900">
                <a:ea typeface="Times" pitchFamily="2" charset="0"/>
                <a:cs typeface="Times" pitchFamily="2" charset="0"/>
              </a:rPr>
              <a:t>That same year, Congress decided that the web could be used for commercial purposes. As a result, companies of all kinds hurried to set p their own websites. This was the start of e-commerce that we know today.  </a:t>
            </a:r>
          </a:p>
        </p:txBody>
      </p:sp>
    </p:spTree>
    <p:extLst>
      <p:ext uri="{BB962C8B-B14F-4D97-AF65-F5344CB8AC3E}">
        <p14:creationId xmlns:p14="http://schemas.microsoft.com/office/powerpoint/2010/main" val="2008030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79" y="347471"/>
            <a:ext cx="8325612"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Rectangle 2">
            <a:extLst>
              <a:ext uri="{FF2B5EF4-FFF2-40B4-BE49-F238E27FC236}">
                <a16:creationId xmlns:a16="http://schemas.microsoft.com/office/drawing/2014/main" id="{7B9475D7-88EA-1449-8AB8-07BFE27783B9}"/>
              </a:ext>
            </a:extLst>
          </p:cNvPr>
          <p:cNvSpPr>
            <a:spLocks noGrp="1" noChangeArrowheads="1"/>
          </p:cNvSpPr>
          <p:nvPr>
            <p:ph type="title"/>
          </p:nvPr>
        </p:nvSpPr>
        <p:spPr>
          <a:xfrm>
            <a:off x="628650" y="585216"/>
            <a:ext cx="7886700" cy="1325563"/>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pPr fontAlgn="auto">
              <a:spcAft>
                <a:spcPts val="0"/>
              </a:spcAft>
              <a:defRPr/>
            </a:pPr>
            <a:r>
              <a:rPr lang="en-US" altLang="en-US">
                <a:solidFill>
                  <a:schemeClr val="bg1"/>
                </a:solidFill>
              </a:rPr>
              <a:t>History of the </a:t>
            </a:r>
            <a:br>
              <a:rPr lang="en-US" altLang="en-US">
                <a:solidFill>
                  <a:schemeClr val="bg1"/>
                </a:solidFill>
              </a:rPr>
            </a:br>
            <a:r>
              <a:rPr lang="en-US" altLang="en-US">
                <a:solidFill>
                  <a:schemeClr val="bg1"/>
                </a:solidFill>
              </a:rPr>
              <a:t>	World Wide Web</a:t>
            </a:r>
          </a:p>
        </p:txBody>
      </p:sp>
      <p:pic>
        <p:nvPicPr>
          <p:cNvPr id="3" name="Picture 2" descr="Graphical user interface&#10;&#10;Description automatically generated with medium confidence">
            <a:extLst>
              <a:ext uri="{FF2B5EF4-FFF2-40B4-BE49-F238E27FC236}">
                <a16:creationId xmlns:a16="http://schemas.microsoft.com/office/drawing/2014/main" id="{873F7BC8-5A31-2B41-A476-B65861E3CA5C}"/>
              </a:ext>
            </a:extLst>
          </p:cNvPr>
          <p:cNvPicPr>
            <a:picLocks noChangeAspect="1"/>
          </p:cNvPicPr>
          <p:nvPr/>
        </p:nvPicPr>
        <p:blipFill rotWithShape="1">
          <a:blip r:embed="rId2">
            <a:extLst>
              <a:ext uri="{28A0092B-C50C-407E-A947-70E740481C1C}">
                <a14:useLocalDpi xmlns:a14="http://schemas.microsoft.com/office/drawing/2010/main" val="0"/>
              </a:ext>
            </a:extLst>
          </a:blip>
          <a:srcRect r="-1" b="1396"/>
          <a:stretch/>
        </p:blipFill>
        <p:spPr>
          <a:xfrm>
            <a:off x="630936" y="2516777"/>
            <a:ext cx="4677156" cy="3660185"/>
          </a:xfrm>
          <a:prstGeom prst="rect">
            <a:avLst/>
          </a:prstGeom>
        </p:spPr>
      </p:pic>
      <p:sp>
        <p:nvSpPr>
          <p:cNvPr id="36867" name="Rectangle 3">
            <a:extLst>
              <a:ext uri="{FF2B5EF4-FFF2-40B4-BE49-F238E27FC236}">
                <a16:creationId xmlns:a16="http://schemas.microsoft.com/office/drawing/2014/main" id="{F02CB4F5-4179-3E47-BD69-2284B681BEDD}"/>
              </a:ext>
            </a:extLst>
          </p:cNvPr>
          <p:cNvSpPr>
            <a:spLocks noGrp="1" noChangeArrowheads="1"/>
          </p:cNvSpPr>
          <p:nvPr>
            <p:ph idx="1"/>
          </p:nvPr>
        </p:nvSpPr>
        <p:spPr>
          <a:xfrm>
            <a:off x="5660135" y="2516777"/>
            <a:ext cx="3076955" cy="3660185"/>
          </a:xfrm>
        </p:spPr>
        <p:txBody>
          <a:bodyPr anchor="ctr">
            <a:normAutofit lnSpcReduction="10000"/>
          </a:bodyPr>
          <a:lstStyle/>
          <a:p>
            <a:r>
              <a:rPr lang="en-US" altLang="en-US" sz="2400" dirty="0">
                <a:ea typeface="Times" pitchFamily="2" charset="0"/>
                <a:cs typeface="Times" pitchFamily="2" charset="0"/>
              </a:rPr>
              <a:t>In 1994, Marc </a:t>
            </a:r>
            <a:r>
              <a:rPr lang="en-US" altLang="en-US" sz="2400" dirty="0" err="1">
                <a:ea typeface="Times" pitchFamily="2" charset="0"/>
                <a:cs typeface="Times" pitchFamily="2" charset="0"/>
              </a:rPr>
              <a:t>Andreeseen</a:t>
            </a:r>
            <a:r>
              <a:rPr lang="en-US" altLang="en-US" sz="2400" dirty="0">
                <a:ea typeface="Times" pitchFamily="2" charset="0"/>
                <a:cs typeface="Times" pitchFamily="2" charset="0"/>
              </a:rPr>
              <a:t> leaves NASA to set up his own company, Mosaic Communications Corp. (now Netscape Corp.) and hires all of the developers of Mosaic away from NASA.</a:t>
            </a:r>
          </a:p>
          <a:p>
            <a:endParaRPr lang="en-US" altLang="en-US" sz="1900" dirty="0">
              <a:latin typeface="Times" pitchFamily="2" charset="0"/>
              <a:ea typeface="Times" pitchFamily="2" charset="0"/>
              <a:cs typeface="Times" pitchFamily="2" charset="0"/>
            </a:endParaRPr>
          </a:p>
          <a:p>
            <a:pPr lvl="1"/>
            <a:endParaRPr lang="en-US" altLang="en-US" sz="1900" dirty="0">
              <a:latin typeface="Times" pitchFamily="2" charset="0"/>
              <a:ea typeface="Times" pitchFamily="2" charset="0"/>
              <a:cs typeface="Times"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 floor, person, room&#10;&#10;Description automatically generated">
            <a:extLst>
              <a:ext uri="{FF2B5EF4-FFF2-40B4-BE49-F238E27FC236}">
                <a16:creationId xmlns:a16="http://schemas.microsoft.com/office/drawing/2014/main" id="{ADA036E6-A153-FC45-92B8-7161C06D210C}"/>
              </a:ext>
            </a:extLst>
          </p:cNvPr>
          <p:cNvPicPr>
            <a:picLocks noChangeAspect="1"/>
          </p:cNvPicPr>
          <p:nvPr/>
        </p:nvPicPr>
        <p:blipFill rotWithShape="1">
          <a:blip r:embed="rId2">
            <a:extLst>
              <a:ext uri="{28A0092B-C50C-407E-A947-70E740481C1C}">
                <a14:useLocalDpi xmlns:a14="http://schemas.microsoft.com/office/drawing/2010/main" val="0"/>
              </a:ext>
            </a:extLst>
          </a:blip>
          <a:srcRect t="18555" r="2" b="9696"/>
          <a:stretch/>
        </p:blipFill>
        <p:spPr>
          <a:xfrm>
            <a:off x="240030" y="320040"/>
            <a:ext cx="8661654" cy="4303462"/>
          </a:xfrm>
          <a:prstGeom prst="rect">
            <a:avLst/>
          </a:prstGeom>
        </p:spPr>
      </p:pic>
      <p:sp>
        <p:nvSpPr>
          <p:cNvPr id="137" name="Rectangle 13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4" name="Rectangle 2">
            <a:extLst>
              <a:ext uri="{FF2B5EF4-FFF2-40B4-BE49-F238E27FC236}">
                <a16:creationId xmlns:a16="http://schemas.microsoft.com/office/drawing/2014/main" id="{0EAC0542-B88A-E34B-87CB-3475F3F6B492}"/>
              </a:ext>
            </a:extLst>
          </p:cNvPr>
          <p:cNvSpPr>
            <a:spLocks noGrp="1" noChangeArrowheads="1"/>
          </p:cNvSpPr>
          <p:nvPr>
            <p:ph type="title"/>
          </p:nvPr>
        </p:nvSpPr>
        <p:spPr>
          <a:xfrm>
            <a:off x="630936" y="5009083"/>
            <a:ext cx="2167128" cy="134599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chor="ctr">
            <a:normAutofit/>
          </a:bodyPr>
          <a:lstStyle/>
          <a:p>
            <a:pPr fontAlgn="auto">
              <a:spcAft>
                <a:spcPts val="0"/>
              </a:spcAft>
              <a:defRPr/>
            </a:pPr>
            <a:r>
              <a:rPr lang="en-US" altLang="en-US" sz="2300" dirty="0">
                <a:solidFill>
                  <a:schemeClr val="bg1"/>
                </a:solidFill>
              </a:rPr>
              <a:t>History of the </a:t>
            </a:r>
            <a:br>
              <a:rPr lang="en-US" altLang="en-US" sz="2300" dirty="0">
                <a:solidFill>
                  <a:schemeClr val="bg1"/>
                </a:solidFill>
              </a:rPr>
            </a:br>
            <a:r>
              <a:rPr lang="en-US" altLang="en-US" sz="2300" dirty="0">
                <a:solidFill>
                  <a:schemeClr val="bg1"/>
                </a:solidFill>
              </a:rPr>
              <a:t>World Wide Web</a:t>
            </a:r>
          </a:p>
        </p:txBody>
      </p:sp>
      <p:cxnSp>
        <p:nvCxnSpPr>
          <p:cNvPr id="139" name="Straight Connector 13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7891" name="Rectangle 3">
            <a:extLst>
              <a:ext uri="{FF2B5EF4-FFF2-40B4-BE49-F238E27FC236}">
                <a16:creationId xmlns:a16="http://schemas.microsoft.com/office/drawing/2014/main" id="{01DA0C60-6DBF-ED40-A498-DB7AB9E108C6}"/>
              </a:ext>
            </a:extLst>
          </p:cNvPr>
          <p:cNvSpPr>
            <a:spLocks noGrp="1" noChangeArrowheads="1"/>
          </p:cNvSpPr>
          <p:nvPr>
            <p:ph idx="1"/>
          </p:nvPr>
        </p:nvSpPr>
        <p:spPr>
          <a:xfrm>
            <a:off x="3284982" y="5009083"/>
            <a:ext cx="5232654" cy="1345997"/>
          </a:xfrm>
        </p:spPr>
        <p:txBody>
          <a:bodyPr anchor="ctr">
            <a:normAutofit/>
          </a:bodyPr>
          <a:lstStyle/>
          <a:p>
            <a:r>
              <a:rPr lang="en-US" altLang="en-US" sz="1500">
                <a:solidFill>
                  <a:schemeClr val="bg1"/>
                </a:solidFill>
                <a:ea typeface="Times" pitchFamily="2" charset="0"/>
                <a:cs typeface="Times" pitchFamily="2" charset="0"/>
              </a:rPr>
              <a:t>1994, the first International WWW (W3C) Conference is held. Later the same year, the WWW Conference Committee is formed.</a:t>
            </a:r>
          </a:p>
          <a:p>
            <a:endParaRPr lang="en-US" altLang="en-US" sz="1500">
              <a:solidFill>
                <a:schemeClr val="bg1"/>
              </a:solidFill>
              <a:latin typeface="Times" pitchFamily="2" charset="0"/>
              <a:ea typeface="Times" pitchFamily="2" charset="0"/>
              <a:cs typeface="Times" pitchFamily="2" charset="0"/>
            </a:endParaRPr>
          </a:p>
          <a:p>
            <a:pPr lvl="1"/>
            <a:endParaRPr lang="en-US" altLang="en-US" sz="1500">
              <a:solidFill>
                <a:schemeClr val="bg1"/>
              </a:solidFill>
              <a:latin typeface="Times" pitchFamily="2" charset="0"/>
              <a:ea typeface="Times" pitchFamily="2" charset="0"/>
              <a:cs typeface="Times" pitchFamily="2" charset="0"/>
            </a:endParaRPr>
          </a:p>
          <a:p>
            <a:pPr lvl="1"/>
            <a:endParaRPr lang="en-US" altLang="en-US" sz="1500">
              <a:solidFill>
                <a:schemeClr val="bg1"/>
              </a:solidFill>
              <a:latin typeface="Times" pitchFamily="2" charset="0"/>
              <a:ea typeface="Times" pitchFamily="2" charset="0"/>
              <a:cs typeface="Times" pitchFamily="2" charset="0"/>
            </a:endParaRPr>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0C16C66-A5EA-FB46-9CF6-EB7839CBA4F3}"/>
              </a:ext>
            </a:extLst>
          </p:cNvPr>
          <p:cNvSpPr>
            <a:spLocks noGrp="1" noChangeArrowheads="1"/>
          </p:cNvSpPr>
          <p:nvPr>
            <p:ph type="title"/>
          </p:nvPr>
        </p:nvSpPr>
        <p:spPr/>
        <p:txBody>
          <a:bodyPr/>
          <a:lstStyle/>
          <a:p>
            <a:r>
              <a:rPr lang="en-US" altLang="en-US"/>
              <a:t>References:</a:t>
            </a:r>
          </a:p>
        </p:txBody>
      </p:sp>
      <p:sp>
        <p:nvSpPr>
          <p:cNvPr id="52227" name="Rectangle 3">
            <a:extLst>
              <a:ext uri="{FF2B5EF4-FFF2-40B4-BE49-F238E27FC236}">
                <a16:creationId xmlns:a16="http://schemas.microsoft.com/office/drawing/2014/main" id="{6DCBEECD-F50D-3640-900E-BA1DB28BFDCF}"/>
              </a:ext>
            </a:extLst>
          </p:cNvPr>
          <p:cNvSpPr>
            <a:spLocks noGrp="1" noChangeArrowheads="1"/>
          </p:cNvSpPr>
          <p:nvPr>
            <p:ph idx="1"/>
          </p:nvPr>
        </p:nvSpPr>
        <p:spPr>
          <a:xfrm>
            <a:off x="381000" y="1676400"/>
            <a:ext cx="8382000" cy="4171950"/>
          </a:xfrm>
        </p:spPr>
        <p:txBody>
          <a:bodyPr>
            <a:normAutofit fontScale="92500" lnSpcReduction="10000"/>
          </a:bodyPr>
          <a:lstStyle/>
          <a:p>
            <a:pPr marL="274320" indent="-274320" fontAlgn="auto">
              <a:lnSpc>
                <a:spcPct val="80000"/>
              </a:lnSpc>
              <a:spcAft>
                <a:spcPts val="0"/>
              </a:spcAft>
              <a:buClr>
                <a:schemeClr val="accent3"/>
              </a:buClr>
              <a:buFont typeface="Wingdings 2"/>
              <a:buChar char=""/>
              <a:defRPr/>
            </a:pPr>
            <a:r>
              <a:rPr lang="en-US" altLang="en-US" sz="2400"/>
              <a:t>History of the Internet: Chapter 1 by</a:t>
            </a:r>
            <a:r>
              <a:rPr lang="en-US" altLang="en-US" sz="2800"/>
              <a:t> </a:t>
            </a:r>
            <a:r>
              <a:rPr lang="en-US" altLang="en-US" sz="2400"/>
              <a:t>Gregory Gromov </a:t>
            </a:r>
            <a:r>
              <a:rPr lang="en-US" altLang="en-US" sz="1600"/>
              <a:t>—</a:t>
            </a:r>
            <a:r>
              <a:rPr lang="en-US" altLang="en-US" sz="1300">
                <a:solidFill>
                  <a:srgbClr val="262651"/>
                </a:solidFill>
                <a:latin typeface="Verdana" pitchFamily="1" charset="0"/>
              </a:rPr>
              <a:t>  </a:t>
            </a:r>
            <a:r>
              <a:rPr lang="en-US" altLang="en-US" sz="1800"/>
              <a:t>http://www.netvalley.com/cgi-bin/intval/net_history.pl</a:t>
            </a:r>
          </a:p>
          <a:p>
            <a:pPr marL="274320" indent="-274320" fontAlgn="auto">
              <a:lnSpc>
                <a:spcPct val="80000"/>
              </a:lnSpc>
              <a:spcAft>
                <a:spcPts val="0"/>
              </a:spcAft>
              <a:buClr>
                <a:schemeClr val="accent3"/>
              </a:buClr>
              <a:buFont typeface="Wingdings 2"/>
              <a:buChar char=""/>
              <a:defRPr/>
            </a:pPr>
            <a:endParaRPr lang="en-US" altLang="en-US" sz="1800"/>
          </a:p>
          <a:p>
            <a:pPr marL="274320" indent="-274320" fontAlgn="auto">
              <a:lnSpc>
                <a:spcPct val="80000"/>
              </a:lnSpc>
              <a:spcAft>
                <a:spcPts val="0"/>
              </a:spcAft>
              <a:buClr>
                <a:schemeClr val="accent3"/>
              </a:buClr>
              <a:buFont typeface="Wingdings 2"/>
              <a:buChar char=""/>
              <a:defRPr/>
            </a:pPr>
            <a:r>
              <a:rPr lang="en-US" altLang="en-US" sz="2400"/>
              <a:t>History of the Internet: Chapter 2 by</a:t>
            </a:r>
            <a:r>
              <a:rPr lang="en-US" altLang="en-US" sz="2800"/>
              <a:t> </a:t>
            </a:r>
            <a:r>
              <a:rPr lang="en-US" altLang="en-US" sz="2400"/>
              <a:t>Gregory Gromov </a:t>
            </a:r>
            <a:r>
              <a:rPr lang="en-US" altLang="en-US" sz="1600"/>
              <a:t>— </a:t>
            </a:r>
            <a:r>
              <a:rPr lang="en-US" altLang="en-US" sz="1800"/>
              <a:t>http://www.netvalley.com/cgi-bin/intval/net_history.pl?chapter=2</a:t>
            </a:r>
          </a:p>
          <a:p>
            <a:pPr marL="274320" indent="-274320" fontAlgn="auto">
              <a:lnSpc>
                <a:spcPct val="80000"/>
              </a:lnSpc>
              <a:spcAft>
                <a:spcPts val="0"/>
              </a:spcAft>
              <a:buClr>
                <a:schemeClr val="accent3"/>
              </a:buClr>
              <a:buFont typeface="Wingdings 2"/>
              <a:buChar char=""/>
              <a:defRPr/>
            </a:pPr>
            <a:endParaRPr lang="en-US" altLang="en-US" sz="1800"/>
          </a:p>
          <a:p>
            <a:pPr marL="274320" indent="-274320" fontAlgn="auto">
              <a:lnSpc>
                <a:spcPct val="80000"/>
              </a:lnSpc>
              <a:spcAft>
                <a:spcPts val="0"/>
              </a:spcAft>
              <a:buClr>
                <a:schemeClr val="accent3"/>
              </a:buClr>
              <a:buFont typeface="Wingdings 2"/>
              <a:buChar char=""/>
              <a:defRPr/>
            </a:pPr>
            <a:r>
              <a:rPr lang="en-US" altLang="en-US" sz="2400"/>
              <a:t>How it Really Happened by</a:t>
            </a:r>
            <a:r>
              <a:rPr lang="en-US" altLang="en-US"/>
              <a:t> </a:t>
            </a:r>
            <a:r>
              <a:rPr lang="en-US" altLang="en-US" sz="2100"/>
              <a:t>Robert Cailliau </a:t>
            </a:r>
            <a:r>
              <a:rPr lang="en-US" altLang="en-US" sz="1600"/>
              <a:t>— </a:t>
            </a:r>
            <a:r>
              <a:rPr lang="en-US" altLang="en-US" sz="1800"/>
              <a:t>http://www.computer.org/internet/v2n1/cailliau.htm</a:t>
            </a:r>
          </a:p>
          <a:p>
            <a:pPr marL="274320" indent="-274320" fontAlgn="auto">
              <a:lnSpc>
                <a:spcPct val="80000"/>
              </a:lnSpc>
              <a:spcAft>
                <a:spcPts val="0"/>
              </a:spcAft>
              <a:buClr>
                <a:schemeClr val="accent3"/>
              </a:buClr>
              <a:buFont typeface="Wingdings 2"/>
              <a:buChar char=""/>
              <a:defRPr/>
            </a:pPr>
            <a:endParaRPr lang="en-US" altLang="en-US" sz="1800"/>
          </a:p>
          <a:p>
            <a:pPr marL="274320" indent="-274320" fontAlgn="auto">
              <a:lnSpc>
                <a:spcPct val="80000"/>
              </a:lnSpc>
              <a:spcAft>
                <a:spcPts val="0"/>
              </a:spcAft>
              <a:buClr>
                <a:schemeClr val="accent3"/>
              </a:buClr>
              <a:buFont typeface="Wingdings 2"/>
              <a:buChar char=""/>
              <a:defRPr/>
            </a:pPr>
            <a:r>
              <a:rPr lang="en-US" altLang="en-US" sz="2400"/>
              <a:t>Leonard Kleinrock's Personal History/Biography The Birth of the Internet – </a:t>
            </a:r>
            <a:r>
              <a:rPr lang="en-US" altLang="en-US" sz="1800"/>
              <a:t>http://www.lk.cs.ucla.edu/LK/Inet/birth.html</a:t>
            </a:r>
          </a:p>
          <a:p>
            <a:pPr marL="274320" indent="-274320" fontAlgn="auto">
              <a:lnSpc>
                <a:spcPct val="80000"/>
              </a:lnSpc>
              <a:spcAft>
                <a:spcPts val="0"/>
              </a:spcAft>
              <a:buClr>
                <a:schemeClr val="accent3"/>
              </a:buClr>
              <a:buFont typeface="Wingdings 2"/>
              <a:buChar char=""/>
              <a:defRPr/>
            </a:pPr>
            <a:endParaRPr lang="en-US" altLang="en-US" sz="1800"/>
          </a:p>
          <a:p>
            <a:pPr marL="274320" indent="-274320" fontAlgn="auto">
              <a:lnSpc>
                <a:spcPct val="80000"/>
              </a:lnSpc>
              <a:spcAft>
                <a:spcPts val="0"/>
              </a:spcAft>
              <a:buClr>
                <a:schemeClr val="accent3"/>
              </a:buClr>
              <a:buFont typeface="Wingdings 2"/>
              <a:buChar char=""/>
              <a:defRPr/>
            </a:pPr>
            <a:r>
              <a:rPr lang="en-US" altLang="en-US" sz="2400"/>
              <a:t>The Real History of the Internet by Christopher D. Hunter </a:t>
            </a:r>
            <a:r>
              <a:rPr lang="en-US" altLang="en-US" sz="1600"/>
              <a:t>—</a:t>
            </a:r>
            <a:r>
              <a:rPr lang="en-US" altLang="en-US" sz="2400"/>
              <a:t> </a:t>
            </a:r>
            <a:r>
              <a:rPr lang="en-US" altLang="en-US" sz="1800"/>
              <a:t>http://www.asc.upenn.edu/usr/chunter/agora_uses/chapter_2.html</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AB80A04-5339-B242-9813-86810E56F532}"/>
              </a:ext>
            </a:extLst>
          </p:cNvPr>
          <p:cNvSpPr>
            <a:spLocks noGrp="1" noChangeArrowheads="1"/>
          </p:cNvSpPr>
          <p:nvPr>
            <p:ph type="title"/>
          </p:nvPr>
        </p:nvSpPr>
        <p:spPr>
          <a:extLst>
            <a:ext uri="{AF507438-7753-43E0-B8FC-AC1667EBCBE1}">
              <a14:hiddenEffects xmlns:a14="http://schemas.microsoft.com/office/drawing/2010/main">
                <a:effectLst>
                  <a:outerShdw dist="45791" dir="2021404" algn="ctr" rotWithShape="0">
                    <a:srgbClr val="808080"/>
                  </a:outerShdw>
                </a:effectLst>
              </a14:hiddenEffects>
            </a:ext>
          </a:extLst>
        </p:spPr>
        <p:txBody>
          <a:bodyPr/>
          <a:lstStyle/>
          <a:p>
            <a:r>
              <a:rPr lang="en-US" altLang="en-US" sz="4400"/>
              <a:t>History of the Internet</a:t>
            </a:r>
            <a:endParaRPr lang="en-US" altLang="en-US"/>
          </a:p>
        </p:txBody>
      </p:sp>
      <p:sp>
        <p:nvSpPr>
          <p:cNvPr id="8195" name="Rectangle 3">
            <a:extLst>
              <a:ext uri="{FF2B5EF4-FFF2-40B4-BE49-F238E27FC236}">
                <a16:creationId xmlns:a16="http://schemas.microsoft.com/office/drawing/2014/main" id="{CDEBFDA8-838C-154E-B1E4-F84B49C74761}"/>
              </a:ext>
            </a:extLst>
          </p:cNvPr>
          <p:cNvSpPr>
            <a:spLocks noGrp="1" noChangeArrowheads="1"/>
          </p:cNvSpPr>
          <p:nvPr>
            <p:ph idx="1"/>
          </p:nvPr>
        </p:nvSpPr>
        <p:spPr/>
        <p:txBody>
          <a:bodyPr>
            <a:normAutofit/>
          </a:bodyPr>
          <a:lstStyle/>
          <a:p>
            <a:pPr lvl="1">
              <a:lnSpc>
                <a:spcPct val="90000"/>
              </a:lnSpc>
            </a:pPr>
            <a:r>
              <a:rPr lang="en-US" altLang="en-US" sz="2800" dirty="0">
                <a:latin typeface="Calibri" panose="020F0502020204030204" pitchFamily="34" charset="0"/>
                <a:ea typeface="Times" pitchFamily="2" charset="0"/>
                <a:cs typeface="Calibri" panose="020F0502020204030204" pitchFamily="34" charset="0"/>
              </a:rPr>
              <a:t>Eisenhower approved the creation of the Advanced Research Projects Agency (ARPA) by the Defense Department in 1958. </a:t>
            </a:r>
          </a:p>
          <a:p>
            <a:pPr lvl="1">
              <a:lnSpc>
                <a:spcPct val="90000"/>
              </a:lnSpc>
            </a:pPr>
            <a:r>
              <a:rPr lang="en-US" altLang="en-US" sz="2800" dirty="0">
                <a:latin typeface="Calibri" panose="020F0502020204030204" pitchFamily="34" charset="0"/>
                <a:ea typeface="Times" pitchFamily="2" charset="0"/>
                <a:cs typeface="Calibri" panose="020F0502020204030204" pitchFamily="34" charset="0"/>
              </a:rPr>
              <a:t>The agency was a "think-tank" of scientist and engineers. </a:t>
            </a:r>
          </a:p>
          <a:p>
            <a:pPr lvl="1">
              <a:lnSpc>
                <a:spcPct val="90000"/>
              </a:lnSpc>
            </a:pPr>
            <a:endParaRPr lang="en-US" altLang="en-US" sz="1200" dirty="0">
              <a:latin typeface="Calibri" panose="020F0502020204030204" pitchFamily="34" charset="0"/>
              <a:ea typeface="Times" pitchFamily="2" charset="0"/>
              <a:cs typeface="Calibri" panose="020F0502020204030204" pitchFamily="34" charset="0"/>
            </a:endParaRPr>
          </a:p>
          <a:p>
            <a:pPr lvl="1">
              <a:lnSpc>
                <a:spcPct val="90000"/>
              </a:lnSpc>
            </a:pPr>
            <a:r>
              <a:rPr lang="en-US" altLang="en-US" sz="2800" dirty="0">
                <a:latin typeface="Calibri" panose="020F0502020204030204" pitchFamily="34" charset="0"/>
                <a:ea typeface="Times" pitchFamily="2" charset="0"/>
                <a:cs typeface="Calibri" panose="020F0502020204030204" pitchFamily="34" charset="0"/>
              </a:rPr>
              <a:t>This agency crafted the United States' first successful satellite in 18 months.</a:t>
            </a:r>
            <a:r>
              <a:rPr lang="en-US" altLang="en-US" sz="2800" dirty="0">
                <a:latin typeface="Calibri" panose="020F0502020204030204" pitchFamily="34" charset="0"/>
                <a:cs typeface="Calibri" panose="020F0502020204030204" pitchFamily="34" charset="0"/>
              </a:rPr>
              <a:t> </a:t>
            </a:r>
          </a:p>
        </p:txBody>
      </p:sp>
      <p:pic>
        <p:nvPicPr>
          <p:cNvPr id="3" name="Picture 2" descr="Logo&#10;&#10;Description automatically generated">
            <a:extLst>
              <a:ext uri="{FF2B5EF4-FFF2-40B4-BE49-F238E27FC236}">
                <a16:creationId xmlns:a16="http://schemas.microsoft.com/office/drawing/2014/main" id="{B1589402-E849-8F4E-85BB-5B88B55C3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994274"/>
            <a:ext cx="2921000" cy="1498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E9AD4E-5439-BF4E-AC0C-CAAE11E8D1B2}"/>
              </a:ext>
            </a:extLst>
          </p:cNvPr>
          <p:cNvPicPr>
            <a:picLocks noChangeAspect="1"/>
          </p:cNvPicPr>
          <p:nvPr/>
        </p:nvPicPr>
        <p:blipFill rotWithShape="1">
          <a:blip r:embed="rId2"/>
          <a:srcRect t="553" r="-1" b="2026"/>
          <a:stretch/>
        </p:blipFill>
        <p:spPr>
          <a:xfrm>
            <a:off x="240030" y="320040"/>
            <a:ext cx="8661654" cy="4303462"/>
          </a:xfrm>
          <a:prstGeom prst="rect">
            <a:avLst/>
          </a:prstGeom>
        </p:spPr>
      </p:pic>
      <p:sp>
        <p:nvSpPr>
          <p:cNvPr id="74" name="Rectangle 7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Rectangle 2">
            <a:extLst>
              <a:ext uri="{FF2B5EF4-FFF2-40B4-BE49-F238E27FC236}">
                <a16:creationId xmlns:a16="http://schemas.microsoft.com/office/drawing/2014/main" id="{72959BA9-7142-2C4B-A230-04A2F24524C5}"/>
              </a:ext>
            </a:extLst>
          </p:cNvPr>
          <p:cNvSpPr>
            <a:spLocks noGrp="1" noChangeArrowheads="1"/>
          </p:cNvSpPr>
          <p:nvPr>
            <p:ph type="title"/>
          </p:nvPr>
        </p:nvSpPr>
        <p:spPr>
          <a:xfrm>
            <a:off x="630936" y="5009083"/>
            <a:ext cx="2167128" cy="134599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chor="ctr">
            <a:normAutofit/>
          </a:bodyPr>
          <a:lstStyle/>
          <a:p>
            <a:r>
              <a:rPr lang="en-US" altLang="en-US" sz="2300">
                <a:solidFill>
                  <a:schemeClr val="bg1"/>
                </a:solidFill>
              </a:rPr>
              <a:t>History of the Internet</a:t>
            </a:r>
          </a:p>
        </p:txBody>
      </p:sp>
      <p:cxnSp>
        <p:nvCxnSpPr>
          <p:cNvPr id="76" name="Straight Connector 7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9219" name="Rectangle 3">
            <a:extLst>
              <a:ext uri="{FF2B5EF4-FFF2-40B4-BE49-F238E27FC236}">
                <a16:creationId xmlns:a16="http://schemas.microsoft.com/office/drawing/2014/main" id="{B0C66739-75F1-BC4C-B51C-E94900CDEDCF}"/>
              </a:ext>
            </a:extLst>
          </p:cNvPr>
          <p:cNvSpPr>
            <a:spLocks noGrp="1" noChangeArrowheads="1"/>
          </p:cNvSpPr>
          <p:nvPr>
            <p:ph idx="1"/>
          </p:nvPr>
        </p:nvSpPr>
        <p:spPr>
          <a:xfrm>
            <a:off x="2798064" y="5009083"/>
            <a:ext cx="5888736" cy="1345997"/>
          </a:xfrm>
        </p:spPr>
        <p:txBody>
          <a:bodyPr anchor="ctr">
            <a:normAutofit/>
          </a:bodyPr>
          <a:lstStyle/>
          <a:p>
            <a:pPr lvl="1"/>
            <a:r>
              <a:rPr lang="en-US" altLang="en-US" sz="1600" dirty="0">
                <a:solidFill>
                  <a:schemeClr val="bg1"/>
                </a:solidFill>
              </a:rPr>
              <a:t>In 1961, the Director of Defense Research and Engineering (DDR&amp;E) assigns a Command and Control Project to ARPA.</a:t>
            </a:r>
          </a:p>
          <a:p>
            <a:pPr lvl="1"/>
            <a:r>
              <a:rPr lang="en-US" altLang="en-US" sz="1600" dirty="0">
                <a:solidFill>
                  <a:schemeClr val="bg1"/>
                </a:solidFill>
              </a:rPr>
              <a:t>In 1962, the Information Processing Techniques Office (IPTO) formed to coordinate ARPA's command and control research. </a:t>
            </a: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DB29B-F11F-AA43-80A1-2D7898F5D53B}"/>
              </a:ext>
            </a:extLst>
          </p:cNvPr>
          <p:cNvPicPr>
            <a:picLocks noChangeAspect="1"/>
          </p:cNvPicPr>
          <p:nvPr/>
        </p:nvPicPr>
        <p:blipFill rotWithShape="1">
          <a:blip r:embed="rId2">
            <a:extLst>
              <a:ext uri="{28A0092B-C50C-407E-A947-70E740481C1C}">
                <a14:useLocalDpi xmlns:a14="http://schemas.microsoft.com/office/drawing/2010/main" val="0"/>
              </a:ext>
            </a:extLst>
          </a:blip>
          <a:srcRect l="7573" t="1466" r="4730" b="-2"/>
          <a:stretch/>
        </p:blipFill>
        <p:spPr>
          <a:xfrm>
            <a:off x="20" y="10"/>
            <a:ext cx="9143980" cy="6857990"/>
          </a:xfrm>
          <a:prstGeom prst="rect">
            <a:avLst/>
          </a:prstGeom>
        </p:spPr>
      </p:pic>
      <p:sp>
        <p:nvSpPr>
          <p:cNvPr id="72" name="Rectangle 7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71FF2647-0340-DE4B-ABE4-DB6A242A1894}"/>
              </a:ext>
            </a:extLst>
          </p:cNvPr>
          <p:cNvSpPr>
            <a:spLocks noGrp="1" noChangeArrowheads="1"/>
          </p:cNvSpPr>
          <p:nvPr>
            <p:ph type="title"/>
          </p:nvPr>
        </p:nvSpPr>
        <p:spPr>
          <a:xfrm>
            <a:off x="446103" y="640263"/>
            <a:ext cx="2819430" cy="1344975"/>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r>
              <a:rPr lang="en-US" altLang="en-US" sz="3500"/>
              <a:t>History of the Internet</a:t>
            </a:r>
          </a:p>
        </p:txBody>
      </p:sp>
      <p:sp>
        <p:nvSpPr>
          <p:cNvPr id="10243" name="Rectangle 3">
            <a:extLst>
              <a:ext uri="{FF2B5EF4-FFF2-40B4-BE49-F238E27FC236}">
                <a16:creationId xmlns:a16="http://schemas.microsoft.com/office/drawing/2014/main" id="{E35E6B56-AF1E-594A-9FBC-8824751FB9AE}"/>
              </a:ext>
            </a:extLst>
          </p:cNvPr>
          <p:cNvSpPr>
            <a:spLocks noGrp="1" noChangeArrowheads="1"/>
          </p:cNvSpPr>
          <p:nvPr>
            <p:ph idx="1"/>
          </p:nvPr>
        </p:nvSpPr>
        <p:spPr>
          <a:xfrm>
            <a:off x="445582" y="2121763"/>
            <a:ext cx="2823620" cy="3773010"/>
          </a:xfrm>
        </p:spPr>
        <p:txBody>
          <a:bodyPr>
            <a:normAutofit/>
          </a:bodyPr>
          <a:lstStyle/>
          <a:p>
            <a:r>
              <a:rPr lang="en-US" altLang="en-US" sz="2000" dirty="0">
                <a:ea typeface="Times" pitchFamily="2" charset="0"/>
                <a:cs typeface="Times" pitchFamily="2" charset="0"/>
              </a:rPr>
              <a:t>J.C.R. </a:t>
            </a:r>
            <a:r>
              <a:rPr lang="en-US" altLang="en-US" sz="2000" dirty="0" err="1">
                <a:ea typeface="Times" pitchFamily="2" charset="0"/>
                <a:cs typeface="Times" pitchFamily="2" charset="0"/>
              </a:rPr>
              <a:t>Licklider</a:t>
            </a:r>
            <a:r>
              <a:rPr lang="en-US" altLang="en-US" sz="2000" dirty="0">
                <a:ea typeface="Times" pitchFamily="2" charset="0"/>
                <a:cs typeface="Times" pitchFamily="2" charset="0"/>
              </a:rPr>
              <a:t> (1915-1990), at MIT, was made the head of the </a:t>
            </a:r>
            <a:r>
              <a:rPr lang="en-US" altLang="en-US" sz="2000" dirty="0"/>
              <a:t>Information Processing Techniques Office (IPTO). </a:t>
            </a:r>
          </a:p>
          <a:p>
            <a:r>
              <a:rPr lang="en-US" altLang="en-US" sz="2000" dirty="0"/>
              <a:t>IPTO’s </a:t>
            </a:r>
            <a:r>
              <a:rPr lang="en-US" altLang="en-US" sz="2000" dirty="0">
                <a:ea typeface="Times" pitchFamily="2" charset="0"/>
                <a:cs typeface="Times" pitchFamily="2" charset="0"/>
              </a:rPr>
              <a:t>mission was to research methods for improving the military's use of computer technology at the Advanced Research Projects Agency (ARPA). </a:t>
            </a:r>
            <a:endParaRPr lang="en-US"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in a control room&#10;&#10;Description automatically generated with medium confidence">
            <a:extLst>
              <a:ext uri="{FF2B5EF4-FFF2-40B4-BE49-F238E27FC236}">
                <a16:creationId xmlns:a16="http://schemas.microsoft.com/office/drawing/2014/main" id="{0595BCD2-27A7-604B-BFE1-E7FAFF391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231923" cy="6858000"/>
          </a:xfrm>
          <a:prstGeom prst="rect">
            <a:avLst/>
          </a:prstGeom>
        </p:spPr>
      </p:pic>
      <p:sp>
        <p:nvSpPr>
          <p:cNvPr id="4" name="Rectangle 3">
            <a:extLst>
              <a:ext uri="{FF2B5EF4-FFF2-40B4-BE49-F238E27FC236}">
                <a16:creationId xmlns:a16="http://schemas.microsoft.com/office/drawing/2014/main" id="{0D79931A-CD5B-C14F-82C3-900A011AE30A}"/>
              </a:ext>
            </a:extLst>
          </p:cNvPr>
          <p:cNvSpPr/>
          <p:nvPr/>
        </p:nvSpPr>
        <p:spPr>
          <a:xfrm>
            <a:off x="381000" y="304800"/>
            <a:ext cx="4263535" cy="6172200"/>
          </a:xfrm>
          <a:prstGeom prst="rect">
            <a:avLst/>
          </a:prstGeom>
          <a:solidFill>
            <a:srgbClr val="FFFFFF">
              <a:alpha val="8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89C09B54-5F9B-E84C-B674-7C272C44CCAF}"/>
              </a:ext>
            </a:extLst>
          </p:cNvPr>
          <p:cNvSpPr>
            <a:spLocks noGrp="1" noChangeArrowheads="1"/>
          </p:cNvSpPr>
          <p:nvPr>
            <p:ph type="title"/>
          </p:nvPr>
        </p:nvSpPr>
        <p:spPr>
          <a:xfrm>
            <a:off x="545492" y="585788"/>
            <a:ext cx="3768235" cy="1325563"/>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a:bodyPr>
          <a:lstStyle/>
          <a:p>
            <a:r>
              <a:rPr lang="en-US" altLang="en-US" sz="3600" dirty="0"/>
              <a:t>History of the Internet</a:t>
            </a:r>
            <a:endParaRPr lang="en-US" altLang="en-US" sz="2800" dirty="0"/>
          </a:p>
        </p:txBody>
      </p:sp>
      <p:sp>
        <p:nvSpPr>
          <p:cNvPr id="11267" name="Rectangle 3">
            <a:extLst>
              <a:ext uri="{FF2B5EF4-FFF2-40B4-BE49-F238E27FC236}">
                <a16:creationId xmlns:a16="http://schemas.microsoft.com/office/drawing/2014/main" id="{6BBC4A42-2950-9D43-9E0C-1B0C460F56C0}"/>
              </a:ext>
            </a:extLst>
          </p:cNvPr>
          <p:cNvSpPr>
            <a:spLocks noGrp="1" noChangeArrowheads="1"/>
          </p:cNvSpPr>
          <p:nvPr>
            <p:ph idx="1"/>
          </p:nvPr>
        </p:nvSpPr>
        <p:spPr>
          <a:xfrm>
            <a:off x="347662" y="1930400"/>
            <a:ext cx="3947015" cy="4313237"/>
          </a:xfrm>
          <a:extLst>
            <a:ext uri="{AF507438-7753-43E0-B8FC-AC1667EBCBE1}">
              <a14:hiddenEffects xmlns:a14="http://schemas.microsoft.com/office/drawing/2010/main">
                <a:effectLst>
                  <a:outerShdw dist="45791" dir="2021404" algn="ctr" rotWithShape="0">
                    <a:srgbClr val="808080"/>
                  </a:outerShdw>
                </a:effectLst>
              </a14:hiddenEffects>
            </a:ext>
          </a:extLst>
        </p:spPr>
        <p:txBody>
          <a:bodyPr>
            <a:normAutofit fontScale="70000" lnSpcReduction="20000"/>
          </a:bodyPr>
          <a:lstStyle/>
          <a:p>
            <a:pPr lvl="1"/>
            <a:r>
              <a:rPr lang="en-US" altLang="en-US" sz="3200" dirty="0" err="1">
                <a:ea typeface="Times" pitchFamily="2" charset="0"/>
                <a:cs typeface="Times" pitchFamily="2" charset="0"/>
              </a:rPr>
              <a:t>Licklider</a:t>
            </a:r>
            <a:r>
              <a:rPr lang="en-US" altLang="en-US" sz="3200" dirty="0">
                <a:ea typeface="Times" pitchFamily="2" charset="0"/>
                <a:cs typeface="Times" pitchFamily="2" charset="0"/>
              </a:rPr>
              <a:t> developed the concept of a network for social interactions via computer in 1962.</a:t>
            </a:r>
          </a:p>
          <a:p>
            <a:pPr lvl="1"/>
            <a:endParaRPr lang="en-US" altLang="en-US" sz="1400" dirty="0">
              <a:ea typeface="Times" pitchFamily="2" charset="0"/>
              <a:cs typeface="Times" pitchFamily="2" charset="0"/>
            </a:endParaRPr>
          </a:p>
          <a:p>
            <a:pPr lvl="1"/>
            <a:r>
              <a:rPr lang="en-US" altLang="en-US" sz="3200" dirty="0">
                <a:ea typeface="Times" pitchFamily="2" charset="0"/>
                <a:cs typeface="Times" pitchFamily="2" charset="0"/>
              </a:rPr>
              <a:t> His "Galactic Network" envisioned a globally interconnected set of computers through which people could quickly access data and programs from any site. </a:t>
            </a:r>
          </a:p>
          <a:p>
            <a:pPr lvl="1"/>
            <a:r>
              <a:rPr lang="en-US" altLang="en-US" sz="3200" dirty="0">
                <a:ea typeface="Times" pitchFamily="2" charset="0"/>
                <a:cs typeface="Times" pitchFamily="2" charset="0"/>
              </a:rPr>
              <a:t>He also pushed to</a:t>
            </a:r>
            <a:r>
              <a:rPr lang="en-US" altLang="en-US" sz="4800" dirty="0">
                <a:ea typeface="Times" pitchFamily="2" charset="0"/>
                <a:cs typeface="Times" pitchFamily="2" charset="0"/>
              </a:rPr>
              <a:t> </a:t>
            </a:r>
            <a:r>
              <a:rPr lang="en-US" altLang="en-US" sz="3200" dirty="0">
                <a:ea typeface="Times" pitchFamily="2" charset="0"/>
                <a:cs typeface="Times" pitchFamily="2" charset="0"/>
              </a:rPr>
              <a:t>have ARPA's contracts moved from the private sector to universities.</a:t>
            </a:r>
          </a:p>
        </p:txBody>
      </p:sp>
      <p:sp>
        <p:nvSpPr>
          <p:cNvPr id="11268" name="Rectangle 7">
            <a:extLst>
              <a:ext uri="{FF2B5EF4-FFF2-40B4-BE49-F238E27FC236}">
                <a16:creationId xmlns:a16="http://schemas.microsoft.com/office/drawing/2014/main" id="{8B365854-E645-624C-8C5B-E17133F9EFF1}"/>
              </a:ext>
            </a:extLst>
          </p:cNvPr>
          <p:cNvSpPr>
            <a:spLocks noChangeArrowheads="1"/>
          </p:cNvSpPr>
          <p:nvPr/>
        </p:nvSpPr>
        <p:spPr bwMode="auto">
          <a:xfrm>
            <a:off x="762000" y="5715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1pPr>
            <a:lvl2pPr marL="742950" indent="-285750">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2pPr>
            <a:lvl3pPr marL="1143000" indent="-228600">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3pPr>
            <a:lvl4pPr marL="1600200" indent="-228600">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4pPr>
            <a:lvl5pPr marL="2057400" indent="-228600">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5pPr>
            <a:lvl6pPr marL="2514600" indent="-228600" eaLnBrk="0" fontAlgn="base" hangingPunct="0">
              <a:spcBef>
                <a:spcPct val="0"/>
              </a:spcBef>
              <a:spcAft>
                <a:spcPct val="0"/>
              </a:spcAft>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6pPr>
            <a:lvl7pPr marL="2971800" indent="-228600" eaLnBrk="0" fontAlgn="base" hangingPunct="0">
              <a:spcBef>
                <a:spcPct val="0"/>
              </a:spcBef>
              <a:spcAft>
                <a:spcPct val="0"/>
              </a:spcAft>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7pPr>
            <a:lvl8pPr marL="3429000" indent="-228600" eaLnBrk="0" fontAlgn="base" hangingPunct="0">
              <a:spcBef>
                <a:spcPct val="0"/>
              </a:spcBef>
              <a:spcAft>
                <a:spcPct val="0"/>
              </a:spcAft>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8pPr>
            <a:lvl9pPr marL="3886200" indent="-228600" eaLnBrk="0" fontAlgn="base" hangingPunct="0">
              <a:spcBef>
                <a:spcPct val="0"/>
              </a:spcBef>
              <a:spcAft>
                <a:spcPct val="0"/>
              </a:spcAft>
              <a:defRPr sz="44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Garamond" charset="0"/>
              </a:defRPr>
            </a:lvl9pPr>
          </a:lstStyle>
          <a:p>
            <a:endParaRPr lang="en-US" altLang="en-US" sz="2400">
              <a:solidFill>
                <a:schemeClr val="tx1"/>
              </a:solidFill>
              <a:effectLst/>
              <a:latin typeface="Times" pitchFamily="2" charset="0"/>
              <a:ea typeface="Times" pitchFamily="2" charset="0"/>
              <a:cs typeface="Times"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working in a control room&#10;&#10;Description automatically generated with low confidence">
            <a:extLst>
              <a:ext uri="{FF2B5EF4-FFF2-40B4-BE49-F238E27FC236}">
                <a16:creationId xmlns:a16="http://schemas.microsoft.com/office/drawing/2014/main" id="{0D0F434C-978E-C749-9EF6-AE0562BC0AA3}"/>
              </a:ext>
            </a:extLst>
          </p:cNvPr>
          <p:cNvPicPr>
            <a:picLocks noChangeAspect="1"/>
          </p:cNvPicPr>
          <p:nvPr/>
        </p:nvPicPr>
        <p:blipFill rotWithShape="1">
          <a:blip r:embed="rId2">
            <a:extLst>
              <a:ext uri="{28A0092B-C50C-407E-A947-70E740481C1C}">
                <a14:useLocalDpi xmlns:a14="http://schemas.microsoft.com/office/drawing/2010/main" val="0"/>
              </a:ext>
            </a:extLst>
          </a:blip>
          <a:srcRect l="22121" t="9091" r="-1" b="-1"/>
          <a:stretch/>
        </p:blipFill>
        <p:spPr>
          <a:xfrm>
            <a:off x="20" y="10"/>
            <a:ext cx="9143980" cy="6857990"/>
          </a:xfrm>
          <a:prstGeom prst="rect">
            <a:avLst/>
          </a:prstGeom>
        </p:spPr>
      </p:pic>
      <p:sp>
        <p:nvSpPr>
          <p:cNvPr id="12293" name="Rectangle 7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19048"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C4DE318D-98C6-1145-9A64-CF7166C95E55}"/>
              </a:ext>
            </a:extLst>
          </p:cNvPr>
          <p:cNvSpPr>
            <a:spLocks noGrp="1" noChangeArrowheads="1"/>
          </p:cNvSpPr>
          <p:nvPr>
            <p:ph type="title"/>
          </p:nvPr>
        </p:nvSpPr>
        <p:spPr>
          <a:xfrm>
            <a:off x="5812488" y="640263"/>
            <a:ext cx="2819430" cy="1344975"/>
          </a:xfrm>
        </p:spPr>
        <p:txBody>
          <a:bodyPr>
            <a:normAutofit/>
          </a:bodyPr>
          <a:lstStyle/>
          <a:p>
            <a:r>
              <a:rPr lang="en-US" altLang="en-US" sz="3200"/>
              <a:t>The Beginning of the ARPANET</a:t>
            </a:r>
          </a:p>
        </p:txBody>
      </p:sp>
      <p:sp>
        <p:nvSpPr>
          <p:cNvPr id="12291" name="Rectangle 3">
            <a:extLst>
              <a:ext uri="{FF2B5EF4-FFF2-40B4-BE49-F238E27FC236}">
                <a16:creationId xmlns:a16="http://schemas.microsoft.com/office/drawing/2014/main" id="{F1954E41-D7C5-5F49-AF17-6804409039A4}"/>
              </a:ext>
            </a:extLst>
          </p:cNvPr>
          <p:cNvSpPr>
            <a:spLocks noGrp="1" noChangeArrowheads="1"/>
          </p:cNvSpPr>
          <p:nvPr>
            <p:ph idx="1"/>
          </p:nvPr>
        </p:nvSpPr>
        <p:spPr>
          <a:xfrm>
            <a:off x="5811967" y="2121763"/>
            <a:ext cx="2823620" cy="3773010"/>
          </a:xfrm>
        </p:spPr>
        <p:txBody>
          <a:bodyPr>
            <a:normAutofit lnSpcReduction="10000"/>
          </a:bodyPr>
          <a:lstStyle/>
          <a:p>
            <a:r>
              <a:rPr lang="en-US" altLang="en-US" sz="2000" dirty="0"/>
              <a:t>In 1966, Robert Taylor, </a:t>
            </a:r>
            <a:r>
              <a:rPr lang="en-US" altLang="en-US" sz="2000" dirty="0" err="1"/>
              <a:t>Licklider’s</a:t>
            </a:r>
            <a:r>
              <a:rPr lang="en-US" altLang="en-US" sz="2000" dirty="0"/>
              <a:t> replacement, suggested that existing machines could be used to link sites.</a:t>
            </a:r>
          </a:p>
          <a:p>
            <a:r>
              <a:rPr lang="en-US" altLang="en-US" sz="2000" dirty="0"/>
              <a:t>Taylor bullied Larry Roberts into coming </a:t>
            </a:r>
            <a:br>
              <a:rPr lang="en-US" altLang="en-US" sz="2000" dirty="0"/>
            </a:br>
            <a:r>
              <a:rPr lang="en-US" altLang="en-US" sz="2000" dirty="0"/>
              <a:t>to APRA and networking these </a:t>
            </a:r>
            <a:br>
              <a:rPr lang="en-US" altLang="en-US" sz="2000" dirty="0"/>
            </a:br>
            <a:r>
              <a:rPr lang="en-US" altLang="en-US" sz="2000" dirty="0"/>
              <a:t>machines. </a:t>
            </a:r>
          </a:p>
          <a:p>
            <a:r>
              <a:rPr lang="en-US" altLang="en-US" sz="2000" dirty="0"/>
              <a:t>Larry Roberts sometimes </a:t>
            </a:r>
            <a:br>
              <a:rPr lang="en-US" altLang="en-US" sz="2000" dirty="0"/>
            </a:br>
            <a:r>
              <a:rPr lang="en-US" altLang="en-US" sz="2000" dirty="0"/>
              <a:t>referred to as the </a:t>
            </a:r>
            <a:br>
              <a:rPr lang="en-US" altLang="en-US" sz="2000" dirty="0"/>
            </a:br>
            <a:r>
              <a:rPr lang="en-US" altLang="en-US" sz="2000" dirty="0"/>
              <a:t>“father of the Arpanet.”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3250692"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7986FF08-FCDB-1D49-83D9-1A44BFB7BCEA}"/>
              </a:ext>
            </a:extLst>
          </p:cNvPr>
          <p:cNvSpPr>
            <a:spLocks noGrp="1" noChangeArrowheads="1"/>
          </p:cNvSpPr>
          <p:nvPr>
            <p:ph type="title"/>
          </p:nvPr>
        </p:nvSpPr>
        <p:spPr>
          <a:xfrm>
            <a:off x="445770" y="640263"/>
            <a:ext cx="2866644" cy="1344975"/>
          </a:xfrm>
        </p:spPr>
        <p:txBody>
          <a:bodyPr>
            <a:normAutofit/>
          </a:bodyPr>
          <a:lstStyle/>
          <a:p>
            <a:r>
              <a:rPr lang="en-US" altLang="en-US" sz="3100">
                <a:solidFill>
                  <a:schemeClr val="bg1"/>
                </a:solidFill>
              </a:rPr>
              <a:t>The Beginning of the ARPANET</a:t>
            </a:r>
          </a:p>
        </p:txBody>
      </p:sp>
      <p:cxnSp>
        <p:nvCxnSpPr>
          <p:cNvPr id="76" name="Straight Connector 75">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066" y="2050687"/>
            <a:ext cx="2763774"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3315" name="Rectangle 3">
            <a:extLst>
              <a:ext uri="{FF2B5EF4-FFF2-40B4-BE49-F238E27FC236}">
                <a16:creationId xmlns:a16="http://schemas.microsoft.com/office/drawing/2014/main" id="{456AF2FC-8896-A844-B891-7A55B352ED51}"/>
              </a:ext>
            </a:extLst>
          </p:cNvPr>
          <p:cNvSpPr>
            <a:spLocks noGrp="1" noChangeArrowheads="1"/>
          </p:cNvSpPr>
          <p:nvPr>
            <p:ph idx="1"/>
          </p:nvPr>
        </p:nvSpPr>
        <p:spPr>
          <a:xfrm>
            <a:off x="445207" y="2121763"/>
            <a:ext cx="2866644" cy="3773010"/>
          </a:xfrm>
        </p:spPr>
        <p:txBody>
          <a:bodyPr>
            <a:normAutofit fontScale="92500" lnSpcReduction="10000"/>
          </a:bodyPr>
          <a:lstStyle/>
          <a:p>
            <a:r>
              <a:rPr lang="en-US" altLang="en-US" sz="2000" dirty="0">
                <a:solidFill>
                  <a:schemeClr val="bg1"/>
                </a:solidFill>
              </a:rPr>
              <a:t>A problem was computers needed to networked did not all use the same operating system. </a:t>
            </a:r>
          </a:p>
          <a:p>
            <a:r>
              <a:rPr lang="en-US" altLang="en-US" sz="2000" dirty="0">
                <a:solidFill>
                  <a:schemeClr val="bg1"/>
                </a:solidFill>
              </a:rPr>
              <a:t>Roberts designed a smaller </a:t>
            </a:r>
            <a:br>
              <a:rPr lang="en-US" altLang="en-US" sz="2000" dirty="0">
                <a:solidFill>
                  <a:schemeClr val="bg1"/>
                </a:solidFill>
              </a:rPr>
            </a:br>
            <a:r>
              <a:rPr lang="en-US" altLang="en-US" sz="2000" dirty="0">
                <a:solidFill>
                  <a:schemeClr val="bg1"/>
                </a:solidFill>
              </a:rPr>
              <a:t>computer for each </a:t>
            </a:r>
            <a:br>
              <a:rPr lang="en-US" altLang="en-US" sz="2000" dirty="0">
                <a:solidFill>
                  <a:schemeClr val="bg1"/>
                </a:solidFill>
              </a:rPr>
            </a:br>
            <a:r>
              <a:rPr lang="en-US" altLang="en-US" sz="2000" dirty="0">
                <a:solidFill>
                  <a:schemeClr val="bg1"/>
                </a:solidFill>
              </a:rPr>
              <a:t>facility to link the primary </a:t>
            </a:r>
            <a:br>
              <a:rPr lang="en-US" altLang="en-US" sz="2000" dirty="0">
                <a:solidFill>
                  <a:schemeClr val="bg1"/>
                </a:solidFill>
              </a:rPr>
            </a:br>
            <a:r>
              <a:rPr lang="en-US" altLang="en-US" sz="2000" dirty="0">
                <a:solidFill>
                  <a:schemeClr val="bg1"/>
                </a:solidFill>
              </a:rPr>
              <a:t>machines at each location. </a:t>
            </a:r>
          </a:p>
          <a:p>
            <a:r>
              <a:rPr lang="en-US" altLang="en-US" sz="2000" dirty="0">
                <a:solidFill>
                  <a:schemeClr val="bg1"/>
                </a:solidFill>
              </a:rPr>
              <a:t>These were called</a:t>
            </a:r>
            <a:br>
              <a:rPr lang="en-US" altLang="en-US" sz="2000" dirty="0">
                <a:solidFill>
                  <a:schemeClr val="bg1"/>
                </a:solidFill>
              </a:rPr>
            </a:br>
            <a:r>
              <a:rPr lang="en-US" altLang="en-US" sz="2000" dirty="0">
                <a:solidFill>
                  <a:schemeClr val="bg1"/>
                </a:solidFill>
              </a:rPr>
              <a:t>IMPs (Internet Message </a:t>
            </a:r>
            <a:br>
              <a:rPr lang="en-US" altLang="en-US" sz="2000" dirty="0">
                <a:solidFill>
                  <a:schemeClr val="bg1"/>
                </a:solidFill>
              </a:rPr>
            </a:br>
            <a:r>
              <a:rPr lang="en-US" altLang="en-US" sz="2000" dirty="0">
                <a:solidFill>
                  <a:schemeClr val="bg1"/>
                </a:solidFill>
              </a:rPr>
              <a:t>Processors).</a:t>
            </a:r>
          </a:p>
        </p:txBody>
      </p:sp>
      <p:pic>
        <p:nvPicPr>
          <p:cNvPr id="13317" name="Picture 9">
            <a:extLst>
              <a:ext uri="{FF2B5EF4-FFF2-40B4-BE49-F238E27FC236}">
                <a16:creationId xmlns:a16="http://schemas.microsoft.com/office/drawing/2014/main" id="{176B1507-B25C-2446-95B7-77735D9AC1E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83182" y="484632"/>
            <a:ext cx="3647199" cy="5733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TotalTime>
  <Words>1877</Words>
  <Application>Microsoft Macintosh PowerPoint</Application>
  <PresentationFormat>On-screen Show (4:3)</PresentationFormat>
  <Paragraphs>139</Paragraphs>
  <Slides>36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AGaramond</vt:lpstr>
      <vt:lpstr>Arial</vt:lpstr>
      <vt:lpstr>Calibri</vt:lpstr>
      <vt:lpstr>Constantia</vt:lpstr>
      <vt:lpstr>Wingdings 2</vt:lpstr>
      <vt:lpstr>Times</vt:lpstr>
      <vt:lpstr>Wingdings</vt:lpstr>
      <vt:lpstr>Symbol</vt:lpstr>
      <vt:lpstr>Verdana</vt:lpstr>
      <vt:lpstr>Office Theme</vt:lpstr>
      <vt:lpstr>History of the Internet &amp; the World Wide Web</vt:lpstr>
      <vt:lpstr>The Atlantic Cable:</vt:lpstr>
      <vt:lpstr>History of the Internet</vt:lpstr>
      <vt:lpstr>History of the Internet</vt:lpstr>
      <vt:lpstr>History of the Internet</vt:lpstr>
      <vt:lpstr>History of the Internet</vt:lpstr>
      <vt:lpstr>History of the Internet</vt:lpstr>
      <vt:lpstr>The Beginning of the ARPANET</vt:lpstr>
      <vt:lpstr>The Beginning of the ARPANET</vt:lpstr>
      <vt:lpstr>History of the Internet</vt:lpstr>
      <vt:lpstr>History of the Internet</vt:lpstr>
      <vt:lpstr>History of the Internet</vt:lpstr>
      <vt:lpstr>History of the Internet</vt:lpstr>
      <vt:lpstr>History of the Internet</vt:lpstr>
      <vt:lpstr>History of the Internet</vt:lpstr>
      <vt:lpstr>History of the Internet</vt:lpstr>
      <vt:lpstr>History of the Internet</vt:lpstr>
      <vt:lpstr>History of the Internet</vt:lpstr>
      <vt:lpstr>History of the Internet</vt:lpstr>
      <vt:lpstr>History of the Internet</vt:lpstr>
      <vt:lpstr>History of the Internet</vt:lpstr>
      <vt:lpstr>History of the Internet</vt:lpstr>
      <vt:lpstr>History of the World Wide Web</vt:lpstr>
      <vt:lpstr>History of the  World Wide Web</vt:lpstr>
      <vt:lpstr>History of the   World Wide Web</vt:lpstr>
      <vt:lpstr>History of the World Wide Web</vt:lpstr>
      <vt:lpstr>History of the   World Wide Web</vt:lpstr>
      <vt:lpstr>History of the   World Wide Web</vt:lpstr>
      <vt:lpstr>History of the World Wide Web</vt:lpstr>
      <vt:lpstr>History of the   World Wide Web</vt:lpstr>
      <vt:lpstr>History of the   World Wide Web</vt:lpstr>
      <vt:lpstr>History of the   World Wide Web</vt:lpstr>
      <vt:lpstr>History of the   World Wide Web</vt:lpstr>
      <vt:lpstr>History of the   World Wide Web</vt:lpstr>
      <vt:lpstr>History of the  World Wide Web</vt:lpstr>
      <vt:lpstr>References:</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History of the Internet and World Wide Web</dc:title>
  <dc:creator>Alice Y. Scales</dc:creator>
  <cp:lastModifiedBy>Emily Scales _ Staff - WakefieldHS</cp:lastModifiedBy>
  <cp:revision>101</cp:revision>
  <dcterms:created xsi:type="dcterms:W3CDTF">2001-02-01T20:38:48Z</dcterms:created>
  <dcterms:modified xsi:type="dcterms:W3CDTF">2022-01-03T19:28:40Z</dcterms:modified>
</cp:coreProperties>
</file>