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3" r:id="rId7"/>
    <p:sldId id="257" r:id="rId8"/>
    <p:sldId id="262" r:id="rId9"/>
    <p:sldId id="264" r:id="rId10"/>
    <p:sldId id="265" r:id="rId11"/>
    <p:sldId id="266" r:id="rId12"/>
    <p:sldId id="268" r:id="rId13"/>
    <p:sldId id="269" r:id="rId14"/>
    <p:sldId id="270" r:id="rId15"/>
    <p:sldId id="271" r:id="rId16"/>
    <p:sldId id="267" r:id="rId17"/>
    <p:sldId id="272" r:id="rId18"/>
    <p:sldId id="273" r:id="rId19"/>
    <p:sldId id="274" r:id="rId20"/>
    <p:sldId id="278" r:id="rId21"/>
    <p:sldId id="279" r:id="rId22"/>
    <p:sldId id="280" r:id="rId23"/>
    <p:sldId id="281" r:id="rId24"/>
    <p:sldId id="284" r:id="rId25"/>
    <p:sldId id="285" r:id="rId26"/>
    <p:sldId id="291" r:id="rId27"/>
    <p:sldId id="292" r:id="rId28"/>
    <p:sldId id="294" r:id="rId29"/>
    <p:sldId id="295" r:id="rId30"/>
    <p:sldId id="296" r:id="rId31"/>
    <p:sldId id="297"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94"/>
    <p:restoredTop sz="96327"/>
  </p:normalViewPr>
  <p:slideViewPr>
    <p:cSldViewPr snapToGrid="0" snapToObjects="1">
      <p:cViewPr varScale="1">
        <p:scale>
          <a:sx n="77" d="100"/>
          <a:sy n="77" d="100"/>
        </p:scale>
        <p:origin x="200" y="1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C61812-75C4-4B15-BB51-47B2903FC13D}"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2748CD55-8FE4-4F26-86D8-61FFC0F21284}">
      <dgm:prSet/>
      <dgm:spPr>
        <a:solidFill>
          <a:schemeClr val="tx1">
            <a:lumMod val="50000"/>
            <a:lumOff val="50000"/>
          </a:schemeClr>
        </a:solidFill>
      </dgm:spPr>
      <dgm:t>
        <a:bodyPr/>
        <a:lstStyle/>
        <a:p>
          <a:r>
            <a:rPr lang="en-US"/>
            <a:t>The future of social media is limited only by the imagination of its stakeholders. The brief history of the industry has proven that the rapid change — advances in technology, more-strident financial demands, shifting cultural dynamics — will transform the current social media landscape.</a:t>
          </a:r>
        </a:p>
      </dgm:t>
    </dgm:pt>
    <dgm:pt modelId="{489C000B-C0FA-419B-8237-5A7DDB21EAD1}" type="parTrans" cxnId="{279C80C8-FF6A-4D92-AB8E-F53CEA61D9EE}">
      <dgm:prSet/>
      <dgm:spPr/>
      <dgm:t>
        <a:bodyPr/>
        <a:lstStyle/>
        <a:p>
          <a:endParaRPr lang="en-US"/>
        </a:p>
      </dgm:t>
    </dgm:pt>
    <dgm:pt modelId="{F60D94F8-4E90-4C69-AC28-2A0DBFE6E033}" type="sibTrans" cxnId="{279C80C8-FF6A-4D92-AB8E-F53CEA61D9EE}">
      <dgm:prSet/>
      <dgm:spPr/>
      <dgm:t>
        <a:bodyPr/>
        <a:lstStyle/>
        <a:p>
          <a:endParaRPr lang="en-US"/>
        </a:p>
      </dgm:t>
    </dgm:pt>
    <dgm:pt modelId="{2450BD61-32AF-47CD-98CB-F051835152BF}">
      <dgm:prSet/>
      <dgm:spPr>
        <a:solidFill>
          <a:schemeClr val="tx1">
            <a:lumMod val="65000"/>
            <a:lumOff val="35000"/>
          </a:schemeClr>
        </a:solidFill>
      </dgm:spPr>
      <dgm:t>
        <a:bodyPr/>
        <a:lstStyle/>
        <a:p>
          <a:r>
            <a:rPr lang="en-US" dirty="0"/>
            <a:t>Will Facebook, Instagram, Twitter and other major platforms go the way of Google+ and </a:t>
          </a:r>
          <a:r>
            <a:rPr lang="en-US" dirty="0" err="1"/>
            <a:t>MySpace</a:t>
          </a:r>
          <a:r>
            <a:rPr lang="en-US" dirty="0"/>
            <a:t>? Will the entrepreneurial heirs of Twitter creator Biz Stone and Facebook founder Mark Zuckerberg build on the success of their predecessors? Can social media maintain its relevance as technology evolves?</a:t>
          </a:r>
        </a:p>
      </dgm:t>
    </dgm:pt>
    <dgm:pt modelId="{8BEE4659-A31E-4B28-A195-2D72C45B3EFA}" type="parTrans" cxnId="{F0922DA7-8DD2-4507-98F6-8E7B7E2C6AAD}">
      <dgm:prSet/>
      <dgm:spPr/>
      <dgm:t>
        <a:bodyPr/>
        <a:lstStyle/>
        <a:p>
          <a:endParaRPr lang="en-US"/>
        </a:p>
      </dgm:t>
    </dgm:pt>
    <dgm:pt modelId="{5FF2E299-056B-4EBB-9446-2EDB39831E34}" type="sibTrans" cxnId="{F0922DA7-8DD2-4507-98F6-8E7B7E2C6AAD}">
      <dgm:prSet/>
      <dgm:spPr/>
      <dgm:t>
        <a:bodyPr/>
        <a:lstStyle/>
        <a:p>
          <a:endParaRPr lang="en-US"/>
        </a:p>
      </dgm:t>
    </dgm:pt>
    <dgm:pt modelId="{C314EEF2-CFEF-4894-9EC5-7E56A896513C}">
      <dgm:prSet/>
      <dgm:spPr>
        <a:solidFill>
          <a:schemeClr val="tx1">
            <a:lumMod val="85000"/>
            <a:lumOff val="15000"/>
          </a:schemeClr>
        </a:solidFill>
      </dgm:spPr>
      <dgm:t>
        <a:bodyPr/>
        <a:lstStyle/>
        <a:p>
          <a:r>
            <a:rPr lang="en-US" dirty="0"/>
            <a:t>Human beings are social creatures. Commerce is driven by human interaction. These two facts will continue to shape the evolution of social media into the next decade and beyond.</a:t>
          </a:r>
        </a:p>
      </dgm:t>
    </dgm:pt>
    <dgm:pt modelId="{EDDAADB8-8782-43E7-8015-124C860AD70A}" type="parTrans" cxnId="{D284236F-2C5B-4CBB-9672-2AC5993BE652}">
      <dgm:prSet/>
      <dgm:spPr/>
      <dgm:t>
        <a:bodyPr/>
        <a:lstStyle/>
        <a:p>
          <a:endParaRPr lang="en-US"/>
        </a:p>
      </dgm:t>
    </dgm:pt>
    <dgm:pt modelId="{9EE42DC2-B651-466B-9004-432DA9E85A8D}" type="sibTrans" cxnId="{D284236F-2C5B-4CBB-9672-2AC5993BE652}">
      <dgm:prSet/>
      <dgm:spPr/>
      <dgm:t>
        <a:bodyPr/>
        <a:lstStyle/>
        <a:p>
          <a:endParaRPr lang="en-US"/>
        </a:p>
      </dgm:t>
    </dgm:pt>
    <dgm:pt modelId="{681CC14B-3253-B042-BD1A-6F783B758DCF}" type="pres">
      <dgm:prSet presAssocID="{F4C61812-75C4-4B15-BB51-47B2903FC13D}" presName="linear" presStyleCnt="0">
        <dgm:presLayoutVars>
          <dgm:animLvl val="lvl"/>
          <dgm:resizeHandles val="exact"/>
        </dgm:presLayoutVars>
      </dgm:prSet>
      <dgm:spPr/>
    </dgm:pt>
    <dgm:pt modelId="{B0909311-3760-F54F-8B07-F332334FA624}" type="pres">
      <dgm:prSet presAssocID="{2748CD55-8FE4-4F26-86D8-61FFC0F21284}" presName="parentText" presStyleLbl="node1" presStyleIdx="0" presStyleCnt="3">
        <dgm:presLayoutVars>
          <dgm:chMax val="0"/>
          <dgm:bulletEnabled val="1"/>
        </dgm:presLayoutVars>
      </dgm:prSet>
      <dgm:spPr/>
    </dgm:pt>
    <dgm:pt modelId="{33BB09AD-92AB-4A42-8D8A-75FE51B7EA8E}" type="pres">
      <dgm:prSet presAssocID="{F60D94F8-4E90-4C69-AC28-2A0DBFE6E033}" presName="spacer" presStyleCnt="0"/>
      <dgm:spPr/>
    </dgm:pt>
    <dgm:pt modelId="{2841A80C-FF50-AC46-824B-EB23DCC9603C}" type="pres">
      <dgm:prSet presAssocID="{2450BD61-32AF-47CD-98CB-F051835152BF}" presName="parentText" presStyleLbl="node1" presStyleIdx="1" presStyleCnt="3">
        <dgm:presLayoutVars>
          <dgm:chMax val="0"/>
          <dgm:bulletEnabled val="1"/>
        </dgm:presLayoutVars>
      </dgm:prSet>
      <dgm:spPr/>
    </dgm:pt>
    <dgm:pt modelId="{A02F81F5-6CD0-444F-B1EA-666524373990}" type="pres">
      <dgm:prSet presAssocID="{5FF2E299-056B-4EBB-9446-2EDB39831E34}" presName="spacer" presStyleCnt="0"/>
      <dgm:spPr/>
    </dgm:pt>
    <dgm:pt modelId="{CD138EF2-73A4-9245-93A0-D30AC0496DEF}" type="pres">
      <dgm:prSet presAssocID="{C314EEF2-CFEF-4894-9EC5-7E56A896513C}" presName="parentText" presStyleLbl="node1" presStyleIdx="2" presStyleCnt="3">
        <dgm:presLayoutVars>
          <dgm:chMax val="0"/>
          <dgm:bulletEnabled val="1"/>
        </dgm:presLayoutVars>
      </dgm:prSet>
      <dgm:spPr/>
    </dgm:pt>
  </dgm:ptLst>
  <dgm:cxnLst>
    <dgm:cxn modelId="{D284236F-2C5B-4CBB-9672-2AC5993BE652}" srcId="{F4C61812-75C4-4B15-BB51-47B2903FC13D}" destId="{C314EEF2-CFEF-4894-9EC5-7E56A896513C}" srcOrd="2" destOrd="0" parTransId="{EDDAADB8-8782-43E7-8015-124C860AD70A}" sibTransId="{9EE42DC2-B651-466B-9004-432DA9E85A8D}"/>
    <dgm:cxn modelId="{F0922DA7-8DD2-4507-98F6-8E7B7E2C6AAD}" srcId="{F4C61812-75C4-4B15-BB51-47B2903FC13D}" destId="{2450BD61-32AF-47CD-98CB-F051835152BF}" srcOrd="1" destOrd="0" parTransId="{8BEE4659-A31E-4B28-A195-2D72C45B3EFA}" sibTransId="{5FF2E299-056B-4EBB-9446-2EDB39831E34}"/>
    <dgm:cxn modelId="{75FBF5C2-1F83-C840-A169-C1C11F1C7C3E}" type="presOf" srcId="{C314EEF2-CFEF-4894-9EC5-7E56A896513C}" destId="{CD138EF2-73A4-9245-93A0-D30AC0496DEF}" srcOrd="0" destOrd="0" presId="urn:microsoft.com/office/officeart/2005/8/layout/vList2"/>
    <dgm:cxn modelId="{7B929BC5-1814-BD49-B81C-48273F8D8A13}" type="presOf" srcId="{2450BD61-32AF-47CD-98CB-F051835152BF}" destId="{2841A80C-FF50-AC46-824B-EB23DCC9603C}" srcOrd="0" destOrd="0" presId="urn:microsoft.com/office/officeart/2005/8/layout/vList2"/>
    <dgm:cxn modelId="{279C80C8-FF6A-4D92-AB8E-F53CEA61D9EE}" srcId="{F4C61812-75C4-4B15-BB51-47B2903FC13D}" destId="{2748CD55-8FE4-4F26-86D8-61FFC0F21284}" srcOrd="0" destOrd="0" parTransId="{489C000B-C0FA-419B-8237-5A7DDB21EAD1}" sibTransId="{F60D94F8-4E90-4C69-AC28-2A0DBFE6E033}"/>
    <dgm:cxn modelId="{C7A8F2C8-9CE9-D948-BE84-467CD1C65895}" type="presOf" srcId="{2748CD55-8FE4-4F26-86D8-61FFC0F21284}" destId="{B0909311-3760-F54F-8B07-F332334FA624}" srcOrd="0" destOrd="0" presId="urn:microsoft.com/office/officeart/2005/8/layout/vList2"/>
    <dgm:cxn modelId="{AF14F1CD-FCE5-E346-90BC-7127A24D2901}" type="presOf" srcId="{F4C61812-75C4-4B15-BB51-47B2903FC13D}" destId="{681CC14B-3253-B042-BD1A-6F783B758DCF}" srcOrd="0" destOrd="0" presId="urn:microsoft.com/office/officeart/2005/8/layout/vList2"/>
    <dgm:cxn modelId="{E590C790-FD34-9049-B355-3CA61A1C903C}" type="presParOf" srcId="{681CC14B-3253-B042-BD1A-6F783B758DCF}" destId="{B0909311-3760-F54F-8B07-F332334FA624}" srcOrd="0" destOrd="0" presId="urn:microsoft.com/office/officeart/2005/8/layout/vList2"/>
    <dgm:cxn modelId="{BC77814C-D8D2-0242-B7E3-E42B48668340}" type="presParOf" srcId="{681CC14B-3253-B042-BD1A-6F783B758DCF}" destId="{33BB09AD-92AB-4A42-8D8A-75FE51B7EA8E}" srcOrd="1" destOrd="0" presId="urn:microsoft.com/office/officeart/2005/8/layout/vList2"/>
    <dgm:cxn modelId="{E4E185C5-A91F-6542-A106-A5BB7F9F8F09}" type="presParOf" srcId="{681CC14B-3253-B042-BD1A-6F783B758DCF}" destId="{2841A80C-FF50-AC46-824B-EB23DCC9603C}" srcOrd="2" destOrd="0" presId="urn:microsoft.com/office/officeart/2005/8/layout/vList2"/>
    <dgm:cxn modelId="{B3EEB6F0-9909-D149-9E92-8ACFCEBC8828}" type="presParOf" srcId="{681CC14B-3253-B042-BD1A-6F783B758DCF}" destId="{A02F81F5-6CD0-444F-B1EA-666524373990}" srcOrd="3" destOrd="0" presId="urn:microsoft.com/office/officeart/2005/8/layout/vList2"/>
    <dgm:cxn modelId="{75FD907C-4D31-584D-A927-8AAA0DCBB51C}" type="presParOf" srcId="{681CC14B-3253-B042-BD1A-6F783B758DCF}" destId="{CD138EF2-73A4-9245-93A0-D30AC0496DE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09311-3760-F54F-8B07-F332334FA624}">
      <dsp:nvSpPr>
        <dsp:cNvPr id="0" name=""/>
        <dsp:cNvSpPr/>
      </dsp:nvSpPr>
      <dsp:spPr>
        <a:xfrm>
          <a:off x="0" y="362844"/>
          <a:ext cx="6263640" cy="1558439"/>
        </a:xfrm>
        <a:prstGeom prst="round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future of social media is limited only by the imagination of its stakeholders. The brief history of the industry has proven that the rapid change — advances in technology, more-strident financial demands, shifting cultural dynamics — will transform the current social media landscape.</a:t>
          </a:r>
        </a:p>
      </dsp:txBody>
      <dsp:txXfrm>
        <a:off x="76077" y="438921"/>
        <a:ext cx="6111486" cy="1406285"/>
      </dsp:txXfrm>
    </dsp:sp>
    <dsp:sp modelId="{2841A80C-FF50-AC46-824B-EB23DCC9603C}">
      <dsp:nvSpPr>
        <dsp:cNvPr id="0" name=""/>
        <dsp:cNvSpPr/>
      </dsp:nvSpPr>
      <dsp:spPr>
        <a:xfrm>
          <a:off x="0" y="1973124"/>
          <a:ext cx="6263640" cy="155843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Will Facebook, Instagram, Twitter and other major platforms go the way of Google+ and </a:t>
          </a:r>
          <a:r>
            <a:rPr lang="en-US" sz="1800" kern="1200" dirty="0" err="1"/>
            <a:t>MySpace</a:t>
          </a:r>
          <a:r>
            <a:rPr lang="en-US" sz="1800" kern="1200" dirty="0"/>
            <a:t>? Will the entrepreneurial heirs of Twitter creator Biz Stone and Facebook founder Mark Zuckerberg build on the success of their predecessors? Can social media maintain its relevance as technology evolves?</a:t>
          </a:r>
        </a:p>
      </dsp:txBody>
      <dsp:txXfrm>
        <a:off x="76077" y="2049201"/>
        <a:ext cx="6111486" cy="1406285"/>
      </dsp:txXfrm>
    </dsp:sp>
    <dsp:sp modelId="{CD138EF2-73A4-9245-93A0-D30AC0496DEF}">
      <dsp:nvSpPr>
        <dsp:cNvPr id="0" name=""/>
        <dsp:cNvSpPr/>
      </dsp:nvSpPr>
      <dsp:spPr>
        <a:xfrm>
          <a:off x="0" y="3583403"/>
          <a:ext cx="6263640" cy="1558439"/>
        </a:xfrm>
        <a:prstGeom prst="roundRect">
          <a:avLst/>
        </a:prstGeom>
        <a:solidFill>
          <a:schemeClr val="tx1">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Human beings are social creatures. Commerce is driven by human interaction. These two facts will continue to shape the evolution of social media into the next decade and beyond.</a:t>
          </a:r>
        </a:p>
      </dsp:txBody>
      <dsp:txXfrm>
        <a:off x="76077" y="3659480"/>
        <a:ext cx="6111486" cy="140628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6DCA-F395-E840-8432-8CDBB043C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9F000-0954-0644-A92A-5DEBE946F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96AF4F-07B6-684B-B04D-F48FA5A6EC86}"/>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5" name="Footer Placeholder 4">
            <a:extLst>
              <a:ext uri="{FF2B5EF4-FFF2-40B4-BE49-F238E27FC236}">
                <a16:creationId xmlns:a16="http://schemas.microsoft.com/office/drawing/2014/main" id="{57FBABE7-168A-B94D-B6DA-8CF01D80F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637D-07AE-124F-B422-1B8E43218246}"/>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1464406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71D7-9505-844D-83B3-4FC8B5146A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AFD2BC-E83D-054C-BBCB-85474FCB32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8EED1-55B9-674F-8AE0-64DD1783D637}"/>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5" name="Footer Placeholder 4">
            <a:extLst>
              <a:ext uri="{FF2B5EF4-FFF2-40B4-BE49-F238E27FC236}">
                <a16:creationId xmlns:a16="http://schemas.microsoft.com/office/drawing/2014/main" id="{93206D08-BBD3-E942-99FC-A7C967CB8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6467C-6E3E-7249-BAA1-2F227F3D8CA7}"/>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1761803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60C974-B33D-3043-ADD9-201FF28028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48323-87C4-914A-9D67-81EA8A5ED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BA37B-24CC-B242-8E0D-56CB3567C9F4}"/>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5" name="Footer Placeholder 4">
            <a:extLst>
              <a:ext uri="{FF2B5EF4-FFF2-40B4-BE49-F238E27FC236}">
                <a16:creationId xmlns:a16="http://schemas.microsoft.com/office/drawing/2014/main" id="{364F556F-8D34-AD47-B53B-95BF84063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08A6A-AF42-EE43-9B5C-0007D7F3686D}"/>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114094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E7C9-6681-8948-B614-EDD5C70613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4F571-03B3-D74C-B1D6-6869601FC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C4B74-7EE1-6F44-92F6-D6FFCB1F1371}"/>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5" name="Footer Placeholder 4">
            <a:extLst>
              <a:ext uri="{FF2B5EF4-FFF2-40B4-BE49-F238E27FC236}">
                <a16:creationId xmlns:a16="http://schemas.microsoft.com/office/drawing/2014/main" id="{72E0F8BD-9E7F-6F44-A976-AD664DDBA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5868B-F2B6-384D-9F08-8E5DD644E2FE}"/>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2155336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D4FC8-67F4-D34C-BDF6-E0493DCD6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B171F1-F9FC-814F-9634-D6C06AC279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D0B392-8655-0548-9A2C-416709EEA196}"/>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5" name="Footer Placeholder 4">
            <a:extLst>
              <a:ext uri="{FF2B5EF4-FFF2-40B4-BE49-F238E27FC236}">
                <a16:creationId xmlns:a16="http://schemas.microsoft.com/office/drawing/2014/main" id="{D12D7A45-C761-1343-B57E-19D6FCED4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9EAB0-EA45-C448-AE1A-5B5B9A3A8707}"/>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398622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7A43-B2B0-674C-8DD2-8CF713F605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2FCDA-9DB9-714C-A6C1-1952A2371B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FA92E-7725-D843-A8DF-420D0085AC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AC5040-F36C-9D45-A98D-171D5EAE229B}"/>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6" name="Footer Placeholder 5">
            <a:extLst>
              <a:ext uri="{FF2B5EF4-FFF2-40B4-BE49-F238E27FC236}">
                <a16:creationId xmlns:a16="http://schemas.microsoft.com/office/drawing/2014/main" id="{D5EFD667-CBEF-2846-AF24-63367E560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004DA-2FE9-2347-B13E-271AF685FD08}"/>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110484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94E1-901B-C340-AF28-3EB4F16A3F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547664-50B7-5E48-9EF3-A89C55854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F60232-692C-7B4C-B586-D87936511A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A5C943-7319-CB46-BC74-81AA16B527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4F2D2-C194-084F-84B5-8A71F68240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6434F3-A7C5-D142-8A7B-BB59CD8F0087}"/>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8" name="Footer Placeholder 7">
            <a:extLst>
              <a:ext uri="{FF2B5EF4-FFF2-40B4-BE49-F238E27FC236}">
                <a16:creationId xmlns:a16="http://schemas.microsoft.com/office/drawing/2014/main" id="{E1AE145A-DC69-D043-8328-52C4E88B37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6AD2F3-A409-C647-A28D-04D5813FF065}"/>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3095010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FC10-AFC5-3D4A-AF1D-79E7FFA2E3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086AD-F12D-9F44-B73C-FAB3D8CEFF40}"/>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4" name="Footer Placeholder 3">
            <a:extLst>
              <a:ext uri="{FF2B5EF4-FFF2-40B4-BE49-F238E27FC236}">
                <a16:creationId xmlns:a16="http://schemas.microsoft.com/office/drawing/2014/main" id="{D212221A-A2B7-574A-9D61-B35C5BA4CD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65983C-EAEB-544F-A215-9899618F9138}"/>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287598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A87BB-8C94-9A44-B937-B734D37EEC15}"/>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3" name="Footer Placeholder 2">
            <a:extLst>
              <a:ext uri="{FF2B5EF4-FFF2-40B4-BE49-F238E27FC236}">
                <a16:creationId xmlns:a16="http://schemas.microsoft.com/office/drawing/2014/main" id="{2996B75E-22F8-834F-ABBB-B90F8C1115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A3199-CAE4-4441-91B5-7037D23A7007}"/>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206815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1188-5696-B04E-BDAD-802FF9778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210F2C-3628-3F45-BD4D-A950928281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70A68A-36A1-9248-AC34-231FB0D5C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8E625-3171-C34C-9031-9812C6C87285}"/>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6" name="Footer Placeholder 5">
            <a:extLst>
              <a:ext uri="{FF2B5EF4-FFF2-40B4-BE49-F238E27FC236}">
                <a16:creationId xmlns:a16="http://schemas.microsoft.com/office/drawing/2014/main" id="{25EF161D-1C8B-FF45-AA5F-A27C57D4B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1241D1-D9B1-D947-B191-F477C61C0CFF}"/>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304976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11B7-83F8-644A-9D87-FFF3DF597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052FA5-B687-074D-8C78-8858B644A5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2E5741-C78B-854D-9346-96EBD8D99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FF838F-2563-8041-8A1B-1443CCD7C58A}"/>
              </a:ext>
            </a:extLst>
          </p:cNvPr>
          <p:cNvSpPr>
            <a:spLocks noGrp="1"/>
          </p:cNvSpPr>
          <p:nvPr>
            <p:ph type="dt" sz="half" idx="10"/>
          </p:nvPr>
        </p:nvSpPr>
        <p:spPr/>
        <p:txBody>
          <a:bodyPr/>
          <a:lstStyle/>
          <a:p>
            <a:fld id="{266CBE83-4B6B-D140-94A9-8F0A402CDD07}" type="datetimeFigureOut">
              <a:rPr lang="en-US" smtClean="0"/>
              <a:t>1/3/22</a:t>
            </a:fld>
            <a:endParaRPr lang="en-US"/>
          </a:p>
        </p:txBody>
      </p:sp>
      <p:sp>
        <p:nvSpPr>
          <p:cNvPr id="6" name="Footer Placeholder 5">
            <a:extLst>
              <a:ext uri="{FF2B5EF4-FFF2-40B4-BE49-F238E27FC236}">
                <a16:creationId xmlns:a16="http://schemas.microsoft.com/office/drawing/2014/main" id="{1B9464F0-84A6-2244-A5F4-999F302540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C82DC-5D0B-4446-BF8F-8703824CB5C1}"/>
              </a:ext>
            </a:extLst>
          </p:cNvPr>
          <p:cNvSpPr>
            <a:spLocks noGrp="1"/>
          </p:cNvSpPr>
          <p:nvPr>
            <p:ph type="sldNum" sz="quarter" idx="12"/>
          </p:nvPr>
        </p:nvSpPr>
        <p:spPr/>
        <p:txBody>
          <a:bodyPr/>
          <a:lstStyle/>
          <a:p>
            <a:fld id="{55AC2D86-065A-314E-BFD1-A76740908651}" type="slidenum">
              <a:rPr lang="en-US" smtClean="0"/>
              <a:t>‹#›</a:t>
            </a:fld>
            <a:endParaRPr lang="en-US"/>
          </a:p>
        </p:txBody>
      </p:sp>
    </p:spTree>
    <p:extLst>
      <p:ext uri="{BB962C8B-B14F-4D97-AF65-F5344CB8AC3E}">
        <p14:creationId xmlns:p14="http://schemas.microsoft.com/office/powerpoint/2010/main" val="45519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196CC-15F4-9A40-AD77-57DFE574A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33CB0C-2DCD-BE43-9AEA-F6D2656BF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AB5E1-17B7-2643-B9CE-AADF3456A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CBE83-4B6B-D140-94A9-8F0A402CDD07}" type="datetimeFigureOut">
              <a:rPr lang="en-US" smtClean="0"/>
              <a:t>1/3/22</a:t>
            </a:fld>
            <a:endParaRPr lang="en-US"/>
          </a:p>
        </p:txBody>
      </p:sp>
      <p:sp>
        <p:nvSpPr>
          <p:cNvPr id="5" name="Footer Placeholder 4">
            <a:extLst>
              <a:ext uri="{FF2B5EF4-FFF2-40B4-BE49-F238E27FC236}">
                <a16:creationId xmlns:a16="http://schemas.microsoft.com/office/drawing/2014/main" id="{7D964397-7540-3A40-B2DE-4EC28FDE98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B5C155-CF04-5444-9881-72B0E62BBE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C2D86-065A-314E-BFD1-A76740908651}" type="slidenum">
              <a:rPr lang="en-US" smtClean="0"/>
              <a:t>‹#›</a:t>
            </a:fld>
            <a:endParaRPr lang="en-US"/>
          </a:p>
        </p:txBody>
      </p:sp>
    </p:spTree>
    <p:extLst>
      <p:ext uri="{BB962C8B-B14F-4D97-AF65-F5344CB8AC3E}">
        <p14:creationId xmlns:p14="http://schemas.microsoft.com/office/powerpoint/2010/main" val="2195775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britannica.com/topic/Myspace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pewresearch.org/fact-tank/2019/05/16/facts-about-americans-and-faceboo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pewresearch.org/fact-tank/2019/08/02/10-facts-about-americans-and-twitte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tatista.com/topics/1267/pinteres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echcrunch.com/2018/10/08/looking-back-at-googl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hestreet.com/technology/history-of-snapcha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entrepreneur.com/article/29345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blog.hubspot.com/marketing/state-of-video-marketing-new-data" TargetMode="External"/><Relationship Id="rId2" Type="http://schemas.openxmlformats.org/officeDocument/2006/relationships/hyperlink" Target="https://www.socialmediatoday.com/news/video-marketing-statistics-for-2020-infographic/566099/"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s://www.nsf.gov/news/special_reports/nsf-net/textonly/index.jsp"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heguardian.com/business/2003/feb/18/digitalmedia.citynews" TargetMode="External"/><Relationship Id="rId2" Type="http://schemas.openxmlformats.org/officeDocument/2006/relationships/hyperlink" Target="https://www.livejournal.com/about/"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769186-69C1-B04C-8658-3699BE0FC3B1}"/>
              </a:ext>
            </a:extLst>
          </p:cNvPr>
          <p:cNvSpPr>
            <a:spLocks noGrp="1"/>
          </p:cNvSpPr>
          <p:nvPr>
            <p:ph type="ctrTitle"/>
          </p:nvPr>
        </p:nvSpPr>
        <p:spPr>
          <a:xfrm>
            <a:off x="1537097" y="1428750"/>
            <a:ext cx="9117807" cy="2105026"/>
          </a:xfrm>
        </p:spPr>
        <p:txBody>
          <a:bodyPr>
            <a:normAutofit/>
          </a:bodyPr>
          <a:lstStyle/>
          <a:p>
            <a:r>
              <a:rPr lang="en-US" dirty="0"/>
              <a:t>History of Social Media</a:t>
            </a:r>
          </a:p>
        </p:txBody>
      </p:sp>
      <p:sp>
        <p:nvSpPr>
          <p:cNvPr id="3" name="Subtitle 2">
            <a:extLst>
              <a:ext uri="{FF2B5EF4-FFF2-40B4-BE49-F238E27FC236}">
                <a16:creationId xmlns:a16="http://schemas.microsoft.com/office/drawing/2014/main" id="{909449B9-99A5-9B43-92A9-3FE4AD0EA0F1}"/>
              </a:ext>
            </a:extLst>
          </p:cNvPr>
          <p:cNvSpPr>
            <a:spLocks noGrp="1"/>
          </p:cNvSpPr>
          <p:nvPr>
            <p:ph type="subTitle" idx="1"/>
          </p:nvPr>
        </p:nvSpPr>
        <p:spPr>
          <a:xfrm>
            <a:off x="1537097" y="3960557"/>
            <a:ext cx="9117807" cy="1097215"/>
          </a:xfrm>
        </p:spPr>
        <p:txBody>
          <a:bodyPr>
            <a:normAutofit/>
          </a:bodyPr>
          <a:lstStyle/>
          <a:p>
            <a:r>
              <a:rPr lang="en-US" dirty="0"/>
              <a:t>Adobe Digital Design</a:t>
            </a:r>
          </a:p>
          <a:p>
            <a:r>
              <a:rPr lang="en-US" dirty="0"/>
              <a:t>Ms. Scales</a:t>
            </a:r>
          </a:p>
        </p:txBody>
      </p:sp>
      <p:cxnSp>
        <p:nvCxnSpPr>
          <p:cNvPr id="12" name="Straight Connector 1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909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93BFE-6A3B-E944-B78E-1C862563F7F4}"/>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Myspace</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3B0DC4-3F45-AA43-A610-D5CC9FB5DFC5}"/>
              </a:ext>
            </a:extLst>
          </p:cNvPr>
          <p:cNvSpPr>
            <a:spLocks noGrp="1"/>
          </p:cNvSpPr>
          <p:nvPr>
            <p:ph idx="1"/>
          </p:nvPr>
        </p:nvSpPr>
        <p:spPr>
          <a:xfrm>
            <a:off x="593610" y="2121763"/>
            <a:ext cx="3822192" cy="3773010"/>
          </a:xfrm>
        </p:spPr>
        <p:txBody>
          <a:bodyPr>
            <a:normAutofit/>
          </a:bodyPr>
          <a:lstStyle/>
          <a:p>
            <a:r>
              <a:rPr lang="en-US" sz="2000">
                <a:solidFill>
                  <a:schemeClr val="bg1"/>
                </a:solidFill>
              </a:rPr>
              <a:t>In 2003, Myspace launched. By 2006, it was the most visited website on the planet, spurred by users’ ability to share new music directly on their profile pages.</a:t>
            </a:r>
          </a:p>
          <a:p>
            <a:r>
              <a:rPr lang="en-US" sz="2000">
                <a:solidFill>
                  <a:schemeClr val="bg1"/>
                </a:solidFill>
              </a:rPr>
              <a:t>By 2008, it was eclipsed by Facebook. In 2011, Myspace was purchased by musician Justin Timberlake for $35 million, but it has since become a</a:t>
            </a:r>
            <a:r>
              <a:rPr lang="en-US" sz="2000" u="sng">
                <a:solidFill>
                  <a:schemeClr val="bg1"/>
                </a:solidFill>
                <a:hlinkClick r:id="rId2"/>
              </a:rPr>
              <a:t> social media afterthought</a:t>
            </a:r>
            <a:r>
              <a:rPr lang="en-US" sz="2000">
                <a:solidFill>
                  <a:schemeClr val="bg1"/>
                </a:solidFill>
              </a:rPr>
              <a:t>.</a:t>
            </a:r>
          </a:p>
          <a:p>
            <a:endParaRPr lang="en-US" sz="2000">
              <a:solidFill>
                <a:schemeClr val="bg1"/>
              </a:solidFill>
            </a:endParaRPr>
          </a:p>
        </p:txBody>
      </p:sp>
      <p:pic>
        <p:nvPicPr>
          <p:cNvPr id="4" name="Picture 3">
            <a:extLst>
              <a:ext uri="{FF2B5EF4-FFF2-40B4-BE49-F238E27FC236}">
                <a16:creationId xmlns:a16="http://schemas.microsoft.com/office/drawing/2014/main" id="{AD8CF98E-0BB2-D141-A21D-48513E51395C}"/>
              </a:ext>
            </a:extLst>
          </p:cNvPr>
          <p:cNvPicPr>
            <a:picLocks noChangeAspect="1"/>
          </p:cNvPicPr>
          <p:nvPr/>
        </p:nvPicPr>
        <p:blipFill>
          <a:blip r:embed="rId3"/>
          <a:stretch>
            <a:fillRect/>
          </a:stretch>
        </p:blipFill>
        <p:spPr>
          <a:xfrm>
            <a:off x="5110716" y="1594917"/>
            <a:ext cx="6596652" cy="3512717"/>
          </a:xfrm>
          <a:prstGeom prst="rect">
            <a:avLst/>
          </a:prstGeom>
        </p:spPr>
      </p:pic>
    </p:spTree>
    <p:extLst>
      <p:ext uri="{BB962C8B-B14F-4D97-AF65-F5344CB8AC3E}">
        <p14:creationId xmlns:p14="http://schemas.microsoft.com/office/powerpoint/2010/main" val="3025206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26258-167F-EA4D-8F8B-6248E09EEE22}"/>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Facebook</a:t>
            </a:r>
          </a:p>
        </p:txBody>
      </p:sp>
      <p:cxnSp>
        <p:nvCxnSpPr>
          <p:cNvPr id="80" name="Straight Connector 7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039B41-FD1D-5141-AE10-A80CB01D8903}"/>
              </a:ext>
            </a:extLst>
          </p:cNvPr>
          <p:cNvSpPr>
            <a:spLocks noGrp="1"/>
          </p:cNvSpPr>
          <p:nvPr>
            <p:ph idx="1"/>
          </p:nvPr>
        </p:nvSpPr>
        <p:spPr>
          <a:xfrm>
            <a:off x="593610" y="2121763"/>
            <a:ext cx="3822192" cy="3773010"/>
          </a:xfrm>
        </p:spPr>
        <p:txBody>
          <a:bodyPr>
            <a:normAutofit/>
          </a:bodyPr>
          <a:lstStyle/>
          <a:p>
            <a:r>
              <a:rPr lang="en-US" sz="2000">
                <a:solidFill>
                  <a:schemeClr val="bg1"/>
                </a:solidFill>
              </a:rPr>
              <a:t>Launched in 2004 by Harvard student Mark Zuckerberg, it has nearly 1.7 billion users — including 69% of U.S. adults, according to</a:t>
            </a:r>
            <a:r>
              <a:rPr lang="en-US" sz="2000" u="sng">
                <a:solidFill>
                  <a:schemeClr val="bg1"/>
                </a:solidFill>
                <a:hlinkClick r:id="rId2"/>
              </a:rPr>
              <a:t> Pew Research</a:t>
            </a:r>
            <a:r>
              <a:rPr lang="en-US" sz="2000">
                <a:solidFill>
                  <a:schemeClr val="bg1"/>
                </a:solidFill>
              </a:rPr>
              <a:t>.</a:t>
            </a:r>
          </a:p>
        </p:txBody>
      </p:sp>
      <p:pic>
        <p:nvPicPr>
          <p:cNvPr id="11" name="Picture 2" descr="Facebook has turned 17! How has Facebook changed over the years?">
            <a:extLst>
              <a:ext uri="{FF2B5EF4-FFF2-40B4-BE49-F238E27FC236}">
                <a16:creationId xmlns:a16="http://schemas.microsoft.com/office/drawing/2014/main" id="{1E6B7C28-D259-C140-AC15-CB9EE9811C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9" b="-1"/>
          <a:stretch/>
        </p:blipFill>
        <p:spPr bwMode="auto">
          <a:xfrm>
            <a:off x="5224273" y="484632"/>
            <a:ext cx="6369538" cy="573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201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1419E-C1A7-454E-A974-62882D5E3234}"/>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Reddit</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0CB97E-4EEB-BE49-B889-326595B6A672}"/>
              </a:ext>
            </a:extLst>
          </p:cNvPr>
          <p:cNvSpPr>
            <a:spLocks noGrp="1"/>
          </p:cNvSpPr>
          <p:nvPr>
            <p:ph idx="1"/>
          </p:nvPr>
        </p:nvSpPr>
        <p:spPr>
          <a:xfrm>
            <a:off x="593610" y="2121763"/>
            <a:ext cx="3822192" cy="3773010"/>
          </a:xfrm>
        </p:spPr>
        <p:txBody>
          <a:bodyPr>
            <a:normAutofit/>
          </a:bodyPr>
          <a:lstStyle/>
          <a:p>
            <a:r>
              <a:rPr lang="en-US" sz="2000">
                <a:solidFill>
                  <a:schemeClr val="bg1"/>
                </a:solidFill>
              </a:rPr>
              <a:t>Launched in 2005 by Massachusetts 20-somethings Steve Huffman and Alexis Ohanian as a news-sharing platform, its 300 million users have transformed Reddit into a combination news aggregation/social commentary site. Its popularity is based on the ability to “up-vote” and “down-vote” user posts.</a:t>
            </a:r>
          </a:p>
          <a:p>
            <a:pPr marL="0" indent="0">
              <a:buNone/>
            </a:pPr>
            <a:endParaRPr lang="en-US" sz="2000">
              <a:solidFill>
                <a:schemeClr val="bg1"/>
              </a:solidFill>
            </a:endParaRPr>
          </a:p>
        </p:txBody>
      </p:sp>
      <p:pic>
        <p:nvPicPr>
          <p:cNvPr id="5" name="Picture 4">
            <a:extLst>
              <a:ext uri="{FF2B5EF4-FFF2-40B4-BE49-F238E27FC236}">
                <a16:creationId xmlns:a16="http://schemas.microsoft.com/office/drawing/2014/main" id="{8F83D5AD-A62D-D947-B597-3095009BA460}"/>
              </a:ext>
            </a:extLst>
          </p:cNvPr>
          <p:cNvPicPr>
            <a:picLocks noChangeAspect="1"/>
          </p:cNvPicPr>
          <p:nvPr/>
        </p:nvPicPr>
        <p:blipFill>
          <a:blip r:embed="rId2"/>
          <a:stretch>
            <a:fillRect/>
          </a:stretch>
        </p:blipFill>
        <p:spPr>
          <a:xfrm>
            <a:off x="5110716" y="935252"/>
            <a:ext cx="6596652" cy="4832047"/>
          </a:xfrm>
          <a:prstGeom prst="rect">
            <a:avLst/>
          </a:prstGeom>
        </p:spPr>
      </p:pic>
    </p:spTree>
    <p:extLst>
      <p:ext uri="{BB962C8B-B14F-4D97-AF65-F5344CB8AC3E}">
        <p14:creationId xmlns:p14="http://schemas.microsoft.com/office/powerpoint/2010/main" val="3143060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732391-984E-034A-BDE1-6B93640EB3B5}"/>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Twitter</a:t>
            </a: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5F1024-9F35-B140-8388-E77AA1F96357}"/>
              </a:ext>
            </a:extLst>
          </p:cNvPr>
          <p:cNvSpPr>
            <a:spLocks noGrp="1"/>
          </p:cNvSpPr>
          <p:nvPr>
            <p:ph idx="1"/>
          </p:nvPr>
        </p:nvSpPr>
        <p:spPr>
          <a:xfrm>
            <a:off x="593610" y="2121763"/>
            <a:ext cx="3822192" cy="3773010"/>
          </a:xfrm>
        </p:spPr>
        <p:txBody>
          <a:bodyPr>
            <a:normAutofit/>
          </a:bodyPr>
          <a:lstStyle/>
          <a:p>
            <a:r>
              <a:rPr lang="en-US" sz="2000">
                <a:solidFill>
                  <a:schemeClr val="bg1"/>
                </a:solidFill>
              </a:rPr>
              <a:t>Founded in 2006 by Jack Dorsey, Evan Williams, Biz Stone, and others as a microblogging site, by 2020, 22% of U.S. adults were Twitter users, according to</a:t>
            </a:r>
            <a:r>
              <a:rPr lang="en-US" sz="2000" u="sng">
                <a:solidFill>
                  <a:schemeClr val="bg1"/>
                </a:solidFill>
                <a:hlinkClick r:id="rId2"/>
              </a:rPr>
              <a:t> Pew Research</a:t>
            </a:r>
            <a:r>
              <a:rPr lang="en-US" sz="2000">
                <a:solidFill>
                  <a:schemeClr val="bg1"/>
                </a:solidFill>
              </a:rPr>
              <a:t>.</a:t>
            </a:r>
          </a:p>
          <a:p>
            <a:br>
              <a:rPr lang="en-US" sz="2000">
                <a:solidFill>
                  <a:schemeClr val="bg1"/>
                </a:solidFill>
              </a:rPr>
            </a:br>
            <a:endParaRPr lang="en-US" sz="2000">
              <a:solidFill>
                <a:schemeClr val="bg1"/>
              </a:solidFill>
            </a:endParaRPr>
          </a:p>
          <a:p>
            <a:endParaRPr lang="en-US" sz="2000">
              <a:solidFill>
                <a:schemeClr val="bg1"/>
              </a:solidFill>
            </a:endParaRPr>
          </a:p>
        </p:txBody>
      </p:sp>
      <p:pic>
        <p:nvPicPr>
          <p:cNvPr id="5122" name="Picture 2" descr="Twitter&amp;#39;s Road to $1 Billion">
            <a:extLst>
              <a:ext uri="{FF2B5EF4-FFF2-40B4-BE49-F238E27FC236}">
                <a16:creationId xmlns:a16="http://schemas.microsoft.com/office/drawing/2014/main" id="{7C1EA2B7-26BD-2045-97A7-E5DAD13498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0716" y="877531"/>
            <a:ext cx="6596652" cy="494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47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25955-6032-0744-819C-ADF1EFCB643D}"/>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Instagram</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9E20FD-20D4-A047-8F26-556B76AD9227}"/>
              </a:ext>
            </a:extLst>
          </p:cNvPr>
          <p:cNvSpPr>
            <a:spLocks noGrp="1"/>
          </p:cNvSpPr>
          <p:nvPr>
            <p:ph idx="1"/>
          </p:nvPr>
        </p:nvSpPr>
        <p:spPr>
          <a:xfrm>
            <a:off x="593610" y="2121763"/>
            <a:ext cx="3822192" cy="3773010"/>
          </a:xfrm>
        </p:spPr>
        <p:txBody>
          <a:bodyPr>
            <a:normAutofit/>
          </a:bodyPr>
          <a:lstStyle/>
          <a:p>
            <a:r>
              <a:rPr lang="en-US" sz="2000">
                <a:solidFill>
                  <a:schemeClr val="bg1"/>
                </a:solidFill>
              </a:rPr>
              <a:t>Founded in 2010 by Stanford graduate Kevin Systrom as a photo-sharing site and purchased by Facebook in 2012, Instagram has more than 1 billion users worldwide.</a:t>
            </a:r>
          </a:p>
          <a:p>
            <a:br>
              <a:rPr lang="en-US" sz="2000">
                <a:solidFill>
                  <a:schemeClr val="bg1"/>
                </a:solidFill>
              </a:rPr>
            </a:br>
            <a:endParaRPr lang="en-US" sz="2000">
              <a:solidFill>
                <a:schemeClr val="bg1"/>
              </a:solidFill>
            </a:endParaRPr>
          </a:p>
          <a:p>
            <a:endParaRPr lang="en-US" sz="2000">
              <a:solidFill>
                <a:schemeClr val="bg1"/>
              </a:solidFill>
            </a:endParaRPr>
          </a:p>
        </p:txBody>
      </p:sp>
      <p:pic>
        <p:nvPicPr>
          <p:cNvPr id="4" name="Picture 3">
            <a:extLst>
              <a:ext uri="{FF2B5EF4-FFF2-40B4-BE49-F238E27FC236}">
                <a16:creationId xmlns:a16="http://schemas.microsoft.com/office/drawing/2014/main" id="{9C81DD47-C8A3-3944-9499-12A7E7BE5DB0}"/>
              </a:ext>
            </a:extLst>
          </p:cNvPr>
          <p:cNvPicPr>
            <a:picLocks noChangeAspect="1"/>
          </p:cNvPicPr>
          <p:nvPr/>
        </p:nvPicPr>
        <p:blipFill>
          <a:blip r:embed="rId2"/>
          <a:stretch>
            <a:fillRect/>
          </a:stretch>
        </p:blipFill>
        <p:spPr>
          <a:xfrm>
            <a:off x="6409558" y="484632"/>
            <a:ext cx="3998967" cy="5733287"/>
          </a:xfrm>
          <a:prstGeom prst="rect">
            <a:avLst/>
          </a:prstGeom>
        </p:spPr>
      </p:pic>
    </p:spTree>
    <p:extLst>
      <p:ext uri="{BB962C8B-B14F-4D97-AF65-F5344CB8AC3E}">
        <p14:creationId xmlns:p14="http://schemas.microsoft.com/office/powerpoint/2010/main" val="285969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681E2-280F-B146-8737-20B285D03B87}"/>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Pinterest</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4B4C1FB-2083-BB4A-A0E8-1169DCE9B7A5}"/>
              </a:ext>
            </a:extLst>
          </p:cNvPr>
          <p:cNvSpPr>
            <a:spLocks noGrp="1"/>
          </p:cNvSpPr>
          <p:nvPr>
            <p:ph idx="1"/>
          </p:nvPr>
        </p:nvSpPr>
        <p:spPr>
          <a:xfrm>
            <a:off x="593610" y="2121763"/>
            <a:ext cx="3822192" cy="3773010"/>
          </a:xfrm>
        </p:spPr>
        <p:txBody>
          <a:bodyPr>
            <a:normAutofit/>
          </a:bodyPr>
          <a:lstStyle/>
          <a:p>
            <a:r>
              <a:rPr lang="en-US" sz="2000">
                <a:solidFill>
                  <a:schemeClr val="bg1"/>
                </a:solidFill>
              </a:rPr>
              <a:t>Founded in 2010 by iPhone app developer Ben Silbermann as a visual “pin board,”</a:t>
            </a:r>
            <a:r>
              <a:rPr lang="en-US" sz="2000" u="sng">
                <a:solidFill>
                  <a:schemeClr val="bg1"/>
                </a:solidFill>
                <a:hlinkClick r:id="rId2"/>
              </a:rPr>
              <a:t> Pinterest</a:t>
            </a:r>
            <a:r>
              <a:rPr lang="en-US" sz="2000">
                <a:solidFill>
                  <a:schemeClr val="bg1"/>
                </a:solidFill>
              </a:rPr>
              <a:t> became a publicly traded company in 2019 and has more than 335 million active monthly users.</a:t>
            </a:r>
          </a:p>
          <a:p>
            <a:br>
              <a:rPr lang="en-US" sz="2000">
                <a:solidFill>
                  <a:schemeClr val="bg1"/>
                </a:solidFill>
              </a:rPr>
            </a:br>
            <a:endParaRPr lang="en-US" sz="2000">
              <a:solidFill>
                <a:schemeClr val="bg1"/>
              </a:solidFill>
            </a:endParaRPr>
          </a:p>
          <a:p>
            <a:endParaRPr lang="en-US" sz="2000">
              <a:solidFill>
                <a:schemeClr val="bg1"/>
              </a:solidFill>
            </a:endParaRPr>
          </a:p>
        </p:txBody>
      </p:sp>
      <p:pic>
        <p:nvPicPr>
          <p:cNvPr id="4" name="Picture 3">
            <a:extLst>
              <a:ext uri="{FF2B5EF4-FFF2-40B4-BE49-F238E27FC236}">
                <a16:creationId xmlns:a16="http://schemas.microsoft.com/office/drawing/2014/main" id="{6CB9A2AD-ADC1-684D-9153-60B49EFA8384}"/>
              </a:ext>
            </a:extLst>
          </p:cNvPr>
          <p:cNvPicPr>
            <a:picLocks noChangeAspect="1"/>
          </p:cNvPicPr>
          <p:nvPr/>
        </p:nvPicPr>
        <p:blipFill>
          <a:blip r:embed="rId3"/>
          <a:stretch>
            <a:fillRect/>
          </a:stretch>
        </p:blipFill>
        <p:spPr>
          <a:xfrm>
            <a:off x="5110716" y="1776325"/>
            <a:ext cx="6596652" cy="3149901"/>
          </a:xfrm>
          <a:prstGeom prst="rect">
            <a:avLst/>
          </a:prstGeom>
        </p:spPr>
      </p:pic>
    </p:spTree>
    <p:extLst>
      <p:ext uri="{BB962C8B-B14F-4D97-AF65-F5344CB8AC3E}">
        <p14:creationId xmlns:p14="http://schemas.microsoft.com/office/powerpoint/2010/main" val="1129193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2384A-A76A-FE43-82A1-F5A00F515CAE}"/>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Google+</a:t>
            </a: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A501DC-8C97-0C44-846A-72E13678ADA1}"/>
              </a:ext>
            </a:extLst>
          </p:cNvPr>
          <p:cNvSpPr>
            <a:spLocks noGrp="1"/>
          </p:cNvSpPr>
          <p:nvPr>
            <p:ph idx="1"/>
          </p:nvPr>
        </p:nvSpPr>
        <p:spPr>
          <a:xfrm>
            <a:off x="593610" y="2121763"/>
            <a:ext cx="3822192" cy="3773010"/>
          </a:xfrm>
        </p:spPr>
        <p:txBody>
          <a:bodyPr>
            <a:normAutofit/>
          </a:bodyPr>
          <a:lstStyle/>
          <a:p>
            <a:r>
              <a:rPr lang="en-US" sz="2400" dirty="0">
                <a:solidFill>
                  <a:schemeClr val="bg1"/>
                </a:solidFill>
              </a:rPr>
              <a:t>Google’s attempt to elbow its way into the social media landscape,</a:t>
            </a:r>
            <a:r>
              <a:rPr lang="en-US" sz="2400" u="sng" dirty="0">
                <a:solidFill>
                  <a:schemeClr val="bg1"/>
                </a:solidFill>
                <a:hlinkClick r:id="rId2"/>
              </a:rPr>
              <a:t> Google+</a:t>
            </a:r>
            <a:r>
              <a:rPr lang="en-US" sz="2400" dirty="0">
                <a:solidFill>
                  <a:schemeClr val="bg1"/>
                </a:solidFill>
              </a:rPr>
              <a:t>, launched in 2012. A rocky existence came to an end in 2018, after the private information of nearly 500,000 Google+ users was compromised by a data security breach.</a:t>
            </a:r>
            <a:br>
              <a:rPr lang="en-US" sz="2400" dirty="0">
                <a:solidFill>
                  <a:schemeClr val="bg1"/>
                </a:solidFill>
              </a:rPr>
            </a:br>
            <a:endParaRPr lang="en-US" sz="2400" dirty="0">
              <a:solidFill>
                <a:schemeClr val="bg1"/>
              </a:solidFill>
            </a:endParaRPr>
          </a:p>
        </p:txBody>
      </p:sp>
      <p:pic>
        <p:nvPicPr>
          <p:cNvPr id="2050" name="Picture 2" descr="Google+ Refresh: Just Like Facebook, It&amp;#39;s All About the Apps | WIRED">
            <a:extLst>
              <a:ext uri="{FF2B5EF4-FFF2-40B4-BE49-F238E27FC236}">
                <a16:creationId xmlns:a16="http://schemas.microsoft.com/office/drawing/2014/main" id="{8FBA59BF-3682-7044-AFA1-22D2E87C64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0716" y="1438246"/>
            <a:ext cx="6596652" cy="382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317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65470-0977-2B47-983C-B54510D89951}"/>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Snapchat</a:t>
            </a: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17D473-71FC-9143-93B2-3472ECCDE297}"/>
              </a:ext>
            </a:extLst>
          </p:cNvPr>
          <p:cNvSpPr>
            <a:spLocks noGrp="1"/>
          </p:cNvSpPr>
          <p:nvPr>
            <p:ph idx="1"/>
          </p:nvPr>
        </p:nvSpPr>
        <p:spPr>
          <a:xfrm>
            <a:off x="593610" y="2121763"/>
            <a:ext cx="3822192" cy="3773010"/>
          </a:xfrm>
        </p:spPr>
        <p:txBody>
          <a:bodyPr>
            <a:normAutofit/>
          </a:bodyPr>
          <a:lstStyle/>
          <a:p>
            <a:r>
              <a:rPr lang="en-US" sz="2000">
                <a:solidFill>
                  <a:schemeClr val="bg1"/>
                </a:solidFill>
              </a:rPr>
              <a:t>Founded in 2011 by a trio of Stanford students — Evan Spiegel, Reggie Brown, and Bobby Murphy — this</a:t>
            </a:r>
            <a:r>
              <a:rPr lang="en-US" sz="2000" u="sng">
                <a:solidFill>
                  <a:schemeClr val="bg1"/>
                </a:solidFill>
                <a:hlinkClick r:id="rId2"/>
              </a:rPr>
              <a:t> video-sharing service</a:t>
            </a:r>
            <a:r>
              <a:rPr lang="en-US" sz="2000">
                <a:solidFill>
                  <a:schemeClr val="bg1"/>
                </a:solidFill>
              </a:rPr>
              <a:t> introduced the concept of “stories,” or serialized short videos, and “filters,” run for informative digital effects, often based on location.</a:t>
            </a:r>
          </a:p>
          <a:p>
            <a:endParaRPr lang="en-US" sz="2000">
              <a:solidFill>
                <a:schemeClr val="bg1"/>
              </a:solidFill>
            </a:endParaRPr>
          </a:p>
        </p:txBody>
      </p:sp>
      <p:pic>
        <p:nvPicPr>
          <p:cNvPr id="4098" name="Picture 2" descr="Snapchat in 2011">
            <a:extLst>
              <a:ext uri="{FF2B5EF4-FFF2-40B4-BE49-F238E27FC236}">
                <a16:creationId xmlns:a16="http://schemas.microsoft.com/office/drawing/2014/main" id="{629195D8-C414-2544-89FA-61FAA7FD79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0716" y="547698"/>
            <a:ext cx="6596652" cy="560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03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47E12-C291-554E-A1CE-6A0662A7B02B}"/>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TikTok</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03126D-18C7-6D47-BEBA-8FA59DEBABF3}"/>
              </a:ext>
            </a:extLst>
          </p:cNvPr>
          <p:cNvSpPr>
            <a:spLocks noGrp="1"/>
          </p:cNvSpPr>
          <p:nvPr>
            <p:ph idx="1"/>
          </p:nvPr>
        </p:nvSpPr>
        <p:spPr>
          <a:xfrm>
            <a:off x="593610" y="2121763"/>
            <a:ext cx="3822192" cy="3773010"/>
          </a:xfrm>
        </p:spPr>
        <p:txBody>
          <a:bodyPr>
            <a:normAutofit/>
          </a:bodyPr>
          <a:lstStyle/>
          <a:p>
            <a:r>
              <a:rPr lang="en-US" sz="2000">
                <a:solidFill>
                  <a:schemeClr val="bg1"/>
                </a:solidFill>
              </a:rPr>
              <a:t>Founded in 2016 by Chinese tech company ByteDance, this short-form video-sharing site was merged with the U.S.-based mobile app Musical.ly in 2018 and became popular with American teens and young adults. As of early 2020, it had more than 800 million users worldwide.</a:t>
            </a:r>
          </a:p>
          <a:p>
            <a:br>
              <a:rPr lang="en-US" sz="2000">
                <a:solidFill>
                  <a:schemeClr val="bg1"/>
                </a:solidFill>
              </a:rPr>
            </a:br>
            <a:endParaRPr lang="en-US" sz="2000">
              <a:solidFill>
                <a:schemeClr val="bg1"/>
              </a:solidFill>
            </a:endParaRPr>
          </a:p>
          <a:p>
            <a:endParaRPr lang="en-US" sz="2000">
              <a:solidFill>
                <a:schemeClr val="bg1"/>
              </a:solidFill>
            </a:endParaRPr>
          </a:p>
        </p:txBody>
      </p:sp>
      <p:pic>
        <p:nvPicPr>
          <p:cNvPr id="4" name="Picture 3">
            <a:extLst>
              <a:ext uri="{FF2B5EF4-FFF2-40B4-BE49-F238E27FC236}">
                <a16:creationId xmlns:a16="http://schemas.microsoft.com/office/drawing/2014/main" id="{4DFA3B24-1539-E345-8769-5D9F4B7455C7}"/>
              </a:ext>
            </a:extLst>
          </p:cNvPr>
          <p:cNvPicPr>
            <a:picLocks noChangeAspect="1"/>
          </p:cNvPicPr>
          <p:nvPr/>
        </p:nvPicPr>
        <p:blipFill>
          <a:blip r:embed="rId2"/>
          <a:stretch>
            <a:fillRect/>
          </a:stretch>
        </p:blipFill>
        <p:spPr>
          <a:xfrm>
            <a:off x="5542398" y="484632"/>
            <a:ext cx="5733287" cy="5733287"/>
          </a:xfrm>
          <a:prstGeom prst="rect">
            <a:avLst/>
          </a:prstGeom>
        </p:spPr>
      </p:pic>
    </p:spTree>
    <p:extLst>
      <p:ext uri="{BB962C8B-B14F-4D97-AF65-F5344CB8AC3E}">
        <p14:creationId xmlns:p14="http://schemas.microsoft.com/office/powerpoint/2010/main" val="3472113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E0465D-4AA1-3D4C-B855-3B0198D9BE1D}"/>
              </a:ext>
            </a:extLst>
          </p:cNvPr>
          <p:cNvSpPr>
            <a:spLocks noGrp="1"/>
          </p:cNvSpPr>
          <p:nvPr>
            <p:ph type="title"/>
          </p:nvPr>
        </p:nvSpPr>
        <p:spPr/>
        <p:txBody>
          <a:bodyPr>
            <a:normAutofit/>
          </a:bodyPr>
          <a:lstStyle/>
          <a:p>
            <a:r>
              <a:rPr lang="en-US" b="1" dirty="0"/>
              <a:t>Social Media: </a:t>
            </a:r>
            <a:br>
              <a:rPr lang="en-US" b="1" dirty="0"/>
            </a:br>
            <a:r>
              <a:rPr lang="en-US" b="1" dirty="0"/>
              <a:t>End Users and Businesses</a:t>
            </a:r>
            <a:endParaRPr lang="en-US" dirty="0"/>
          </a:p>
        </p:txBody>
      </p:sp>
      <p:sp>
        <p:nvSpPr>
          <p:cNvPr id="7" name="Text Placeholder 6">
            <a:extLst>
              <a:ext uri="{FF2B5EF4-FFF2-40B4-BE49-F238E27FC236}">
                <a16:creationId xmlns:a16="http://schemas.microsoft.com/office/drawing/2014/main" id="{3DC8EA9F-453F-4448-B632-CBED50C7D1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82596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3868D-053A-B54D-A039-9150B5BAD6F4}"/>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Before the Internet…</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954CB3-E16F-3C4A-B831-AB8B6B75FD71}"/>
              </a:ext>
            </a:extLst>
          </p:cNvPr>
          <p:cNvSpPr>
            <a:spLocks noGrp="1"/>
          </p:cNvSpPr>
          <p:nvPr>
            <p:ph idx="1"/>
          </p:nvPr>
        </p:nvSpPr>
        <p:spPr>
          <a:xfrm>
            <a:off x="593610" y="2121763"/>
            <a:ext cx="3822192" cy="3773010"/>
          </a:xfrm>
        </p:spPr>
        <p:txBody>
          <a:bodyPr>
            <a:normAutofit/>
          </a:bodyPr>
          <a:lstStyle/>
          <a:p>
            <a:r>
              <a:rPr lang="en-US" sz="2000">
                <a:solidFill>
                  <a:schemeClr val="bg1"/>
                </a:solidFill>
              </a:rPr>
              <a:t>In a sense, social media began on May 24, 1844, with a series of electronic dots and dashes tapped out by hand on a Telegraph Machine.</a:t>
            </a:r>
          </a:p>
          <a:p>
            <a:r>
              <a:rPr lang="en-US" sz="2000">
                <a:solidFill>
                  <a:schemeClr val="bg1"/>
                </a:solidFill>
              </a:rPr>
              <a:t>The first electronic message from Baltimore to Washington, D.C., proved Samuel Morse understood the historic ramifications of his scientific achievement: “What hath God wrought?” he wrote.</a:t>
            </a:r>
          </a:p>
        </p:txBody>
      </p:sp>
      <p:pic>
        <p:nvPicPr>
          <p:cNvPr id="4" name="Picture 3">
            <a:extLst>
              <a:ext uri="{FF2B5EF4-FFF2-40B4-BE49-F238E27FC236}">
                <a16:creationId xmlns:a16="http://schemas.microsoft.com/office/drawing/2014/main" id="{65258F76-39CF-D04F-B394-97ABC50B10E9}"/>
              </a:ext>
            </a:extLst>
          </p:cNvPr>
          <p:cNvPicPr>
            <a:picLocks noChangeAspect="1"/>
          </p:cNvPicPr>
          <p:nvPr/>
        </p:nvPicPr>
        <p:blipFill>
          <a:blip r:embed="rId2"/>
          <a:stretch>
            <a:fillRect/>
          </a:stretch>
        </p:blipFill>
        <p:spPr>
          <a:xfrm>
            <a:off x="5110716" y="737352"/>
            <a:ext cx="6596652" cy="5227846"/>
          </a:xfrm>
          <a:prstGeom prst="rect">
            <a:avLst/>
          </a:prstGeom>
        </p:spPr>
      </p:pic>
    </p:spTree>
    <p:extLst>
      <p:ext uri="{BB962C8B-B14F-4D97-AF65-F5344CB8AC3E}">
        <p14:creationId xmlns:p14="http://schemas.microsoft.com/office/powerpoint/2010/main" val="3114009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241B75-A3AB-2F43-8737-A55D33403128}"/>
              </a:ext>
            </a:extLst>
          </p:cNvPr>
          <p:cNvSpPr>
            <a:spLocks noGrp="1"/>
          </p:cNvSpPr>
          <p:nvPr>
            <p:ph type="title"/>
          </p:nvPr>
        </p:nvSpPr>
        <p:spPr>
          <a:xfrm>
            <a:off x="594360" y="640263"/>
            <a:ext cx="3822192" cy="1344975"/>
          </a:xfrm>
        </p:spPr>
        <p:txBody>
          <a:bodyPr>
            <a:normAutofit/>
          </a:bodyPr>
          <a:lstStyle/>
          <a:p>
            <a:r>
              <a:rPr lang="en-US" sz="3600" b="1">
                <a:solidFill>
                  <a:schemeClr val="bg1"/>
                </a:solidFill>
              </a:rPr>
              <a:t>The End-User Experience</a:t>
            </a:r>
            <a:endParaRPr lang="en-US" sz="3600">
              <a:solidFill>
                <a:schemeClr val="bg1"/>
              </a:solidFill>
            </a:endParaRP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65D3C7-E14E-AE46-9561-0823772B7841}"/>
              </a:ext>
            </a:extLst>
          </p:cNvPr>
          <p:cNvSpPr>
            <a:spLocks noGrp="1"/>
          </p:cNvSpPr>
          <p:nvPr>
            <p:ph idx="1"/>
          </p:nvPr>
        </p:nvSpPr>
        <p:spPr>
          <a:xfrm>
            <a:off x="593610" y="2121763"/>
            <a:ext cx="3822192" cy="3773010"/>
          </a:xfrm>
        </p:spPr>
        <p:txBody>
          <a:bodyPr>
            <a:normAutofit/>
          </a:bodyPr>
          <a:lstStyle/>
          <a:p>
            <a:r>
              <a:rPr lang="en-US" sz="2000">
                <a:solidFill>
                  <a:schemeClr val="bg1"/>
                </a:solidFill>
              </a:rPr>
              <a:t>At first, social media existed to help end users connect digitally with friends, colleagues, family members, and like-minded individuals they might never have met in person. Desktop access to bulletin board services such as CompuServe and Prodigy made it easier to grow free online communities without ever leaving the house.</a:t>
            </a:r>
          </a:p>
        </p:txBody>
      </p:sp>
      <p:pic>
        <p:nvPicPr>
          <p:cNvPr id="4" name="Picture 3">
            <a:extLst>
              <a:ext uri="{FF2B5EF4-FFF2-40B4-BE49-F238E27FC236}">
                <a16:creationId xmlns:a16="http://schemas.microsoft.com/office/drawing/2014/main" id="{0C5905A2-C86D-7340-AB94-9E7C03513F2F}"/>
              </a:ext>
            </a:extLst>
          </p:cNvPr>
          <p:cNvPicPr>
            <a:picLocks noChangeAspect="1"/>
          </p:cNvPicPr>
          <p:nvPr/>
        </p:nvPicPr>
        <p:blipFill>
          <a:blip r:embed="rId2"/>
          <a:stretch>
            <a:fillRect/>
          </a:stretch>
        </p:blipFill>
        <p:spPr>
          <a:xfrm>
            <a:off x="5110716" y="877531"/>
            <a:ext cx="6596652" cy="4947489"/>
          </a:xfrm>
          <a:prstGeom prst="rect">
            <a:avLst/>
          </a:prstGeom>
        </p:spPr>
      </p:pic>
    </p:spTree>
    <p:extLst>
      <p:ext uri="{BB962C8B-B14F-4D97-AF65-F5344CB8AC3E}">
        <p14:creationId xmlns:p14="http://schemas.microsoft.com/office/powerpoint/2010/main" val="2933300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2B1C3F-9DFA-6241-9E63-A1EA89DD5476}"/>
              </a:ext>
            </a:extLst>
          </p:cNvPr>
          <p:cNvSpPr>
            <a:spLocks noGrp="1"/>
          </p:cNvSpPr>
          <p:nvPr>
            <p:ph type="title"/>
          </p:nvPr>
        </p:nvSpPr>
        <p:spPr>
          <a:xfrm>
            <a:off x="838200" y="365760"/>
            <a:ext cx="10515600" cy="1325563"/>
          </a:xfrm>
        </p:spPr>
        <p:txBody>
          <a:bodyPr>
            <a:normAutofit/>
          </a:bodyPr>
          <a:lstStyle/>
          <a:p>
            <a:r>
              <a:rPr lang="en-US">
                <a:solidFill>
                  <a:schemeClr val="bg1"/>
                </a:solidFill>
              </a:rPr>
              <a:t>Smartphones</a:t>
            </a:r>
          </a:p>
        </p:txBody>
      </p:sp>
      <p:sp>
        <p:nvSpPr>
          <p:cNvPr id="3" name="Content Placeholder 2">
            <a:extLst>
              <a:ext uri="{FF2B5EF4-FFF2-40B4-BE49-F238E27FC236}">
                <a16:creationId xmlns:a16="http://schemas.microsoft.com/office/drawing/2014/main" id="{83A7239A-55C3-9F4C-83F0-C05A3616623D}"/>
              </a:ext>
            </a:extLst>
          </p:cNvPr>
          <p:cNvSpPr>
            <a:spLocks noGrp="1"/>
          </p:cNvSpPr>
          <p:nvPr>
            <p:ph idx="1"/>
          </p:nvPr>
        </p:nvSpPr>
        <p:spPr>
          <a:xfrm>
            <a:off x="841248" y="2276857"/>
            <a:ext cx="5015484" cy="3900106"/>
          </a:xfrm>
        </p:spPr>
        <p:txBody>
          <a:bodyPr anchor="ctr">
            <a:normAutofit/>
          </a:bodyPr>
          <a:lstStyle/>
          <a:p>
            <a:r>
              <a:rPr lang="en-US" sz="2200"/>
              <a:t>The invention of the smartphone liberated social media from the desktop and laptop computer. Apple’s first iPhone, launched by Steve Jobs in 2007, helped shift the focus of online community building to mobile. Facebook, Twitter, Snapchat, Instagram, TikTok, and other social media services thrived in the mobile app environment.</a:t>
            </a:r>
            <a:br>
              <a:rPr lang="en-US" sz="2200"/>
            </a:br>
            <a:endParaRPr lang="en-US" sz="2200"/>
          </a:p>
        </p:txBody>
      </p:sp>
      <p:pic>
        <p:nvPicPr>
          <p:cNvPr id="4" name="Picture 3">
            <a:extLst>
              <a:ext uri="{FF2B5EF4-FFF2-40B4-BE49-F238E27FC236}">
                <a16:creationId xmlns:a16="http://schemas.microsoft.com/office/drawing/2014/main" id="{E6332A56-F503-494C-AFE1-63FC99FF51DD}"/>
              </a:ext>
            </a:extLst>
          </p:cNvPr>
          <p:cNvPicPr>
            <a:picLocks noChangeAspect="1"/>
          </p:cNvPicPr>
          <p:nvPr/>
        </p:nvPicPr>
        <p:blipFill rotWithShape="1">
          <a:blip r:embed="rId2"/>
          <a:srcRect l="7421" r="2367" b="-1"/>
          <a:stretch/>
        </p:blipFill>
        <p:spPr>
          <a:xfrm>
            <a:off x="6335270" y="2276857"/>
            <a:ext cx="5015484" cy="3900106"/>
          </a:xfrm>
          <a:prstGeom prst="rect">
            <a:avLst/>
          </a:prstGeom>
        </p:spPr>
      </p:pic>
    </p:spTree>
    <p:extLst>
      <p:ext uri="{BB962C8B-B14F-4D97-AF65-F5344CB8AC3E}">
        <p14:creationId xmlns:p14="http://schemas.microsoft.com/office/powerpoint/2010/main" val="1012759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12DCE9-2C39-924C-97E4-40D526B17803}"/>
              </a:ext>
            </a:extLst>
          </p:cNvPr>
          <p:cNvSpPr>
            <a:spLocks noGrp="1"/>
          </p:cNvSpPr>
          <p:nvPr>
            <p:ph type="title"/>
          </p:nvPr>
        </p:nvSpPr>
        <p:spPr>
          <a:xfrm>
            <a:off x="838200" y="585216"/>
            <a:ext cx="10515600" cy="1325563"/>
          </a:xfrm>
        </p:spPr>
        <p:txBody>
          <a:bodyPr>
            <a:normAutofit/>
          </a:bodyPr>
          <a:lstStyle/>
          <a:p>
            <a:r>
              <a:rPr lang="en-US" dirty="0">
                <a:solidFill>
                  <a:schemeClr val="bg1"/>
                </a:solidFill>
              </a:rPr>
              <a:t>Smartphones</a:t>
            </a:r>
          </a:p>
        </p:txBody>
      </p:sp>
      <p:pic>
        <p:nvPicPr>
          <p:cNvPr id="4" name="Picture 3">
            <a:extLst>
              <a:ext uri="{FF2B5EF4-FFF2-40B4-BE49-F238E27FC236}">
                <a16:creationId xmlns:a16="http://schemas.microsoft.com/office/drawing/2014/main" id="{8B04D57B-AB14-6B42-99E5-6F81E28AA3AE}"/>
              </a:ext>
            </a:extLst>
          </p:cNvPr>
          <p:cNvPicPr>
            <a:picLocks noChangeAspect="1"/>
          </p:cNvPicPr>
          <p:nvPr/>
        </p:nvPicPr>
        <p:blipFill rotWithShape="1">
          <a:blip r:embed="rId2"/>
          <a:srcRect t="21743" r="3" b="3"/>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273D7CE6-9475-794D-BF72-B0431C40D128}"/>
              </a:ext>
            </a:extLst>
          </p:cNvPr>
          <p:cNvSpPr>
            <a:spLocks noGrp="1"/>
          </p:cNvSpPr>
          <p:nvPr>
            <p:ph idx="1"/>
          </p:nvPr>
        </p:nvSpPr>
        <p:spPr>
          <a:xfrm>
            <a:off x="7546848" y="2516777"/>
            <a:ext cx="3803904" cy="3660185"/>
          </a:xfrm>
        </p:spPr>
        <p:txBody>
          <a:bodyPr anchor="ctr">
            <a:normAutofit/>
          </a:bodyPr>
          <a:lstStyle/>
          <a:p>
            <a:r>
              <a:rPr lang="en-US" sz="2000"/>
              <a:t>Technological improvements — specifically, powerful in-phone cameras — shifted the focus of mobile apps to video and images. In addition to written messages, end users could now broadcast in real time.</a:t>
            </a:r>
          </a:p>
          <a:p>
            <a:r>
              <a:rPr lang="en-US" sz="2000"/>
              <a:t>Instagram, in particular, became the app of choice for social media users interested in travel, entertainment, fashion, and other visually oriented topics.</a:t>
            </a:r>
          </a:p>
          <a:p>
            <a:endParaRPr lang="en-US" sz="2000"/>
          </a:p>
        </p:txBody>
      </p:sp>
    </p:spTree>
    <p:extLst>
      <p:ext uri="{BB962C8B-B14F-4D97-AF65-F5344CB8AC3E}">
        <p14:creationId xmlns:p14="http://schemas.microsoft.com/office/powerpoint/2010/main" val="3198526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C6ED13-EBD4-6345-8405-E0AB1974AC42}"/>
              </a:ext>
            </a:extLst>
          </p:cNvPr>
          <p:cNvSpPr>
            <a:spLocks noGrp="1"/>
          </p:cNvSpPr>
          <p:nvPr>
            <p:ph type="title"/>
          </p:nvPr>
        </p:nvSpPr>
        <p:spPr>
          <a:xfrm>
            <a:off x="1537097" y="1428750"/>
            <a:ext cx="9117807" cy="2105026"/>
          </a:xfrm>
        </p:spPr>
        <p:txBody>
          <a:bodyPr vert="horz" lIns="91440" tIns="45720" rIns="91440" bIns="45720" rtlCol="0" anchor="b">
            <a:normAutofit/>
          </a:bodyPr>
          <a:lstStyle/>
          <a:p>
            <a:pPr algn="ctr"/>
            <a:r>
              <a:rPr lang="en-US" b="1" kern="1200">
                <a:solidFill>
                  <a:schemeClr val="tx1"/>
                </a:solidFill>
                <a:latin typeface="+mj-lt"/>
                <a:ea typeface="+mj-ea"/>
                <a:cs typeface="+mj-cs"/>
              </a:rPr>
              <a:t>The Business Experience</a:t>
            </a:r>
            <a:endParaRPr lang="en-US" kern="120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6757232B-4EF0-A64C-90F1-2A1B5DEDF333}"/>
              </a:ext>
            </a:extLst>
          </p:cNvPr>
          <p:cNvSpPr>
            <a:spLocks noGrp="1"/>
          </p:cNvSpPr>
          <p:nvPr>
            <p:ph type="body" idx="1"/>
          </p:nvPr>
        </p:nvSpPr>
        <p:spPr>
          <a:xfrm>
            <a:off x="1537097" y="3960557"/>
            <a:ext cx="9117807" cy="1097215"/>
          </a:xfrm>
        </p:spPr>
        <p:txBody>
          <a:bodyPr vert="horz" lIns="91440" tIns="45720" rIns="91440" bIns="45720" rtlCol="0">
            <a:normAutofit/>
          </a:bodyPr>
          <a:lstStyle/>
          <a:p>
            <a:pPr algn="ctr"/>
            <a:r>
              <a:rPr lang="en-US" sz="1700" kern="1200">
                <a:solidFill>
                  <a:schemeClr val="tx1"/>
                </a:solidFill>
                <a:latin typeface="+mn-lt"/>
                <a:ea typeface="+mn-ea"/>
                <a:cs typeface="+mn-cs"/>
              </a:rPr>
              <a:t>As social media companies grew their user bases into the hundreds of millions, the business applications of Facebook, Twitter, and other social platforms began to take shape. Social media companies had access to some of the richest trackable user data ever conceived.</a:t>
            </a:r>
          </a:p>
          <a:p>
            <a:pPr algn="ctr"/>
            <a:endParaRPr lang="en-US" sz="1700" kern="1200">
              <a:solidFill>
                <a:schemeClr val="tx1"/>
              </a:solidFill>
              <a:latin typeface="+mn-lt"/>
              <a:ea typeface="+mn-ea"/>
              <a:cs typeface="+mn-cs"/>
            </a:endParaRPr>
          </a:p>
        </p:txBody>
      </p:sp>
      <p:cxnSp>
        <p:nvCxnSpPr>
          <p:cNvPr id="13" name="Straight Connector 12">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634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11F4-12A1-9544-A3A2-5B9AFBBCC471}"/>
              </a:ext>
            </a:extLst>
          </p:cNvPr>
          <p:cNvSpPr>
            <a:spLocks noGrp="1"/>
          </p:cNvSpPr>
          <p:nvPr>
            <p:ph type="title"/>
          </p:nvPr>
        </p:nvSpPr>
        <p:spPr>
          <a:xfrm>
            <a:off x="648929" y="629266"/>
            <a:ext cx="3505495" cy="1622321"/>
          </a:xfrm>
        </p:spPr>
        <p:txBody>
          <a:bodyPr>
            <a:normAutofit/>
          </a:bodyPr>
          <a:lstStyle/>
          <a:p>
            <a:r>
              <a:rPr lang="en-US" dirty="0"/>
              <a:t>Ads on Social Media</a:t>
            </a:r>
          </a:p>
        </p:txBody>
      </p:sp>
      <p:sp>
        <p:nvSpPr>
          <p:cNvPr id="3" name="Content Placeholder 2">
            <a:extLst>
              <a:ext uri="{FF2B5EF4-FFF2-40B4-BE49-F238E27FC236}">
                <a16:creationId xmlns:a16="http://schemas.microsoft.com/office/drawing/2014/main" id="{CEDFEC25-6C2A-C74C-801A-3469A0470CAF}"/>
              </a:ext>
            </a:extLst>
          </p:cNvPr>
          <p:cNvSpPr>
            <a:spLocks noGrp="1"/>
          </p:cNvSpPr>
          <p:nvPr>
            <p:ph idx="1"/>
          </p:nvPr>
        </p:nvSpPr>
        <p:spPr>
          <a:xfrm>
            <a:off x="648931" y="2438400"/>
            <a:ext cx="3505494" cy="3785419"/>
          </a:xfrm>
        </p:spPr>
        <p:txBody>
          <a:bodyPr>
            <a:normAutofit/>
          </a:bodyPr>
          <a:lstStyle/>
          <a:p>
            <a:r>
              <a:rPr lang="en-US" sz="2400" dirty="0"/>
              <a:t>Facebook began to place ads on its platform as early as 2006. Twitter enabled ads in 2010. LinkedIn, Instagram, Pinterest, Snapchat, and </a:t>
            </a:r>
            <a:r>
              <a:rPr lang="en-US" sz="2400" dirty="0" err="1"/>
              <a:t>TikTok</a:t>
            </a:r>
            <a:r>
              <a:rPr lang="en-US" sz="2400" dirty="0"/>
              <a:t> all have attempted to monetize their services through various forms of sponsored advertising.</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778FB4-1362-B14E-AABB-9E374D32588F}"/>
              </a:ext>
            </a:extLst>
          </p:cNvPr>
          <p:cNvPicPr>
            <a:picLocks noChangeAspect="1"/>
          </p:cNvPicPr>
          <p:nvPr/>
        </p:nvPicPr>
        <p:blipFill>
          <a:blip r:embed="rId2"/>
          <a:stretch>
            <a:fillRect/>
          </a:stretch>
        </p:blipFill>
        <p:spPr>
          <a:xfrm>
            <a:off x="5560177" y="807593"/>
            <a:ext cx="5710701" cy="5239568"/>
          </a:xfrm>
          <a:prstGeom prst="rect">
            <a:avLst/>
          </a:prstGeom>
          <a:effectLst/>
        </p:spPr>
      </p:pic>
    </p:spTree>
    <p:extLst>
      <p:ext uri="{BB962C8B-B14F-4D97-AF65-F5344CB8AC3E}">
        <p14:creationId xmlns:p14="http://schemas.microsoft.com/office/powerpoint/2010/main" val="1377464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187AB-D1AA-2A4F-BDCD-C95E09D14127}"/>
              </a:ext>
            </a:extLst>
          </p:cNvPr>
          <p:cNvSpPr>
            <a:spLocks noGrp="1"/>
          </p:cNvSpPr>
          <p:nvPr>
            <p:ph type="title"/>
          </p:nvPr>
        </p:nvSpPr>
        <p:spPr>
          <a:xfrm>
            <a:off x="594360" y="640263"/>
            <a:ext cx="5239512" cy="1344975"/>
          </a:xfrm>
        </p:spPr>
        <p:txBody>
          <a:bodyPr>
            <a:normAutofit/>
          </a:bodyPr>
          <a:lstStyle/>
          <a:p>
            <a:r>
              <a:rPr lang="en-US" sz="4000">
                <a:solidFill>
                  <a:schemeClr val="bg1"/>
                </a:solidFill>
              </a:rPr>
              <a:t>Social Media Ads</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04301E-40DB-F34D-8DFA-635EEC12F02D}"/>
              </a:ext>
            </a:extLst>
          </p:cNvPr>
          <p:cNvSpPr>
            <a:spLocks noGrp="1"/>
          </p:cNvSpPr>
          <p:nvPr>
            <p:ph idx="1"/>
          </p:nvPr>
        </p:nvSpPr>
        <p:spPr>
          <a:xfrm>
            <a:off x="593610" y="2121763"/>
            <a:ext cx="5235490" cy="3773010"/>
          </a:xfrm>
        </p:spPr>
        <p:txBody>
          <a:bodyPr>
            <a:normAutofit/>
          </a:bodyPr>
          <a:lstStyle/>
          <a:p>
            <a:r>
              <a:rPr lang="en-US" sz="2000">
                <a:solidFill>
                  <a:schemeClr val="bg1"/>
                </a:solidFill>
              </a:rPr>
              <a:t>In addition to placing ads on social media platforms, companies discovered the potential utility of cultivating an active, engaged social media presence.</a:t>
            </a:r>
          </a:p>
          <a:p>
            <a:r>
              <a:rPr lang="en-US" sz="2000">
                <a:solidFill>
                  <a:schemeClr val="bg1"/>
                </a:solidFill>
              </a:rPr>
              <a:t>Whereas social media advertising must be paid for, the act of creating and sharing informative or entertaining content on Facebook, Instagram, Twitter, and other platforms is an attempt by brands to grow an audience organically, in other words, without paying for it directly.</a:t>
            </a:r>
            <a:br>
              <a:rPr lang="en-US" sz="2000">
                <a:solidFill>
                  <a:schemeClr val="bg1"/>
                </a:solidFill>
              </a:rPr>
            </a:br>
            <a:endParaRPr lang="en-US" sz="2000">
              <a:solidFill>
                <a:schemeClr val="bg1"/>
              </a:solidFill>
            </a:endParaRPr>
          </a:p>
        </p:txBody>
      </p:sp>
      <p:pic>
        <p:nvPicPr>
          <p:cNvPr id="4" name="Picture 3">
            <a:extLst>
              <a:ext uri="{FF2B5EF4-FFF2-40B4-BE49-F238E27FC236}">
                <a16:creationId xmlns:a16="http://schemas.microsoft.com/office/drawing/2014/main" id="{368EB713-A1A4-864E-B4DD-CA6F37FD0F53}"/>
              </a:ext>
            </a:extLst>
          </p:cNvPr>
          <p:cNvPicPr>
            <a:picLocks noChangeAspect="1"/>
          </p:cNvPicPr>
          <p:nvPr/>
        </p:nvPicPr>
        <p:blipFill>
          <a:blip r:embed="rId2"/>
          <a:stretch>
            <a:fillRect/>
          </a:stretch>
        </p:blipFill>
        <p:spPr>
          <a:xfrm>
            <a:off x="6580632" y="1736354"/>
            <a:ext cx="5126736" cy="3229843"/>
          </a:xfrm>
          <a:prstGeom prst="rect">
            <a:avLst/>
          </a:prstGeom>
        </p:spPr>
      </p:pic>
    </p:spTree>
    <p:extLst>
      <p:ext uri="{BB962C8B-B14F-4D97-AF65-F5344CB8AC3E}">
        <p14:creationId xmlns:p14="http://schemas.microsoft.com/office/powerpoint/2010/main" val="2106696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7C59-CF52-4E4D-8BE1-E0E179E4C50A}"/>
              </a:ext>
            </a:extLst>
          </p:cNvPr>
          <p:cNvSpPr>
            <a:spLocks noGrp="1"/>
          </p:cNvSpPr>
          <p:nvPr>
            <p:ph type="title"/>
          </p:nvPr>
        </p:nvSpPr>
        <p:spPr/>
        <p:txBody>
          <a:bodyPr>
            <a:normAutofit/>
          </a:bodyPr>
          <a:lstStyle/>
          <a:p>
            <a:r>
              <a:rPr lang="en-US" b="1" dirty="0"/>
              <a:t>The Importance of Engagement and Integration</a:t>
            </a:r>
            <a:endParaRPr lang="en-US" dirty="0"/>
          </a:p>
        </p:txBody>
      </p:sp>
      <p:sp>
        <p:nvSpPr>
          <p:cNvPr id="3" name="Content Placeholder 2">
            <a:extLst>
              <a:ext uri="{FF2B5EF4-FFF2-40B4-BE49-F238E27FC236}">
                <a16:creationId xmlns:a16="http://schemas.microsoft.com/office/drawing/2014/main" id="{37BAC99E-14B0-4B40-A676-11A4E8E1E48E}"/>
              </a:ext>
            </a:extLst>
          </p:cNvPr>
          <p:cNvSpPr>
            <a:spLocks noGrp="1"/>
          </p:cNvSpPr>
          <p:nvPr>
            <p:ph idx="1"/>
          </p:nvPr>
        </p:nvSpPr>
        <p:spPr/>
        <p:txBody>
          <a:bodyPr>
            <a:normAutofit lnSpcReduction="10000"/>
          </a:bodyPr>
          <a:lstStyle/>
          <a:p>
            <a:r>
              <a:rPr lang="en-US" dirty="0"/>
              <a:t>Social media engagement consists of the various ways users respond to a post. This can include comments, follows, shares (retweets on Twitter), and clicks on a shared link. All of these actions are measurable thanks to analytics provided by the social media platforms (Facebook Insights, Twitter Analytics, LinkedIn Page Analytics, etc.).</a:t>
            </a:r>
          </a:p>
          <a:p>
            <a:r>
              <a:rPr lang="en-US" dirty="0"/>
              <a:t>Each of these engagements presents an opportunity for marketers to influence a customer or group of customers. For example, a company that monitors its Twitter feed in real time — either through an automated service or in person — is positioned to respond quickly to a customer’s request or comment.</a:t>
            </a:r>
          </a:p>
          <a:p>
            <a:endParaRPr lang="en-US" dirty="0"/>
          </a:p>
        </p:txBody>
      </p:sp>
    </p:spTree>
    <p:extLst>
      <p:ext uri="{BB962C8B-B14F-4D97-AF65-F5344CB8AC3E}">
        <p14:creationId xmlns:p14="http://schemas.microsoft.com/office/powerpoint/2010/main" val="218401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ADDFE1-D1CF-47D6-A56D-A1DFD8329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907D0-047C-7640-B597-CB2EE3500B8F}"/>
              </a:ext>
            </a:extLst>
          </p:cNvPr>
          <p:cNvSpPr>
            <a:spLocks noGrp="1"/>
          </p:cNvSpPr>
          <p:nvPr>
            <p:ph type="title"/>
          </p:nvPr>
        </p:nvSpPr>
        <p:spPr>
          <a:xfrm>
            <a:off x="838200" y="585216"/>
            <a:ext cx="10515600" cy="1325563"/>
          </a:xfrm>
        </p:spPr>
        <p:txBody>
          <a:bodyPr>
            <a:normAutofit/>
          </a:bodyPr>
          <a:lstStyle/>
          <a:p>
            <a:r>
              <a:rPr lang="en-US" b="1">
                <a:solidFill>
                  <a:schemeClr val="bg1"/>
                </a:solidFill>
              </a:rPr>
              <a:t>The Importance of Engagement and Integration</a:t>
            </a:r>
            <a:endParaRPr lang="en-US">
              <a:solidFill>
                <a:schemeClr val="bg1"/>
              </a:solidFill>
            </a:endParaRPr>
          </a:p>
        </p:txBody>
      </p:sp>
      <p:sp>
        <p:nvSpPr>
          <p:cNvPr id="3" name="Content Placeholder 2">
            <a:extLst>
              <a:ext uri="{FF2B5EF4-FFF2-40B4-BE49-F238E27FC236}">
                <a16:creationId xmlns:a16="http://schemas.microsoft.com/office/drawing/2014/main" id="{5E0219F7-1E22-DD48-9D22-C9095EAF3E35}"/>
              </a:ext>
            </a:extLst>
          </p:cNvPr>
          <p:cNvSpPr>
            <a:spLocks noGrp="1"/>
          </p:cNvSpPr>
          <p:nvPr>
            <p:ph idx="1"/>
          </p:nvPr>
        </p:nvSpPr>
        <p:spPr>
          <a:xfrm>
            <a:off x="838200" y="2516777"/>
            <a:ext cx="5015484" cy="3660185"/>
          </a:xfrm>
        </p:spPr>
        <p:txBody>
          <a:bodyPr>
            <a:normAutofit/>
          </a:bodyPr>
          <a:lstStyle/>
          <a:p>
            <a:r>
              <a:rPr lang="en-US" sz="1900"/>
              <a:t>In addition, data that reveals users’ habits over time can be integrated into a long-term social media strategy. For example, Facebook Insights shows when users are most active on the platform. This information can be used to determine when is the best time to post new content, giving it a better chance to be seen.</a:t>
            </a:r>
          </a:p>
          <a:p>
            <a:r>
              <a:rPr lang="en-US" sz="1900"/>
              <a:t>Another way marketers use social media is to monitor cultural trends and, if applicable, incorporate brand-specific concepts that build on those trends to entice customers to engage with the company’s content.</a:t>
            </a:r>
          </a:p>
          <a:p>
            <a:endParaRPr lang="en-US" sz="1900"/>
          </a:p>
        </p:txBody>
      </p:sp>
      <p:pic>
        <p:nvPicPr>
          <p:cNvPr id="5" name="Picture 4">
            <a:extLst>
              <a:ext uri="{FF2B5EF4-FFF2-40B4-BE49-F238E27FC236}">
                <a16:creationId xmlns:a16="http://schemas.microsoft.com/office/drawing/2014/main" id="{04B170AB-CA72-AD43-AD11-95B844B92305}"/>
              </a:ext>
            </a:extLst>
          </p:cNvPr>
          <p:cNvPicPr>
            <a:picLocks noChangeAspect="1"/>
          </p:cNvPicPr>
          <p:nvPr/>
        </p:nvPicPr>
        <p:blipFill rotWithShape="1">
          <a:blip r:embed="rId2"/>
          <a:srcRect l="3591" r="284"/>
          <a:stretch/>
        </p:blipFill>
        <p:spPr>
          <a:xfrm>
            <a:off x="6338316" y="2516777"/>
            <a:ext cx="5015484" cy="3660185"/>
          </a:xfrm>
          <a:prstGeom prst="rect">
            <a:avLst/>
          </a:prstGeom>
        </p:spPr>
      </p:pic>
    </p:spTree>
    <p:extLst>
      <p:ext uri="{BB962C8B-B14F-4D97-AF65-F5344CB8AC3E}">
        <p14:creationId xmlns:p14="http://schemas.microsoft.com/office/powerpoint/2010/main" val="3741455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D023B6-09A3-444B-A89B-DA5365AC8D1F}"/>
              </a:ext>
            </a:extLst>
          </p:cNvPr>
          <p:cNvPicPr>
            <a:picLocks noChangeAspect="1"/>
          </p:cNvPicPr>
          <p:nvPr/>
        </p:nvPicPr>
        <p:blipFill rotWithShape="1">
          <a:blip r:embed="rId2"/>
          <a:srcRect l="2759" r="1652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61A843-FCBE-9948-99A8-EBE30B697948}"/>
              </a:ext>
            </a:extLst>
          </p:cNvPr>
          <p:cNvSpPr>
            <a:spLocks noGrp="1"/>
          </p:cNvSpPr>
          <p:nvPr>
            <p:ph type="title"/>
          </p:nvPr>
        </p:nvSpPr>
        <p:spPr>
          <a:xfrm>
            <a:off x="838200" y="365125"/>
            <a:ext cx="3822189" cy="1899912"/>
          </a:xfrm>
        </p:spPr>
        <p:txBody>
          <a:bodyPr>
            <a:normAutofit/>
          </a:bodyPr>
          <a:lstStyle/>
          <a:p>
            <a:r>
              <a:rPr lang="en-US" sz="4000" b="1"/>
              <a:t>The Future of Social Media</a:t>
            </a:r>
            <a:endParaRPr lang="en-US" sz="4000"/>
          </a:p>
        </p:txBody>
      </p:sp>
      <p:sp>
        <p:nvSpPr>
          <p:cNvPr id="3" name="Content Placeholder 2">
            <a:extLst>
              <a:ext uri="{FF2B5EF4-FFF2-40B4-BE49-F238E27FC236}">
                <a16:creationId xmlns:a16="http://schemas.microsoft.com/office/drawing/2014/main" id="{16C26AA7-6999-C44C-9E28-D920CF21F04B}"/>
              </a:ext>
            </a:extLst>
          </p:cNvPr>
          <p:cNvSpPr>
            <a:spLocks noGrp="1"/>
          </p:cNvSpPr>
          <p:nvPr>
            <p:ph idx="1"/>
          </p:nvPr>
        </p:nvSpPr>
        <p:spPr>
          <a:xfrm>
            <a:off x="838200" y="1945178"/>
            <a:ext cx="3822189" cy="4671753"/>
          </a:xfrm>
        </p:spPr>
        <p:txBody>
          <a:bodyPr>
            <a:normAutofit/>
          </a:bodyPr>
          <a:lstStyle/>
          <a:p>
            <a:r>
              <a:rPr lang="en-US" sz="2000" dirty="0"/>
              <a:t>What happens next in social media almost certainly will be shaped by the evolving business model, as well as by advances in storytelling technology. How will mega platforms such as Facebook, Twitter, </a:t>
            </a:r>
            <a:r>
              <a:rPr lang="en-US" sz="2000" dirty="0" err="1"/>
              <a:t>TikTok</a:t>
            </a:r>
            <a:r>
              <a:rPr lang="en-US" sz="2000" dirty="0"/>
              <a:t>, and others make money? How will end users adapt? How will businesses spread their messages and use social media to build audiences? The answers to these questions will determine the next stage of social media’s evolution.</a:t>
            </a:r>
          </a:p>
        </p:txBody>
      </p:sp>
    </p:spTree>
    <p:extLst>
      <p:ext uri="{BB962C8B-B14F-4D97-AF65-F5344CB8AC3E}">
        <p14:creationId xmlns:p14="http://schemas.microsoft.com/office/powerpoint/2010/main" val="258503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1445-95D9-B24B-968D-C946398F6477}"/>
              </a:ext>
            </a:extLst>
          </p:cNvPr>
          <p:cNvSpPr>
            <a:spLocks noGrp="1"/>
          </p:cNvSpPr>
          <p:nvPr>
            <p:ph type="title"/>
          </p:nvPr>
        </p:nvSpPr>
        <p:spPr/>
        <p:txBody>
          <a:bodyPr>
            <a:normAutofit/>
          </a:bodyPr>
          <a:lstStyle/>
          <a:p>
            <a:r>
              <a:rPr lang="en-US" b="1" dirty="0"/>
              <a:t>Premium Social Media Services</a:t>
            </a:r>
            <a:endParaRPr lang="en-US" dirty="0"/>
          </a:p>
        </p:txBody>
      </p:sp>
      <p:sp>
        <p:nvSpPr>
          <p:cNvPr id="3" name="Content Placeholder 2">
            <a:extLst>
              <a:ext uri="{FF2B5EF4-FFF2-40B4-BE49-F238E27FC236}">
                <a16:creationId xmlns:a16="http://schemas.microsoft.com/office/drawing/2014/main" id="{CBBED6EF-D736-CC4A-9948-7C3F832333F6}"/>
              </a:ext>
            </a:extLst>
          </p:cNvPr>
          <p:cNvSpPr>
            <a:spLocks noGrp="1"/>
          </p:cNvSpPr>
          <p:nvPr>
            <p:ph idx="1"/>
          </p:nvPr>
        </p:nvSpPr>
        <p:spPr/>
        <p:txBody>
          <a:bodyPr/>
          <a:lstStyle/>
          <a:p>
            <a:r>
              <a:rPr lang="en-US" dirty="0"/>
              <a:t>What does the future hold for social media? According to a recent article in </a:t>
            </a:r>
            <a:r>
              <a:rPr lang="en-US" i="1" dirty="0"/>
              <a:t>Entrepreneur</a:t>
            </a:r>
            <a:r>
              <a:rPr lang="en-US" dirty="0"/>
              <a:t>, “</a:t>
            </a:r>
            <a:r>
              <a:rPr lang="en-US" u="sng" dirty="0">
                <a:hlinkClick r:id="rId2"/>
              </a:rPr>
              <a:t>11 Ways Social Media Will Evolve in the Future</a:t>
            </a:r>
            <a:r>
              <a:rPr lang="en-US" dirty="0"/>
              <a:t>,” consumers will gravitate toward services that allow them to:</a:t>
            </a:r>
          </a:p>
          <a:p>
            <a:pPr lvl="1"/>
            <a:r>
              <a:rPr lang="en-US" dirty="0"/>
              <a:t>Personalize content at a granular level</a:t>
            </a:r>
          </a:p>
          <a:p>
            <a:pPr lvl="1"/>
            <a:r>
              <a:rPr lang="en-US" dirty="0"/>
              <a:t>Reduce the amount of vitriol and conflict commonly found on public social media feeds</a:t>
            </a:r>
          </a:p>
          <a:p>
            <a:pPr lvl="1"/>
            <a:r>
              <a:rPr lang="en-US" dirty="0"/>
              <a:t>Increase focus on protecting privacy</a:t>
            </a:r>
          </a:p>
          <a:p>
            <a:pPr lvl="1"/>
            <a:r>
              <a:rPr lang="en-US" dirty="0"/>
              <a:t>Take greater advantage of the utility of mobile devices</a:t>
            </a:r>
          </a:p>
          <a:p>
            <a:pPr lvl="1"/>
            <a:r>
              <a:rPr lang="en-US" dirty="0"/>
              <a:t>Focus more on community building</a:t>
            </a:r>
          </a:p>
          <a:p>
            <a:endParaRPr lang="en-US" dirty="0"/>
          </a:p>
        </p:txBody>
      </p:sp>
    </p:spTree>
    <p:extLst>
      <p:ext uri="{BB962C8B-B14F-4D97-AF65-F5344CB8AC3E}">
        <p14:creationId xmlns:p14="http://schemas.microsoft.com/office/powerpoint/2010/main" val="35628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CC207D10-D28A-4E84-940A-15770F8C8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592"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15E03-4873-C040-AE89-E63E9F53EDDA}"/>
              </a:ext>
            </a:extLst>
          </p:cNvPr>
          <p:cNvSpPr>
            <a:spLocks noGrp="1"/>
          </p:cNvSpPr>
          <p:nvPr>
            <p:ph type="title"/>
          </p:nvPr>
        </p:nvSpPr>
        <p:spPr>
          <a:xfrm>
            <a:off x="838200" y="585216"/>
            <a:ext cx="10515600" cy="1325563"/>
          </a:xfrm>
        </p:spPr>
        <p:txBody>
          <a:bodyPr>
            <a:normAutofit/>
          </a:bodyPr>
          <a:lstStyle/>
          <a:p>
            <a:r>
              <a:rPr lang="en-US">
                <a:solidFill>
                  <a:schemeClr val="bg1"/>
                </a:solidFill>
              </a:rPr>
              <a:t>Before the Internet…</a:t>
            </a:r>
          </a:p>
        </p:txBody>
      </p:sp>
      <p:pic>
        <p:nvPicPr>
          <p:cNvPr id="4" name="Picture 3">
            <a:extLst>
              <a:ext uri="{FF2B5EF4-FFF2-40B4-BE49-F238E27FC236}">
                <a16:creationId xmlns:a16="http://schemas.microsoft.com/office/drawing/2014/main" id="{3ABEBBF8-0561-8246-B996-D909373D7EEE}"/>
              </a:ext>
            </a:extLst>
          </p:cNvPr>
          <p:cNvPicPr>
            <a:picLocks noChangeAspect="1"/>
          </p:cNvPicPr>
          <p:nvPr/>
        </p:nvPicPr>
        <p:blipFill rotWithShape="1">
          <a:blip r:embed="rId2"/>
          <a:srcRect l="8514" r="14405" b="-3"/>
          <a:stretch/>
        </p:blipFill>
        <p:spPr>
          <a:xfrm>
            <a:off x="841248" y="2516777"/>
            <a:ext cx="5015484" cy="3660185"/>
          </a:xfrm>
          <a:prstGeom prst="rect">
            <a:avLst/>
          </a:prstGeom>
        </p:spPr>
      </p:pic>
      <p:sp>
        <p:nvSpPr>
          <p:cNvPr id="3" name="Content Placeholder 2">
            <a:extLst>
              <a:ext uri="{FF2B5EF4-FFF2-40B4-BE49-F238E27FC236}">
                <a16:creationId xmlns:a16="http://schemas.microsoft.com/office/drawing/2014/main" id="{9172264D-3435-EE4B-A5FF-AF91D64B78DD}"/>
              </a:ext>
            </a:extLst>
          </p:cNvPr>
          <p:cNvSpPr>
            <a:spLocks noGrp="1"/>
          </p:cNvSpPr>
          <p:nvPr>
            <p:ph idx="1"/>
          </p:nvPr>
        </p:nvSpPr>
        <p:spPr>
          <a:xfrm>
            <a:off x="6338316" y="2516777"/>
            <a:ext cx="5015484" cy="3660185"/>
          </a:xfrm>
        </p:spPr>
        <p:txBody>
          <a:bodyPr anchor="ctr">
            <a:normAutofit/>
          </a:bodyPr>
          <a:lstStyle/>
          <a:p>
            <a:r>
              <a:rPr lang="en-US" sz="2000"/>
              <a:t>While the roots of digital communication run deep, most contemporary accounts of the modern origins of today’s internet and social media point to the emergence in 1969 of the Advanced Research Projects Agency Network — the ARPANET.</a:t>
            </a:r>
          </a:p>
          <a:p>
            <a:r>
              <a:rPr lang="en-US" sz="2000"/>
              <a:t>This early digital network, created by the United States Department of Defense, allowed scientists at four interconnected universities to share software, hardware, and other data.</a:t>
            </a:r>
            <a:br>
              <a:rPr lang="en-US" sz="2000"/>
            </a:br>
            <a:endParaRPr lang="en-US" sz="2000"/>
          </a:p>
        </p:txBody>
      </p:sp>
    </p:spTree>
    <p:extLst>
      <p:ext uri="{BB962C8B-B14F-4D97-AF65-F5344CB8AC3E}">
        <p14:creationId xmlns:p14="http://schemas.microsoft.com/office/powerpoint/2010/main" val="2621350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D5EBBB-35F7-6C45-8120-708848491B99}"/>
              </a:ext>
            </a:extLst>
          </p:cNvPr>
          <p:cNvPicPr>
            <a:picLocks noChangeAspect="1"/>
          </p:cNvPicPr>
          <p:nvPr/>
        </p:nvPicPr>
        <p:blipFill rotWithShape="1">
          <a:blip r:embed="rId2"/>
          <a:srcRect l="15718" r="4970"/>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DA0CB2-55C2-C845-9C1A-66025754387D}"/>
              </a:ext>
            </a:extLst>
          </p:cNvPr>
          <p:cNvSpPr>
            <a:spLocks noGrp="1"/>
          </p:cNvSpPr>
          <p:nvPr>
            <p:ph type="title"/>
          </p:nvPr>
        </p:nvSpPr>
        <p:spPr>
          <a:xfrm>
            <a:off x="838200" y="365125"/>
            <a:ext cx="3822189" cy="1899912"/>
          </a:xfrm>
        </p:spPr>
        <p:txBody>
          <a:bodyPr>
            <a:normAutofit/>
          </a:bodyPr>
          <a:lstStyle/>
          <a:p>
            <a:r>
              <a:rPr lang="en-US" sz="4000"/>
              <a:t>Paid Subscriptions?</a:t>
            </a:r>
          </a:p>
        </p:txBody>
      </p:sp>
      <p:sp>
        <p:nvSpPr>
          <p:cNvPr id="3" name="Content Placeholder 2">
            <a:extLst>
              <a:ext uri="{FF2B5EF4-FFF2-40B4-BE49-F238E27FC236}">
                <a16:creationId xmlns:a16="http://schemas.microsoft.com/office/drawing/2014/main" id="{1562B4E1-90B1-D041-AE09-C21F718EEF6D}"/>
              </a:ext>
            </a:extLst>
          </p:cNvPr>
          <p:cNvSpPr>
            <a:spLocks noGrp="1"/>
          </p:cNvSpPr>
          <p:nvPr>
            <p:ph idx="1"/>
          </p:nvPr>
        </p:nvSpPr>
        <p:spPr>
          <a:xfrm>
            <a:off x="838200" y="2434201"/>
            <a:ext cx="3822189" cy="3742762"/>
          </a:xfrm>
        </p:spPr>
        <p:txBody>
          <a:bodyPr>
            <a:normAutofit/>
          </a:bodyPr>
          <a:lstStyle/>
          <a:p>
            <a:r>
              <a:rPr lang="en-US" sz="2400" dirty="0"/>
              <a:t>This could mean a movement toward paid subscription services on social media, according to </a:t>
            </a:r>
            <a:r>
              <a:rPr lang="en-US" sz="2400" i="1" dirty="0"/>
              <a:t>Entrepreneur</a:t>
            </a:r>
            <a:r>
              <a:rPr lang="en-US" sz="2400" dirty="0"/>
              <a:t>. The challenge for marketing professionals will be to meet the shifting demands of social media users while maintaining an authentic brand voice.</a:t>
            </a:r>
          </a:p>
        </p:txBody>
      </p:sp>
    </p:spTree>
    <p:extLst>
      <p:ext uri="{BB962C8B-B14F-4D97-AF65-F5344CB8AC3E}">
        <p14:creationId xmlns:p14="http://schemas.microsoft.com/office/powerpoint/2010/main" val="1291411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A7ADD-098B-B848-AF4A-03E7BEBFAB62}"/>
              </a:ext>
            </a:extLst>
          </p:cNvPr>
          <p:cNvSpPr>
            <a:spLocks noGrp="1"/>
          </p:cNvSpPr>
          <p:nvPr>
            <p:ph type="title"/>
          </p:nvPr>
        </p:nvSpPr>
        <p:spPr>
          <a:xfrm>
            <a:off x="762001" y="803325"/>
            <a:ext cx="5314536" cy="1325563"/>
          </a:xfrm>
        </p:spPr>
        <p:txBody>
          <a:bodyPr>
            <a:normAutofit/>
          </a:bodyPr>
          <a:lstStyle/>
          <a:p>
            <a:r>
              <a:rPr lang="en-US" b="1"/>
              <a:t>Social Media Video</a:t>
            </a:r>
            <a:endParaRPr lang="en-US" dirty="0"/>
          </a:p>
        </p:txBody>
      </p:sp>
      <p:sp>
        <p:nvSpPr>
          <p:cNvPr id="3" name="Content Placeholder 2">
            <a:extLst>
              <a:ext uri="{FF2B5EF4-FFF2-40B4-BE49-F238E27FC236}">
                <a16:creationId xmlns:a16="http://schemas.microsoft.com/office/drawing/2014/main" id="{C47A0ABC-A5AF-834C-9129-1E562C45A372}"/>
              </a:ext>
            </a:extLst>
          </p:cNvPr>
          <p:cNvSpPr>
            <a:spLocks noGrp="1"/>
          </p:cNvSpPr>
          <p:nvPr>
            <p:ph idx="1"/>
          </p:nvPr>
        </p:nvSpPr>
        <p:spPr>
          <a:xfrm>
            <a:off x="762000" y="1904214"/>
            <a:ext cx="5609220" cy="4265232"/>
          </a:xfrm>
        </p:spPr>
        <p:txBody>
          <a:bodyPr anchor="t">
            <a:normAutofit lnSpcReduction="10000"/>
          </a:bodyPr>
          <a:lstStyle/>
          <a:p>
            <a:r>
              <a:rPr lang="en-US" sz="1800" dirty="0"/>
              <a:t>Another growing point of emphasis for social media in the future, according to </a:t>
            </a:r>
            <a:r>
              <a:rPr lang="en-US" sz="1800" i="1" dirty="0"/>
              <a:t>Entrepreneur</a:t>
            </a:r>
            <a:r>
              <a:rPr lang="en-US" sz="1800" dirty="0"/>
              <a:t>, will be video content. Video marketing already has a substantial presence in the U.S., where it is a</a:t>
            </a:r>
            <a:r>
              <a:rPr lang="en-US" sz="1800" u="sng" dirty="0">
                <a:hlinkClick r:id="rId2"/>
              </a:rPr>
              <a:t> $135 billion industry in 2020</a:t>
            </a:r>
            <a:r>
              <a:rPr lang="en-US" sz="1800" dirty="0"/>
              <a:t>, according to Social Media Today.</a:t>
            </a:r>
          </a:p>
          <a:p>
            <a:r>
              <a:rPr lang="en-US" sz="1800" dirty="0"/>
              <a:t>Videos became the No. 1 form of media used in content marketing in 2019, surpassing blogs and e-books for the first time. Video’s prominence as a marketing tool is expected to continue to grow, based on the latest information in </a:t>
            </a:r>
            <a:r>
              <a:rPr lang="en-US" sz="1800" dirty="0" err="1"/>
              <a:t>Wyzowl’s</a:t>
            </a:r>
            <a:r>
              <a:rPr lang="en-US" sz="1800" dirty="0"/>
              <a:t> “</a:t>
            </a:r>
            <a:r>
              <a:rPr lang="en-US" sz="1800" u="sng" dirty="0">
                <a:hlinkClick r:id="rId3"/>
              </a:rPr>
              <a:t>The State of Video Marketing in 2020 [New Data]</a:t>
            </a:r>
            <a:r>
              <a:rPr lang="en-US" sz="1800" dirty="0"/>
              <a:t>.”</a:t>
            </a:r>
          </a:p>
          <a:p>
            <a:r>
              <a:rPr lang="en-US" sz="1800" dirty="0"/>
              <a:t>This survey found that 88% of marketers received positive returns on investment through video. Perhaps most significantly, 59% of marketers who said they had not previously used video intended to do so in 2020 and beyond.</a:t>
            </a:r>
          </a:p>
          <a:p>
            <a:endParaRPr lang="en-US" sz="1500" dirty="0"/>
          </a:p>
        </p:txBody>
      </p:sp>
      <p:sp>
        <p:nvSpPr>
          <p:cNvPr id="22"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07CD14C-99FF-E144-860F-FFF0D84C95E2}"/>
              </a:ext>
            </a:extLst>
          </p:cNvPr>
          <p:cNvPicPr>
            <a:picLocks noChangeAspect="1"/>
          </p:cNvPicPr>
          <p:nvPr/>
        </p:nvPicPr>
        <p:blipFill rotWithShape="1">
          <a:blip r:embed="rId4"/>
          <a:srcRect l="8334" r="19493"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51773130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02805-8DDE-5843-86A1-AF6202C1CF6A}"/>
              </a:ext>
            </a:extLst>
          </p:cNvPr>
          <p:cNvSpPr>
            <a:spLocks noGrp="1"/>
          </p:cNvSpPr>
          <p:nvPr>
            <p:ph type="title"/>
          </p:nvPr>
        </p:nvSpPr>
        <p:spPr>
          <a:xfrm>
            <a:off x="838200" y="557189"/>
            <a:ext cx="3374136" cy="5567891"/>
          </a:xfrm>
        </p:spPr>
        <p:txBody>
          <a:bodyPr>
            <a:normAutofit/>
          </a:bodyPr>
          <a:lstStyle/>
          <a:p>
            <a:r>
              <a:rPr lang="en-US" sz="5200" b="1"/>
              <a:t>What’s Next for Social Media?</a:t>
            </a:r>
            <a:endParaRPr lang="en-US" sz="5200"/>
          </a:p>
        </p:txBody>
      </p:sp>
      <p:graphicFrame>
        <p:nvGraphicFramePr>
          <p:cNvPr id="5" name="Content Placeholder 2">
            <a:extLst>
              <a:ext uri="{FF2B5EF4-FFF2-40B4-BE49-F238E27FC236}">
                <a16:creationId xmlns:a16="http://schemas.microsoft.com/office/drawing/2014/main" id="{76B78F48-FC3C-4C94-9C8D-DBB66F60B2C0}"/>
              </a:ext>
            </a:extLst>
          </p:cNvPr>
          <p:cNvGraphicFramePr>
            <a:graphicFrameLocks noGrp="1"/>
          </p:cNvGraphicFramePr>
          <p:nvPr>
            <p:ph idx="1"/>
            <p:extLst>
              <p:ext uri="{D42A27DB-BD31-4B8C-83A1-F6EECF244321}">
                <p14:modId xmlns:p14="http://schemas.microsoft.com/office/powerpoint/2010/main" val="175247296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6159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2A7F-BED2-2D4D-B666-33A0FAFD1C1B}"/>
              </a:ext>
            </a:extLst>
          </p:cNvPr>
          <p:cNvSpPr>
            <a:spLocks noGrp="1"/>
          </p:cNvSpPr>
          <p:nvPr>
            <p:ph type="title"/>
          </p:nvPr>
        </p:nvSpPr>
        <p:spPr>
          <a:xfrm>
            <a:off x="6053668" y="803325"/>
            <a:ext cx="5314536" cy="1325563"/>
          </a:xfrm>
        </p:spPr>
        <p:txBody>
          <a:bodyPr>
            <a:normAutofit/>
          </a:bodyPr>
          <a:lstStyle/>
          <a:p>
            <a:r>
              <a:rPr lang="en-US"/>
              <a:t>Before the Internet…</a:t>
            </a:r>
          </a:p>
        </p:txBody>
      </p:sp>
      <p:sp>
        <p:nvSpPr>
          <p:cNvPr id="18" name="Freeform: Shape 17">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Diagram&#10;&#10;Description automatically generated">
            <a:extLst>
              <a:ext uri="{FF2B5EF4-FFF2-40B4-BE49-F238E27FC236}">
                <a16:creationId xmlns:a16="http://schemas.microsoft.com/office/drawing/2014/main" id="{E77E3FF1-5596-D342-BDCD-87C70789011E}"/>
              </a:ext>
            </a:extLst>
          </p:cNvPr>
          <p:cNvPicPr>
            <a:picLocks noChangeAspect="1"/>
          </p:cNvPicPr>
          <p:nvPr/>
        </p:nvPicPr>
        <p:blipFill>
          <a:blip r:embed="rId2"/>
          <a:stretch>
            <a:fillRect/>
          </a:stretch>
        </p:blipFill>
        <p:spPr>
          <a:xfrm>
            <a:off x="391519" y="292608"/>
            <a:ext cx="3695916" cy="4336542"/>
          </a:xfrm>
          <a:prstGeom prst="rect">
            <a:avLst/>
          </a:prstGeom>
        </p:spPr>
      </p:pic>
      <p:sp>
        <p:nvSpPr>
          <p:cNvPr id="3" name="Content Placeholder 2">
            <a:extLst>
              <a:ext uri="{FF2B5EF4-FFF2-40B4-BE49-F238E27FC236}">
                <a16:creationId xmlns:a16="http://schemas.microsoft.com/office/drawing/2014/main" id="{C164B0AA-C5F9-9249-872B-1900C5FBAFB2}"/>
              </a:ext>
            </a:extLst>
          </p:cNvPr>
          <p:cNvSpPr>
            <a:spLocks noGrp="1"/>
          </p:cNvSpPr>
          <p:nvPr>
            <p:ph idx="1"/>
          </p:nvPr>
        </p:nvSpPr>
        <p:spPr>
          <a:xfrm>
            <a:off x="6053667" y="2279018"/>
            <a:ext cx="5314543" cy="3375920"/>
          </a:xfrm>
        </p:spPr>
        <p:txBody>
          <a:bodyPr anchor="t">
            <a:normAutofit/>
          </a:bodyPr>
          <a:lstStyle/>
          <a:p>
            <a:r>
              <a:rPr lang="en-US" sz="2400" dirty="0"/>
              <a:t>In 1987, the direct precursor to today’s internet came into being when the National Science Foundation launched a more robust, nationwide digital network known as the</a:t>
            </a:r>
            <a:r>
              <a:rPr lang="en-US" sz="2400" u="sng" dirty="0">
                <a:hlinkClick r:id="rId3"/>
              </a:rPr>
              <a:t> NSFNET</a:t>
            </a:r>
            <a:r>
              <a:rPr lang="en-US" sz="2400" dirty="0"/>
              <a:t>. A decade later, in 1997, the first true social media platform was launched.</a:t>
            </a:r>
          </a:p>
          <a:p>
            <a:endParaRPr lang="en-US" sz="1800" dirty="0"/>
          </a:p>
        </p:txBody>
      </p:sp>
    </p:spTree>
    <p:extLst>
      <p:ext uri="{BB962C8B-B14F-4D97-AF65-F5344CB8AC3E}">
        <p14:creationId xmlns:p14="http://schemas.microsoft.com/office/powerpoint/2010/main" val="15420757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6FF72-C5F3-C049-B5D2-6D09C3D8AF85}"/>
              </a:ext>
            </a:extLst>
          </p:cNvPr>
          <p:cNvSpPr>
            <a:spLocks noGrp="1"/>
          </p:cNvSpPr>
          <p:nvPr>
            <p:ph type="title"/>
          </p:nvPr>
        </p:nvSpPr>
        <p:spPr>
          <a:xfrm>
            <a:off x="838200" y="585216"/>
            <a:ext cx="10515600" cy="1325563"/>
          </a:xfrm>
        </p:spPr>
        <p:txBody>
          <a:bodyPr>
            <a:normAutofit/>
          </a:bodyPr>
          <a:lstStyle/>
          <a:p>
            <a:r>
              <a:rPr lang="en-US" b="1">
                <a:solidFill>
                  <a:schemeClr val="bg1"/>
                </a:solidFill>
              </a:rPr>
              <a:t>The Launch of Social Sites</a:t>
            </a:r>
            <a:endParaRPr lang="en-US">
              <a:solidFill>
                <a:schemeClr val="bg1"/>
              </a:solidFill>
            </a:endParaRPr>
          </a:p>
        </p:txBody>
      </p:sp>
      <p:pic>
        <p:nvPicPr>
          <p:cNvPr id="4" name="Picture 3">
            <a:extLst>
              <a:ext uri="{FF2B5EF4-FFF2-40B4-BE49-F238E27FC236}">
                <a16:creationId xmlns:a16="http://schemas.microsoft.com/office/drawing/2014/main" id="{D2818E4A-1F42-2540-B4C9-409C0243B6B0}"/>
              </a:ext>
            </a:extLst>
          </p:cNvPr>
          <p:cNvPicPr>
            <a:picLocks noChangeAspect="1"/>
          </p:cNvPicPr>
          <p:nvPr/>
        </p:nvPicPr>
        <p:blipFill rotWithShape="1">
          <a:blip r:embed="rId2"/>
          <a:srcRect l="4071" r="88" b="-3"/>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49217692-C5CC-B34A-864F-076516CED2AD}"/>
              </a:ext>
            </a:extLst>
          </p:cNvPr>
          <p:cNvSpPr>
            <a:spLocks noGrp="1"/>
          </p:cNvSpPr>
          <p:nvPr>
            <p:ph idx="1"/>
          </p:nvPr>
        </p:nvSpPr>
        <p:spPr>
          <a:xfrm>
            <a:off x="7546848" y="2516777"/>
            <a:ext cx="3803904" cy="3660185"/>
          </a:xfrm>
        </p:spPr>
        <p:txBody>
          <a:bodyPr anchor="ctr">
            <a:normAutofit/>
          </a:bodyPr>
          <a:lstStyle/>
          <a:p>
            <a:r>
              <a:rPr lang="en-US" sz="2200"/>
              <a:t>In the 1980s and ’90s, the internet’s growth enabled the introduction of online communication services such as CompuServe, America Online, and Prodigy. They introduced users to digital communication through email, bulletin board messaging, and real-time online chatting.</a:t>
            </a:r>
          </a:p>
          <a:p>
            <a:endParaRPr lang="en-US" sz="2200"/>
          </a:p>
        </p:txBody>
      </p:sp>
    </p:spTree>
    <p:extLst>
      <p:ext uri="{BB962C8B-B14F-4D97-AF65-F5344CB8AC3E}">
        <p14:creationId xmlns:p14="http://schemas.microsoft.com/office/powerpoint/2010/main" val="347742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94A11-E30E-D445-93E2-DDB9B46FF16E}"/>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Six Degrees</a:t>
            </a:r>
          </a:p>
        </p:txBody>
      </p:sp>
      <p:cxnSp>
        <p:nvCxnSpPr>
          <p:cNvPr id="22" name="Straight Connector 2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4F33A9-F53B-A747-BCBE-132E1A39D154}"/>
              </a:ext>
            </a:extLst>
          </p:cNvPr>
          <p:cNvSpPr>
            <a:spLocks noGrp="1"/>
          </p:cNvSpPr>
          <p:nvPr>
            <p:ph idx="1"/>
          </p:nvPr>
        </p:nvSpPr>
        <p:spPr>
          <a:xfrm>
            <a:off x="593610" y="2121763"/>
            <a:ext cx="3822192" cy="3773010"/>
          </a:xfrm>
        </p:spPr>
        <p:txBody>
          <a:bodyPr>
            <a:normAutofit/>
          </a:bodyPr>
          <a:lstStyle/>
          <a:p>
            <a:r>
              <a:rPr lang="en-US" sz="2000">
                <a:solidFill>
                  <a:schemeClr val="bg1"/>
                </a:solidFill>
              </a:rPr>
              <a:t>This gave rise to the earliest social media networks, beginning with the short-lived Six Degrees profile uploading service in 1997.</a:t>
            </a:r>
          </a:p>
          <a:p>
            <a:endParaRPr lang="en-US" sz="2000">
              <a:solidFill>
                <a:schemeClr val="bg1"/>
              </a:solidFill>
            </a:endParaRPr>
          </a:p>
        </p:txBody>
      </p:sp>
      <p:pic>
        <p:nvPicPr>
          <p:cNvPr id="4" name="Picture 3">
            <a:extLst>
              <a:ext uri="{FF2B5EF4-FFF2-40B4-BE49-F238E27FC236}">
                <a16:creationId xmlns:a16="http://schemas.microsoft.com/office/drawing/2014/main" id="{2E5532D3-A228-1445-9BC4-9E92E20535D3}"/>
              </a:ext>
            </a:extLst>
          </p:cNvPr>
          <p:cNvPicPr>
            <a:picLocks noChangeAspect="1"/>
          </p:cNvPicPr>
          <p:nvPr/>
        </p:nvPicPr>
        <p:blipFill>
          <a:blip r:embed="rId2"/>
          <a:stretch>
            <a:fillRect/>
          </a:stretch>
        </p:blipFill>
        <p:spPr>
          <a:xfrm>
            <a:off x="5110716" y="1619654"/>
            <a:ext cx="6596652" cy="3463242"/>
          </a:xfrm>
          <a:prstGeom prst="rect">
            <a:avLst/>
          </a:prstGeom>
        </p:spPr>
      </p:pic>
    </p:spTree>
    <p:extLst>
      <p:ext uri="{BB962C8B-B14F-4D97-AF65-F5344CB8AC3E}">
        <p14:creationId xmlns:p14="http://schemas.microsoft.com/office/powerpoint/2010/main" val="1025180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CA363A-AC42-3F41-A5D5-C0AD4ADCAA5D}"/>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Friendster</a:t>
            </a:r>
          </a:p>
        </p:txBody>
      </p:sp>
      <p:cxnSp>
        <p:nvCxnSpPr>
          <p:cNvPr id="19" name="Straight Connector 18">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3CEEF28-85AF-5248-946E-8425C2A57EA3}"/>
              </a:ext>
            </a:extLst>
          </p:cNvPr>
          <p:cNvSpPr>
            <a:spLocks noGrp="1"/>
          </p:cNvSpPr>
          <p:nvPr>
            <p:ph idx="1"/>
          </p:nvPr>
        </p:nvSpPr>
        <p:spPr>
          <a:xfrm>
            <a:off x="593610" y="2121763"/>
            <a:ext cx="3822192" cy="3773010"/>
          </a:xfrm>
        </p:spPr>
        <p:txBody>
          <a:bodyPr>
            <a:normAutofit/>
          </a:bodyPr>
          <a:lstStyle/>
          <a:p>
            <a:r>
              <a:rPr lang="en-US" sz="2400" dirty="0">
                <a:solidFill>
                  <a:schemeClr val="bg1"/>
                </a:solidFill>
              </a:rPr>
              <a:t>This service was followed in 2001 by Friendster. These rudimentary platforms attracted millions of users and enabled email address registration and basic online networking.</a:t>
            </a:r>
          </a:p>
        </p:txBody>
      </p:sp>
      <p:pic>
        <p:nvPicPr>
          <p:cNvPr id="5" name="Picture 4">
            <a:extLst>
              <a:ext uri="{FF2B5EF4-FFF2-40B4-BE49-F238E27FC236}">
                <a16:creationId xmlns:a16="http://schemas.microsoft.com/office/drawing/2014/main" id="{C4382C74-25E7-8C43-B5B0-DD3D1D08F302}"/>
              </a:ext>
            </a:extLst>
          </p:cNvPr>
          <p:cNvPicPr>
            <a:picLocks noChangeAspect="1"/>
          </p:cNvPicPr>
          <p:nvPr/>
        </p:nvPicPr>
        <p:blipFill rotWithShape="1">
          <a:blip r:embed="rId2"/>
          <a:srcRect t="1280" r="3" b="20466"/>
          <a:stretch/>
        </p:blipFill>
        <p:spPr>
          <a:xfrm>
            <a:off x="5110716" y="1415413"/>
            <a:ext cx="6596652" cy="3871725"/>
          </a:xfrm>
          <a:prstGeom prst="rect">
            <a:avLst/>
          </a:prstGeom>
        </p:spPr>
      </p:pic>
    </p:spTree>
    <p:extLst>
      <p:ext uri="{BB962C8B-B14F-4D97-AF65-F5344CB8AC3E}">
        <p14:creationId xmlns:p14="http://schemas.microsoft.com/office/powerpoint/2010/main" val="2172243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7D18B0-15C1-DF4A-8A21-58DE9B07C364}"/>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Blogs</a:t>
            </a:r>
          </a:p>
        </p:txBody>
      </p:sp>
      <p:cxnSp>
        <p:nvCxnSpPr>
          <p:cNvPr id="18" name="Straight Connector 17">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9CBC84-230B-164C-860E-77AC48C277D3}"/>
              </a:ext>
            </a:extLst>
          </p:cNvPr>
          <p:cNvSpPr>
            <a:spLocks noGrp="1"/>
          </p:cNvSpPr>
          <p:nvPr>
            <p:ph idx="1"/>
          </p:nvPr>
        </p:nvSpPr>
        <p:spPr>
          <a:xfrm>
            <a:off x="593610" y="2121763"/>
            <a:ext cx="3822192" cy="3773010"/>
          </a:xfrm>
        </p:spPr>
        <p:txBody>
          <a:bodyPr>
            <a:normAutofit/>
          </a:bodyPr>
          <a:lstStyle/>
          <a:p>
            <a:r>
              <a:rPr lang="en-US" sz="2000">
                <a:solidFill>
                  <a:schemeClr val="bg1"/>
                </a:solidFill>
              </a:rPr>
              <a:t>Weblogs, or blogs, another early form of digital social communication, began to gain popularity with the 1999 launch of the</a:t>
            </a:r>
            <a:r>
              <a:rPr lang="en-US" sz="2000" u="sng">
                <a:solidFill>
                  <a:schemeClr val="bg1"/>
                </a:solidFill>
                <a:hlinkClick r:id="rId2"/>
              </a:rPr>
              <a:t> LiveJournal</a:t>
            </a:r>
            <a:r>
              <a:rPr lang="en-US" sz="2000">
                <a:solidFill>
                  <a:schemeClr val="bg1"/>
                </a:solidFill>
              </a:rPr>
              <a:t> publishing site. This coincided with the launch of the Blogger publishing platform by the tech company Pyra Labs, which was</a:t>
            </a:r>
            <a:r>
              <a:rPr lang="en-US" sz="2000" u="sng">
                <a:solidFill>
                  <a:schemeClr val="bg1"/>
                </a:solidFill>
                <a:hlinkClick r:id="rId3"/>
              </a:rPr>
              <a:t> purchased by Google in 2003</a:t>
            </a:r>
            <a:r>
              <a:rPr lang="en-US" sz="2000">
                <a:solidFill>
                  <a:schemeClr val="bg1"/>
                </a:solidFill>
              </a:rPr>
              <a:t>.</a:t>
            </a:r>
          </a:p>
        </p:txBody>
      </p:sp>
      <p:pic>
        <p:nvPicPr>
          <p:cNvPr id="5" name="Picture 4">
            <a:extLst>
              <a:ext uri="{FF2B5EF4-FFF2-40B4-BE49-F238E27FC236}">
                <a16:creationId xmlns:a16="http://schemas.microsoft.com/office/drawing/2014/main" id="{71851D70-A43A-FE4E-8DA7-F4AE0F344410}"/>
              </a:ext>
            </a:extLst>
          </p:cNvPr>
          <p:cNvPicPr>
            <a:picLocks noChangeAspect="1"/>
          </p:cNvPicPr>
          <p:nvPr/>
        </p:nvPicPr>
        <p:blipFill>
          <a:blip r:embed="rId4"/>
          <a:stretch>
            <a:fillRect/>
          </a:stretch>
        </p:blipFill>
        <p:spPr>
          <a:xfrm>
            <a:off x="5110716" y="555944"/>
            <a:ext cx="6596652" cy="5590662"/>
          </a:xfrm>
          <a:prstGeom prst="rect">
            <a:avLst/>
          </a:prstGeom>
        </p:spPr>
      </p:pic>
    </p:spTree>
    <p:extLst>
      <p:ext uri="{BB962C8B-B14F-4D97-AF65-F5344CB8AC3E}">
        <p14:creationId xmlns:p14="http://schemas.microsoft.com/office/powerpoint/2010/main" val="1385928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79A99-91FF-C342-BC31-D2386580001F}"/>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LinkedIn</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37BD6E-575C-3A40-97A2-7D688BECB10B}"/>
              </a:ext>
            </a:extLst>
          </p:cNvPr>
          <p:cNvSpPr>
            <a:spLocks noGrp="1"/>
          </p:cNvSpPr>
          <p:nvPr>
            <p:ph idx="1"/>
          </p:nvPr>
        </p:nvSpPr>
        <p:spPr>
          <a:xfrm>
            <a:off x="593610" y="2121763"/>
            <a:ext cx="3822192" cy="3773010"/>
          </a:xfrm>
        </p:spPr>
        <p:txBody>
          <a:bodyPr>
            <a:normAutofit/>
          </a:bodyPr>
          <a:lstStyle/>
          <a:p>
            <a:r>
              <a:rPr lang="en-US" sz="2000">
                <a:solidFill>
                  <a:schemeClr val="bg1"/>
                </a:solidFill>
              </a:rPr>
              <a:t>In 2002, LinkedIn was founded as a networking site for career-minded professionals. By 2020, it had grown to more than 675 million users worldwide. It remains the social media site of choice for job seekers as well as human resources managers searching for qualified candidates.</a:t>
            </a:r>
          </a:p>
          <a:p>
            <a:br>
              <a:rPr lang="en-US" sz="2000">
                <a:solidFill>
                  <a:schemeClr val="bg1"/>
                </a:solidFill>
              </a:rPr>
            </a:br>
            <a:endParaRPr lang="en-US" sz="2000">
              <a:solidFill>
                <a:schemeClr val="bg1"/>
              </a:solidFill>
            </a:endParaRPr>
          </a:p>
        </p:txBody>
      </p:sp>
      <p:pic>
        <p:nvPicPr>
          <p:cNvPr id="4" name="Picture 3">
            <a:extLst>
              <a:ext uri="{FF2B5EF4-FFF2-40B4-BE49-F238E27FC236}">
                <a16:creationId xmlns:a16="http://schemas.microsoft.com/office/drawing/2014/main" id="{DFD55B02-9C26-CE47-A35A-6E5C72F42130}"/>
              </a:ext>
            </a:extLst>
          </p:cNvPr>
          <p:cNvPicPr>
            <a:picLocks noChangeAspect="1"/>
          </p:cNvPicPr>
          <p:nvPr/>
        </p:nvPicPr>
        <p:blipFill>
          <a:blip r:embed="rId2"/>
          <a:stretch>
            <a:fillRect/>
          </a:stretch>
        </p:blipFill>
        <p:spPr>
          <a:xfrm>
            <a:off x="5258884" y="484632"/>
            <a:ext cx="6300315" cy="5733287"/>
          </a:xfrm>
          <a:prstGeom prst="rect">
            <a:avLst/>
          </a:prstGeom>
        </p:spPr>
      </p:pic>
    </p:spTree>
    <p:extLst>
      <p:ext uri="{BB962C8B-B14F-4D97-AF65-F5344CB8AC3E}">
        <p14:creationId xmlns:p14="http://schemas.microsoft.com/office/powerpoint/2010/main" val="737480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1910</Words>
  <Application>Microsoft Macintosh PowerPoint</Application>
  <PresentationFormat>Widescreen</PresentationFormat>
  <Paragraphs>85</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History of Social Media</vt:lpstr>
      <vt:lpstr>Before the Internet…</vt:lpstr>
      <vt:lpstr>Before the Internet…</vt:lpstr>
      <vt:lpstr>Before the Internet…</vt:lpstr>
      <vt:lpstr>The Launch of Social Sites</vt:lpstr>
      <vt:lpstr>Six Degrees</vt:lpstr>
      <vt:lpstr>Friendster</vt:lpstr>
      <vt:lpstr>Blogs</vt:lpstr>
      <vt:lpstr>LinkedIn</vt:lpstr>
      <vt:lpstr>Myspace</vt:lpstr>
      <vt:lpstr>Facebook</vt:lpstr>
      <vt:lpstr>Reddit</vt:lpstr>
      <vt:lpstr>Twitter</vt:lpstr>
      <vt:lpstr>Instagram</vt:lpstr>
      <vt:lpstr>Pinterest</vt:lpstr>
      <vt:lpstr>Google+</vt:lpstr>
      <vt:lpstr>Snapchat</vt:lpstr>
      <vt:lpstr>TikTok</vt:lpstr>
      <vt:lpstr>Social Media:  End Users and Businesses</vt:lpstr>
      <vt:lpstr>The End-User Experience</vt:lpstr>
      <vt:lpstr>Smartphones</vt:lpstr>
      <vt:lpstr>Smartphones</vt:lpstr>
      <vt:lpstr>The Business Experience</vt:lpstr>
      <vt:lpstr>Ads on Social Media</vt:lpstr>
      <vt:lpstr>Social Media Ads</vt:lpstr>
      <vt:lpstr>The Importance of Engagement and Integration</vt:lpstr>
      <vt:lpstr>The Importance of Engagement and Integration</vt:lpstr>
      <vt:lpstr>The Future of Social Media</vt:lpstr>
      <vt:lpstr>Premium Social Media Services</vt:lpstr>
      <vt:lpstr>Paid Subscriptions?</vt:lpstr>
      <vt:lpstr>Social Media Video</vt:lpstr>
      <vt:lpstr>What’s Next for Social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Social Media</dc:title>
  <dc:creator>Emily Scales _ Staff - WakefieldHS</dc:creator>
  <cp:lastModifiedBy>Emily Scales _ Staff - WakefieldHS</cp:lastModifiedBy>
  <cp:revision>8</cp:revision>
  <dcterms:created xsi:type="dcterms:W3CDTF">2022-01-03T18:27:41Z</dcterms:created>
  <dcterms:modified xsi:type="dcterms:W3CDTF">2022-01-03T19:20:38Z</dcterms:modified>
</cp:coreProperties>
</file>