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7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07" r:id="rId15"/>
    <p:sldId id="294" r:id="rId16"/>
    <p:sldId id="312" r:id="rId17"/>
    <p:sldId id="308" r:id="rId18"/>
    <p:sldId id="303" r:id="rId19"/>
    <p:sldId id="298" r:id="rId20"/>
    <p:sldId id="299" r:id="rId21"/>
    <p:sldId id="300" r:id="rId22"/>
    <p:sldId id="302" r:id="rId23"/>
    <p:sldId id="283" r:id="rId24"/>
    <p:sldId id="301" r:id="rId25"/>
    <p:sldId id="309" r:id="rId26"/>
    <p:sldId id="270" r:id="rId27"/>
    <p:sldId id="305" r:id="rId28"/>
    <p:sldId id="314" r:id="rId29"/>
    <p:sldId id="310" r:id="rId30"/>
    <p:sldId id="293" r:id="rId31"/>
    <p:sldId id="295" r:id="rId32"/>
    <p:sldId id="296" r:id="rId33"/>
    <p:sldId id="311" r:id="rId34"/>
    <p:sldId id="269" r:id="rId35"/>
    <p:sldId id="284" r:id="rId36"/>
    <p:sldId id="30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470DC50-713C-4206-8AB8-254F0F7FD1F7}">
          <p14:sldIdLst>
            <p14:sldId id="256"/>
            <p14:sldId id="297"/>
          </p14:sldIdLst>
        </p14:section>
        <p14:section name="Line" id="{9523D2AA-D110-4DD7-8D11-C354AB56B889}">
          <p14:sldIdLst>
            <p14:sldId id="30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Mass" id="{E67F1E09-FC3A-4288-B3E0-9C00E0DA8868}">
          <p14:sldIdLst>
            <p14:sldId id="307"/>
            <p14:sldId id="294"/>
            <p14:sldId id="312"/>
          </p14:sldIdLst>
        </p14:section>
        <p14:section name="Shape" id="{23A2FF3F-8AD8-43F0-8FEE-304C84FF2ED9}">
          <p14:sldIdLst>
            <p14:sldId id="308"/>
            <p14:sldId id="303"/>
            <p14:sldId id="298"/>
            <p14:sldId id="299"/>
            <p14:sldId id="300"/>
            <p14:sldId id="302"/>
            <p14:sldId id="283"/>
            <p14:sldId id="301"/>
          </p14:sldIdLst>
        </p14:section>
        <p14:section name="Form" id="{33C553A1-DD43-4075-8F92-604175404458}">
          <p14:sldIdLst>
            <p14:sldId id="309"/>
            <p14:sldId id="270"/>
            <p14:sldId id="305"/>
            <p14:sldId id="314"/>
          </p14:sldIdLst>
        </p14:section>
        <p14:section name="Space" id="{8C38494D-FAB4-4DA7-904E-99667B809C83}">
          <p14:sldIdLst>
            <p14:sldId id="310"/>
            <p14:sldId id="293"/>
            <p14:sldId id="295"/>
            <p14:sldId id="296"/>
          </p14:sldIdLst>
        </p14:section>
        <p14:section name="Texture" id="{D1AE137A-3C99-4ABF-BFDF-A1B5DBD5D028}">
          <p14:sldIdLst>
            <p14:sldId id="311"/>
            <p14:sldId id="269"/>
            <p14:sldId id="284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0AAE"/>
    <a:srgbClr val="0664CC"/>
    <a:srgbClr val="FF9600"/>
    <a:srgbClr val="760000"/>
    <a:srgbClr val="FFA3A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91" autoAdjust="0"/>
  </p:normalViewPr>
  <p:slideViewPr>
    <p:cSldViewPr>
      <p:cViewPr varScale="1">
        <p:scale>
          <a:sx n="71" d="100"/>
          <a:sy n="71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748"/>
    </p:cViewPr>
  </p:sorterViewPr>
  <p:notesViewPr>
    <p:cSldViewPr>
      <p:cViewPr varScale="1">
        <p:scale>
          <a:sx n="49" d="100"/>
          <a:sy n="49" d="100"/>
        </p:scale>
        <p:origin x="-18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B4927-882E-4490-B020-B7D67424836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52995-4C0A-4B54-AE8C-5BF56056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5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C66D86-B2C3-4F4A-B6D4-8C2E875E0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4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1C2F50-FC7F-4450-BE8A-8514024C8FE7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7156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283E0-3F5D-4F26-BDB6-C4C6EB69482C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92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56C72D-B906-4A28-AFEE-EFA2F1ECA73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8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04A991-7D3A-4C0F-8592-46921451982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09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6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40FAA-851C-4D02-A751-40CCA7397BA9}" type="slidenum">
              <a:rPr lang="en-US" sz="12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7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E6C88-F4F7-4B83-9723-700E761BFD46}" type="slidenum">
              <a:rPr lang="en-US" sz="12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7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6D86-B2C3-4F4A-B6D4-8C2E875E0AD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6D86-B2C3-4F4A-B6D4-8C2E875E0AD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3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04A991-7D3A-4C0F-8592-46921451982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3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E10F70-3AF2-4FFA-A252-5B41BD0330D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68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6D86-B2C3-4F4A-B6D4-8C2E875E0AD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F81882-479E-436F-BB1A-CFA984569C4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9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6D86-B2C3-4F4A-B6D4-8C2E875E0AD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1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EF3ADD-D0D9-415E-A7AE-E589A89979CA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19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8B863-F4C3-41A4-A01B-611319BD9909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56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FA859-2177-4F27-8C68-BC60B15CAEB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13EB19-A41B-4D19-8D72-FEF5C60514C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18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34E3CE-E59B-4DAC-81FD-14BD68F17DD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35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4BC780-EF5E-4F16-A3B1-749AEE264EB9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652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8AA6B6-3619-4F0A-990A-550ED6EDFBE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555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B2DC8A-0F23-46AB-8995-9BCEA686FB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792E9-A033-4284-9083-BEED25C6FC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90368-EE83-4DF4-B751-C442EB72FC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1A19-649A-4FB9-A414-02F883FBD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28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75ED-E035-4ED4-9181-680FC8BD0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9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5E6D-4944-40BF-9286-60B0FED072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96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5EE9B-EE1E-49E8-A5FC-1B358C44D4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3A098-391F-43CD-A5B1-89F40AE795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C6D3727-904B-4BB3-8104-4831004745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342477A-F007-467A-BAE2-B347A33469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63EEC-5694-4B8C-A640-7C0C81A787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2F6FD-DC7F-4476-9EFD-99B8AF1B38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70D5-A946-4102-BC2C-E388E3718A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F80126-B775-4F76-A935-4D7DF804A8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623175" cy="2286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ranklin Gothic Heavy" pitchFamily="34" charset="0"/>
              </a:rPr>
              <a:t>Design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128" y="457200"/>
            <a:ext cx="8745698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Convey a Mood or Emotion</a:t>
            </a:r>
          </a:p>
        </p:txBody>
      </p:sp>
      <p:pic>
        <p:nvPicPr>
          <p:cNvPr id="10245" name="Picture 5" descr="j02376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4366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j00787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2819400"/>
            <a:ext cx="24034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j02963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530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j02405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7414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63" y="6858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Define Shapes</a:t>
            </a:r>
          </a:p>
        </p:txBody>
      </p:sp>
      <p:pic>
        <p:nvPicPr>
          <p:cNvPr id="11267" name="Picture 4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452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j0234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25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j0345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5050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j02903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590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D21303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746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r="60000" b="30000"/>
          <a:stretch/>
        </p:blipFill>
        <p:spPr>
          <a:xfrm>
            <a:off x="3189288" y="3254375"/>
            <a:ext cx="152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860" y="7620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Provide Emphasis</a:t>
            </a:r>
          </a:p>
        </p:txBody>
      </p:sp>
      <p:grpSp>
        <p:nvGrpSpPr>
          <p:cNvPr id="12291" name="Group 9"/>
          <p:cNvGrpSpPr>
            <a:grpSpLocks/>
          </p:cNvGrpSpPr>
          <p:nvPr/>
        </p:nvGrpSpPr>
        <p:grpSpPr bwMode="auto">
          <a:xfrm>
            <a:off x="2705100" y="2434431"/>
            <a:ext cx="3429000" cy="457200"/>
            <a:chOff x="1314" y="2304"/>
            <a:chExt cx="2160" cy="288"/>
          </a:xfrm>
        </p:grpSpPr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1314" y="2304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/>
                <a:t>Magazine Article Title</a:t>
              </a:r>
            </a:p>
          </p:txBody>
        </p:sp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1344" y="2592"/>
              <a:ext cx="20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8"/>
            <p:cNvSpPr>
              <a:spLocks noChangeShapeType="1"/>
            </p:cNvSpPr>
            <p:nvPr/>
          </p:nvSpPr>
          <p:spPr bwMode="auto">
            <a:xfrm>
              <a:off x="1344" y="23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0" y="3671887"/>
            <a:ext cx="4267200" cy="519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Magazine Article Title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8200" y="4953000"/>
            <a:ext cx="7175500" cy="762000"/>
            <a:chOff x="318" y="2832"/>
            <a:chExt cx="4520" cy="48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152" y="2832"/>
              <a:ext cx="321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000000"/>
                  </a:solidFill>
                </a:rPr>
                <a:t>Newspaper Title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318" y="3072"/>
              <a:ext cx="864" cy="0"/>
            </a:xfrm>
            <a:prstGeom prst="line">
              <a:avLst/>
            </a:prstGeom>
            <a:noFill/>
            <a:ln w="381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974" y="3082"/>
              <a:ext cx="864" cy="0"/>
            </a:xfrm>
            <a:prstGeom prst="line">
              <a:avLst/>
            </a:prstGeom>
            <a:noFill/>
            <a:ln w="381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Frame</a:t>
            </a:r>
          </a:p>
        </p:txBody>
      </p:sp>
      <p:pic>
        <p:nvPicPr>
          <p:cNvPr id="13316" name="Picture 5" descr="j01858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3352800"/>
            <a:ext cx="1368425" cy="18303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j0078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81" y="2057400"/>
            <a:ext cx="2713038" cy="4002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sz="4500" dirty="0" smtClean="0">
                <a:latin typeface="Franklin Gothic Heavy" pitchFamily="34" charset="0"/>
              </a:rPr>
              <a:t>Mass </a:t>
            </a:r>
            <a:r>
              <a:rPr lang="en-US" sz="4800" dirty="0" smtClean="0"/>
              <a:t>as </a:t>
            </a:r>
            <a:r>
              <a:rPr lang="en-US" sz="4800" dirty="0"/>
              <a:t>a Design Element</a:t>
            </a:r>
            <a:endParaRPr lang="en-US" sz="4500" dirty="0" smtClean="0">
              <a:latin typeface="Franklin Gothic Heavy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30362"/>
            <a:ext cx="8305800" cy="4530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 refers to the size, space and “heaviness” of an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object, or element, has mass whether it is a line, shape, text or graphics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066800" y="5257800"/>
            <a:ext cx="1828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Mass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733800" y="5257800"/>
            <a:ext cx="1828800" cy="102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Mass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6400800" y="5257800"/>
            <a:ext cx="1828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askerville Old Face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37079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suggests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Darker colors are visually heavier than lighter colors.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395478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3954780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1846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5184648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8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Shape as a Design Element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6021696" cy="4325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Shapes are often used in logos but can be used in many different ways.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Shapes can be used to: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Highlight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Organize or Separate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Make a Design More Interesting</a:t>
            </a:r>
          </a:p>
        </p:txBody>
      </p:sp>
      <p:pic>
        <p:nvPicPr>
          <p:cNvPr id="224260" name="Picture 5" descr="j01961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97" y="2212017"/>
            <a:ext cx="2171286" cy="22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6" descr="j0228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0000">
            <a:off x="6478897" y="4516030"/>
            <a:ext cx="2171286" cy="205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include: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0130" y="2157867"/>
            <a:ext cx="5219700" cy="36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Line</a:t>
            </a:r>
          </a:p>
          <a:p>
            <a:pPr lvl="1"/>
            <a:r>
              <a:rPr lang="en-US" sz="3200" dirty="0" smtClean="0"/>
              <a:t>Mass</a:t>
            </a:r>
          </a:p>
          <a:p>
            <a:pPr lvl="1"/>
            <a:r>
              <a:rPr lang="en-US" sz="3200" dirty="0" smtClean="0"/>
              <a:t>Shape</a:t>
            </a:r>
          </a:p>
          <a:p>
            <a:pPr lvl="1"/>
            <a:r>
              <a:rPr lang="en-US" sz="3200" dirty="0" smtClean="0"/>
              <a:t>Form</a:t>
            </a:r>
          </a:p>
          <a:p>
            <a:pPr lvl="1"/>
            <a:r>
              <a:rPr lang="en-US" sz="3200" dirty="0" smtClean="0"/>
              <a:t>Space</a:t>
            </a:r>
          </a:p>
          <a:p>
            <a:pPr lvl="1"/>
            <a:r>
              <a:rPr lang="en-US" sz="3200" dirty="0" smtClean="0"/>
              <a:t>Texture</a:t>
            </a:r>
          </a:p>
          <a:p>
            <a:pPr lvl="1"/>
            <a:r>
              <a:rPr lang="en-US" sz="3200" dirty="0" smtClean="0"/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7176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Shapes include: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shapes like leaves or flower petals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Man-Made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resemble natural shapes)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j02289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498" y="4781128"/>
            <a:ext cx="1813255" cy="17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8" y="4635500"/>
            <a:ext cx="2057400" cy="1897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96" y="4624655"/>
            <a:ext cx="1856204" cy="1908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4654"/>
            <a:ext cx="1875545" cy="1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267200" cy="4325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Shapes resemble 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blend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both geometric and natural shapes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Abstract Shape examples include: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Silhouettes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215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1" y="3656838"/>
            <a:ext cx="3204519" cy="26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Certain Shapes Symbolize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838200" y="2282675"/>
            <a:ext cx="914400" cy="9144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285" name="Oval 5"/>
          <p:cNvSpPr>
            <a:spLocks noChangeArrowheads="1"/>
          </p:cNvSpPr>
          <p:nvPr/>
        </p:nvSpPr>
        <p:spPr bwMode="auto">
          <a:xfrm>
            <a:off x="804949" y="3828149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287" name="AutoShape 8"/>
          <p:cNvSpPr>
            <a:spLocks noChangeArrowheads="1"/>
          </p:cNvSpPr>
          <p:nvPr/>
        </p:nvSpPr>
        <p:spPr bwMode="auto">
          <a:xfrm>
            <a:off x="788324" y="5373623"/>
            <a:ext cx="914400" cy="9144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249424"/>
            <a:ext cx="6705600" cy="43251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tabLst>
                <a:tab pos="2286000" algn="l"/>
              </a:tabLst>
            </a:pPr>
            <a:r>
              <a:rPr lang="en-US" dirty="0">
                <a:solidFill>
                  <a:srgbClr val="000000"/>
                </a:solidFill>
              </a:rPr>
              <a:t>Squares and Rectangles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dirty="0">
                <a:solidFill>
                  <a:srgbClr val="000000"/>
                </a:solidFill>
              </a:rPr>
              <a:t>Symbolize honesty, stability, equality and comfort.</a:t>
            </a:r>
          </a:p>
          <a:p>
            <a:pPr>
              <a:spcBef>
                <a:spcPct val="20000"/>
              </a:spcBef>
              <a:buClr>
                <a:srgbClr val="CC9900"/>
              </a:buClr>
              <a:buSzPct val="65000"/>
              <a:tabLst>
                <a:tab pos="2286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CC9900"/>
              </a:buClr>
              <a:buSzPct val="65000"/>
              <a:tabLst>
                <a:tab pos="2286000" algn="l"/>
              </a:tabLst>
            </a:pPr>
            <a:r>
              <a:rPr lang="en-US" dirty="0">
                <a:solidFill>
                  <a:srgbClr val="000000"/>
                </a:solidFill>
              </a:rPr>
              <a:t>Circles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dirty="0">
                <a:solidFill>
                  <a:srgbClr val="000000"/>
                </a:solidFill>
              </a:rPr>
              <a:t>Symbolize infinity, security and completeness.</a:t>
            </a:r>
          </a:p>
          <a:p>
            <a:pPr>
              <a:spcBef>
                <a:spcPct val="20000"/>
              </a:spcBef>
              <a:buClr>
                <a:srgbClr val="CC9900"/>
              </a:buClr>
              <a:buSzPct val="65000"/>
              <a:tabLst>
                <a:tab pos="2286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CC9900"/>
              </a:buClr>
              <a:buSzPct val="65000"/>
              <a:tabLst>
                <a:tab pos="2286000" algn="l"/>
              </a:tabLst>
            </a:pPr>
            <a:r>
              <a:rPr lang="en-US" dirty="0">
                <a:solidFill>
                  <a:srgbClr val="000000"/>
                </a:solidFill>
              </a:rPr>
              <a:t>Triangles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dirty="0">
                <a:solidFill>
                  <a:srgbClr val="000000"/>
                </a:solidFill>
              </a:rPr>
              <a:t>Symbolize action or conflict.</a:t>
            </a:r>
          </a:p>
          <a:p>
            <a:pPr marL="800100" lvl="1" indent="-342900">
              <a:spcBef>
                <a:spcPct val="200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2286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Shape</a:t>
            </a:r>
            <a:endParaRPr lang="en-US" dirty="0"/>
          </a:p>
        </p:txBody>
      </p:sp>
      <p:pic>
        <p:nvPicPr>
          <p:cNvPr id="1026" name="Picture 2" descr="http://behance.vo.llnwd.net/profiles18/542482/projects/1789044/ba43603cac13127ea5876e9732dbe1e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50" y="2438400"/>
            <a:ext cx="311933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nniepearce.typepad.com/.a/6a00e55030e64888330134876c8545970c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39624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Shape</a:t>
            </a:r>
            <a:endParaRPr lang="en-US" dirty="0"/>
          </a:p>
        </p:txBody>
      </p:sp>
      <p:pic>
        <p:nvPicPr>
          <p:cNvPr id="1032" name="Picture 8" descr="http://www.celedy.com/feature_images/TextWrapS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765866" cy="351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2684931"/>
            <a:ext cx="4114800" cy="34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Form as </a:t>
            </a:r>
            <a:r>
              <a:rPr lang="en-US" dirty="0"/>
              <a:t>a Design Element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30362"/>
            <a:ext cx="4114800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3-dimensional space added to objects by the addition of shadows, tone, or color transitions</a:t>
            </a:r>
          </a:p>
        </p:txBody>
      </p:sp>
      <p:pic>
        <p:nvPicPr>
          <p:cNvPr id="2050" name="Picture 2" descr="http://labs.blogs.com/photos/uncategorized/2008/02/07/holoph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8548"/>
            <a:ext cx="2971800" cy="144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22931"/>
            <a:ext cx="6030167" cy="2353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323431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3-D space because of shadow added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1083" y="6211669"/>
            <a:ext cx="598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2-D Shape                                         3-D Form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95321" y="48571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Form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3169"/>
            <a:ext cx="4038600" cy="40386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3169"/>
            <a:ext cx="4038600" cy="4038600"/>
          </a:xfrm>
        </p:spPr>
      </p:pic>
      <p:sp>
        <p:nvSpPr>
          <p:cNvPr id="13" name="Right Arrow 12"/>
          <p:cNvSpPr/>
          <p:nvPr/>
        </p:nvSpPr>
        <p:spPr>
          <a:xfrm>
            <a:off x="3995321" y="48571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Form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A8C6E8"/>
              </a:clrFrom>
              <a:clrTo>
                <a:srgbClr val="A8C6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38171" y="3886200"/>
            <a:ext cx="1747979" cy="25309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508" y="3352800"/>
            <a:ext cx="1554880" cy="2666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8D6A"/>
              </a:clrFrom>
              <a:clrTo>
                <a:srgbClr val="008D6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4800" y="2225040"/>
            <a:ext cx="1587305" cy="2116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8D6A"/>
              </a:clrFrom>
              <a:clrTo>
                <a:srgbClr val="008D6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3884" y="2192942"/>
            <a:ext cx="1587305" cy="2116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86945"/>
            <a:ext cx="3200400" cy="240279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4191000"/>
            <a:ext cx="5194298" cy="2226127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57" y="1953359"/>
            <a:ext cx="1774643" cy="24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1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smtClean="0"/>
              <a:t>Space as a Design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Space – length, width, and depth of objects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Space – “white space”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between objects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to avoid clutter;  gives a design breathing room</a:t>
            </a: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Two shapes on a page are positive space. The space between them is negative space.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96200" cy="1143000"/>
          </a:xfrm>
        </p:spPr>
        <p:txBody>
          <a:bodyPr>
            <a:normAutofit/>
          </a:bodyPr>
          <a:lstStyle/>
          <a:p>
            <a:r>
              <a:rPr lang="en-US" smtClean="0"/>
              <a:t>Examples of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studentpress.org/acp/winners/image/adv09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69547" cy="488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earestorytellers.typepad.com/.a/6a00e54feb614988330115712fe697970b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eadershipnow.com/leadingblog/images/whitesp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4019"/>
            <a:ext cx="19050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342900" y="381000"/>
            <a:ext cx="8229600" cy="1139825"/>
          </a:xfrm>
        </p:spPr>
        <p:txBody>
          <a:bodyPr/>
          <a:lstStyle/>
          <a:p>
            <a:r>
              <a:rPr lang="en-US" smtClean="0"/>
              <a:t>Space can improve Readability</a:t>
            </a:r>
            <a:endParaRPr lang="en-US" dirty="0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098" name="Picture 2" descr="http://rapid-elearning-blog.s3.amazonaws.com/0312/13-white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6324"/>
            <a:ext cx="6934201" cy="33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0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 descr="Woven mat"/>
          <p:cNvSpPr>
            <a:spLocks noChangeArrowheads="1"/>
          </p:cNvSpPr>
          <p:nvPr/>
        </p:nvSpPr>
        <p:spPr bwMode="auto">
          <a:xfrm>
            <a:off x="533400" y="1239253"/>
            <a:ext cx="8229600" cy="42672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>
            <a:normAutofit/>
          </a:bodyPr>
          <a:lstStyle/>
          <a:p>
            <a:r>
              <a:rPr lang="en-US" dirty="0" smtClean="0"/>
              <a:t>Texture as </a:t>
            </a:r>
            <a:r>
              <a:rPr lang="en-US" dirty="0"/>
              <a:t>a Design Element</a:t>
            </a:r>
            <a:endParaRPr lang="en-U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Texture is an effect applied to a background image or as the fill for an object. It can also be an actual image inserted as the background.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Desktop Publishing, texture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how an element looks rather than how it feels but 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convey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sense of touch to an object.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same color can look different in the presence of different textures.</a:t>
            </a:r>
          </a:p>
        </p:txBody>
      </p:sp>
      <p:sp>
        <p:nvSpPr>
          <p:cNvPr id="17413" name="Rectangle 5" descr="Paper bag"/>
          <p:cNvSpPr>
            <a:spLocks noChangeArrowheads="1"/>
          </p:cNvSpPr>
          <p:nvPr/>
        </p:nvSpPr>
        <p:spPr bwMode="auto">
          <a:xfrm>
            <a:off x="533400" y="5486400"/>
            <a:ext cx="8229600" cy="762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8" name="Picture 6" descr="https://encrypted-tbn3.gstatic.com/images?q=tbn:ANd9GcQRReALWnLnqHNs1ONaZNXfDTgu5qGNAC5sddXsUixnNVlzbtuX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8640" y="3877056"/>
            <a:ext cx="4328160" cy="26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wscientist.com/data/images/ns/cms/dn19776/dn19776-1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65390"/>
            <a:ext cx="4572000" cy="348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 descr="Paper bag"/>
          <p:cNvSpPr>
            <a:spLocks noChangeArrowheads="1"/>
          </p:cNvSpPr>
          <p:nvPr/>
        </p:nvSpPr>
        <p:spPr bwMode="auto">
          <a:xfrm>
            <a:off x="5562600" y="1143001"/>
            <a:ext cx="3136668" cy="32004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us.123rf.com/400wm/400/400/basketman23/basketman231207/basketman23120700080/14474903-sale-discount-advertisement-on-the-paper-texture-background--hole-with-tex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69" y="2207029"/>
            <a:ext cx="3810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 descr="Paper bag"/>
          <p:cNvSpPr>
            <a:spLocks noChangeArrowheads="1"/>
          </p:cNvSpPr>
          <p:nvPr/>
        </p:nvSpPr>
        <p:spPr bwMode="auto">
          <a:xfrm>
            <a:off x="457200" y="5638800"/>
            <a:ext cx="8229600" cy="944049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 descr="Paper bag"/>
          <p:cNvSpPr>
            <a:spLocks noChangeArrowheads="1"/>
          </p:cNvSpPr>
          <p:nvPr/>
        </p:nvSpPr>
        <p:spPr bwMode="auto">
          <a:xfrm>
            <a:off x="4800599" y="2249423"/>
            <a:ext cx="3898669" cy="2929405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</a:t>
            </a:r>
            <a:r>
              <a:rPr lang="en-US" dirty="0"/>
              <a:t>as </a:t>
            </a:r>
            <a:r>
              <a:rPr lang="en-US" dirty="0" smtClean="0"/>
              <a:t>a Design Element</a:t>
            </a:r>
            <a:endParaRPr lang="en-US" dirty="0" smtClean="0">
              <a:latin typeface="Franklin Gothic Heavy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867400" cy="518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Lines can be of any size, shape, texture or pattern and may be placed in any </a:t>
            </a:r>
            <a:r>
              <a:rPr lang="en-US" sz="3200" dirty="0" smtClean="0"/>
              <a:t>direction.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cs typeface="Arial" panose="020B0604020202020204" pitchFamily="34" charset="0"/>
              </a:rPr>
              <a:t>Lines Can be straight or curved.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Curves, dot leaders and arrows are considered lines</a:t>
            </a:r>
            <a:r>
              <a:rPr lang="en-US" sz="3200" dirty="0" smtClean="0"/>
              <a:t>!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4104" name="Picture 8" descr="examples of lines and line endin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/>
          <a:stretch/>
        </p:blipFill>
        <p:spPr bwMode="auto">
          <a:xfrm rot="16200000">
            <a:off x="2660686" y="2889285"/>
            <a:ext cx="146042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10" y="1371600"/>
            <a:ext cx="2228850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Organize</a:t>
            </a:r>
          </a:p>
        </p:txBody>
      </p:sp>
      <p:graphicFrame>
        <p:nvGraphicFramePr>
          <p:cNvPr id="13339" name="Group 27"/>
          <p:cNvGraphicFramePr>
            <a:graphicFrameLocks noGrp="1"/>
          </p:cNvGraphicFramePr>
          <p:nvPr>
            <p:ph type="tbl" idx="1"/>
          </p:nvPr>
        </p:nvGraphicFramePr>
        <p:xfrm>
          <a:off x="1219200" y="1905000"/>
          <a:ext cx="6858000" cy="382746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1284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Grapes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Oranges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 Delicious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Fuji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Hamlin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Simulate Movement</a:t>
            </a:r>
          </a:p>
        </p:txBody>
      </p:sp>
      <p:pic>
        <p:nvPicPr>
          <p:cNvPr id="6147" name="Picture 5" descr="j0297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8145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j03034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30505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j02971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37331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j03453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68763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Connect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92" y="2438401"/>
            <a:ext cx="3008746" cy="321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4653243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Separate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905000"/>
            <a:ext cx="3618023" cy="466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7000"/>
            <a:ext cx="1276223" cy="300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Lines Can Provide Texture</a:t>
            </a:r>
          </a:p>
        </p:txBody>
      </p:sp>
      <p:sp>
        <p:nvSpPr>
          <p:cNvPr id="9219" name="Rectangle 14" descr="Zig zag"/>
          <p:cNvSpPr>
            <a:spLocks noChangeArrowheads="1"/>
          </p:cNvSpPr>
          <p:nvPr/>
        </p:nvSpPr>
        <p:spPr bwMode="auto">
          <a:xfrm>
            <a:off x="5963653" y="2590800"/>
            <a:ext cx="1656347" cy="3505200"/>
          </a:xfrm>
          <a:prstGeom prst="rect">
            <a:avLst/>
          </a:prstGeom>
          <a:pattFill prst="zigZag">
            <a:fgClr>
              <a:srgbClr val="66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15" descr="Small grid"/>
          <p:cNvSpPr>
            <a:spLocks noChangeArrowheads="1"/>
          </p:cNvSpPr>
          <p:nvPr/>
        </p:nvSpPr>
        <p:spPr bwMode="auto">
          <a:xfrm>
            <a:off x="3352800" y="3886200"/>
            <a:ext cx="2133600" cy="19812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6" descr="Small checker board"/>
          <p:cNvSpPr>
            <a:spLocks noChangeArrowheads="1"/>
          </p:cNvSpPr>
          <p:nvPr/>
        </p:nvSpPr>
        <p:spPr bwMode="auto">
          <a:xfrm>
            <a:off x="762000" y="3886200"/>
            <a:ext cx="2057400" cy="1981200"/>
          </a:xfrm>
          <a:prstGeom prst="rect">
            <a:avLst/>
          </a:prstGeom>
          <a:pattFill prst="smCheck">
            <a:fgClr>
              <a:srgbClr val="00008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7" descr="Dark downward diagonal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4486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pattFill prst="dkDnDiag">
                  <a:fgClr>
                    <a:schemeClr val="tx2"/>
                  </a:fgClr>
                  <a:bgClr>
                    <a:srgbClr val="FFFFFF"/>
                  </a:bgClr>
                </a:pattFill>
                <a:latin typeface="Arial Black"/>
              </a:rPr>
              <a:t>Text with 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494</Words>
  <Application>Microsoft Office PowerPoint</Application>
  <PresentationFormat>On-screen Show (4:3)</PresentationFormat>
  <Paragraphs>129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Baskerville Old Face</vt:lpstr>
      <vt:lpstr>Franklin Gothic Heavy</vt:lpstr>
      <vt:lpstr>Georgia</vt:lpstr>
      <vt:lpstr>Impact</vt:lpstr>
      <vt:lpstr>Trebuchet MS</vt:lpstr>
      <vt:lpstr>Wingdings</vt:lpstr>
      <vt:lpstr>Wingdings 2</vt:lpstr>
      <vt:lpstr>Urban</vt:lpstr>
      <vt:lpstr>Design Elements</vt:lpstr>
      <vt:lpstr>Design Elements</vt:lpstr>
      <vt:lpstr>Line</vt:lpstr>
      <vt:lpstr>Line as a Design Element</vt:lpstr>
      <vt:lpstr>Lines Can Organize</vt:lpstr>
      <vt:lpstr>Lines Can Simulate Movement</vt:lpstr>
      <vt:lpstr>Lines Can Connect</vt:lpstr>
      <vt:lpstr>Lines Can Separate</vt:lpstr>
      <vt:lpstr>Lines Can Provide Texture</vt:lpstr>
      <vt:lpstr>Lines Can Convey a Mood or Emotion</vt:lpstr>
      <vt:lpstr>Lines Can Define Shapes</vt:lpstr>
      <vt:lpstr>Lines Can Provide Emphasis</vt:lpstr>
      <vt:lpstr>Lines Can Frame</vt:lpstr>
      <vt:lpstr>Mass</vt:lpstr>
      <vt:lpstr>Mass as a Design Element</vt:lpstr>
      <vt:lpstr>Mass suggests weight</vt:lpstr>
      <vt:lpstr>Shape</vt:lpstr>
      <vt:lpstr>Shape as a Design Element</vt:lpstr>
      <vt:lpstr>Geometric Shapes</vt:lpstr>
      <vt:lpstr>Natural Shapes</vt:lpstr>
      <vt:lpstr>Abstract Shapes</vt:lpstr>
      <vt:lpstr>What Certain Shapes Symbolize</vt:lpstr>
      <vt:lpstr>Examples of Shape</vt:lpstr>
      <vt:lpstr>Examples of Shape</vt:lpstr>
      <vt:lpstr>Form</vt:lpstr>
      <vt:lpstr>Form as a Design Element</vt:lpstr>
      <vt:lpstr>Examples of Form</vt:lpstr>
      <vt:lpstr>Examples of Form</vt:lpstr>
      <vt:lpstr>Space</vt:lpstr>
      <vt:lpstr>Space as a Design Element</vt:lpstr>
      <vt:lpstr>Examples of space</vt:lpstr>
      <vt:lpstr>Space can improve Readability</vt:lpstr>
      <vt:lpstr>Texture</vt:lpstr>
      <vt:lpstr>Texture as a Design Element</vt:lpstr>
      <vt:lpstr>Examples of Texture</vt:lpstr>
      <vt:lpstr>Examples of Texture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2016-02-01T21:10:03Z</dcterms:created>
  <dcterms:modified xsi:type="dcterms:W3CDTF">2016-02-01T21:11:38Z</dcterms:modified>
</cp:coreProperties>
</file>