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997" r:id="rId2"/>
  </p:sldMasterIdLst>
  <p:notesMasterIdLst>
    <p:notesMasterId r:id="rId15"/>
  </p:notesMasterIdLst>
  <p:sldIdLst>
    <p:sldId id="256" r:id="rId3"/>
    <p:sldId id="309" r:id="rId4"/>
    <p:sldId id="330" r:id="rId5"/>
    <p:sldId id="325" r:id="rId6"/>
    <p:sldId id="328" r:id="rId7"/>
    <p:sldId id="326" r:id="rId8"/>
    <p:sldId id="310" r:id="rId9"/>
    <p:sldId id="296" r:id="rId10"/>
    <p:sldId id="327" r:id="rId11"/>
    <p:sldId id="312" r:id="rId12"/>
    <p:sldId id="331" r:id="rId13"/>
    <p:sldId id="32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0" autoAdjust="0"/>
    <p:restoredTop sz="86428" autoAdjust="0"/>
  </p:normalViewPr>
  <p:slideViewPr>
    <p:cSldViewPr>
      <p:cViewPr varScale="1">
        <p:scale>
          <a:sx n="71" d="100"/>
          <a:sy n="71" d="100"/>
        </p:scale>
        <p:origin x="264" y="60"/>
      </p:cViewPr>
      <p:guideLst>
        <p:guide orient="horz" pos="2160"/>
        <p:guide pos="2880"/>
      </p:guideLst>
    </p:cSldViewPr>
  </p:slideViewPr>
  <p:outlineViewPr>
    <p:cViewPr>
      <p:scale>
        <a:sx n="33" d="100"/>
        <a:sy n="33" d="100"/>
      </p:scale>
      <p:origin x="0" y="27744"/>
    </p:cViewPr>
  </p:outlineViewPr>
  <p:notesTextViewPr>
    <p:cViewPr>
      <p:scale>
        <a:sx n="100" d="100"/>
        <a:sy n="100" d="100"/>
      </p:scale>
      <p:origin x="0" y="0"/>
    </p:cViewPr>
  </p:notesTextViewPr>
  <p:sorterViewPr>
    <p:cViewPr>
      <p:scale>
        <a:sx n="110" d="100"/>
        <a:sy n="110" d="100"/>
      </p:scale>
      <p:origin x="0" y="64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4028CDB-8CCE-4A86-B729-E956F827695B}" type="datetimeFigureOut">
              <a:rPr lang="en-US"/>
              <a:pPr>
                <a:defRPr/>
              </a:pPr>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AFA4544-A876-4575-91DD-16C48872F729}" type="slidenum">
              <a:rPr lang="en-US"/>
              <a:pPr>
                <a:defRPr/>
              </a:pPr>
              <a:t>‹#›</a:t>
            </a:fld>
            <a:endParaRPr lang="en-US"/>
          </a:p>
        </p:txBody>
      </p:sp>
    </p:spTree>
    <p:extLst>
      <p:ext uri="{BB962C8B-B14F-4D97-AF65-F5344CB8AC3E}">
        <p14:creationId xmlns:p14="http://schemas.microsoft.com/office/powerpoint/2010/main" val="3863862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4448E28-996D-4E6E-B156-79747C4A52FE}" type="slidenum">
              <a:rPr lang="en-US" smtClean="0"/>
              <a:pPr eaLnBrk="1" hangingPunct="1"/>
              <a:t>1</a:t>
            </a:fld>
            <a:endParaRPr lang="en-US" smtClean="0"/>
          </a:p>
        </p:txBody>
      </p:sp>
    </p:spTree>
    <p:extLst>
      <p:ext uri="{BB962C8B-B14F-4D97-AF65-F5344CB8AC3E}">
        <p14:creationId xmlns:p14="http://schemas.microsoft.com/office/powerpoint/2010/main" val="380592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review the design pictured here. </a:t>
            </a:r>
          </a:p>
          <a:p>
            <a:r>
              <a:rPr lang="en-US" dirty="0" smtClean="0"/>
              <a:t>Steps:</a:t>
            </a:r>
          </a:p>
          <a:p>
            <a:pPr marL="228600" indent="-228600">
              <a:buAutoNum type="arabicPeriod"/>
            </a:pPr>
            <a:r>
              <a:rPr lang="en-US" baseline="0" dirty="0" smtClean="0"/>
              <a:t>Students will think about the design principles present in this design.</a:t>
            </a:r>
          </a:p>
          <a:p>
            <a:pPr marL="228600" indent="-228600">
              <a:buAutoNum type="arabicPeriod"/>
            </a:pPr>
            <a:r>
              <a:rPr lang="en-US" baseline="0" dirty="0" smtClean="0"/>
              <a:t>Students will pair with a neighbor to discuss their thoughts.</a:t>
            </a:r>
          </a:p>
          <a:p>
            <a:pPr marL="228600" indent="-228600">
              <a:buAutoNum type="arabicPeriod"/>
            </a:pPr>
            <a:r>
              <a:rPr lang="en-US" baseline="0" dirty="0" smtClean="0"/>
              <a:t>Students will share their thoughts with the class.  Teacher will facilitate this discussion to make sure students understand the concepts.</a:t>
            </a:r>
          </a:p>
        </p:txBody>
      </p:sp>
      <p:sp>
        <p:nvSpPr>
          <p:cNvPr id="4" name="Slide Number Placeholder 3"/>
          <p:cNvSpPr>
            <a:spLocks noGrp="1"/>
          </p:cNvSpPr>
          <p:nvPr>
            <p:ph type="sldNum" sz="quarter" idx="10"/>
          </p:nvPr>
        </p:nvSpPr>
        <p:spPr/>
        <p:txBody>
          <a:bodyPr/>
          <a:lstStyle/>
          <a:p>
            <a:pPr>
              <a:defRPr/>
            </a:pPr>
            <a:fld id="{FAFA4544-A876-4575-91DD-16C48872F729}" type="slidenum">
              <a:rPr lang="en-US" smtClean="0"/>
              <a:pPr>
                <a:defRPr/>
              </a:pPr>
              <a:t>5</a:t>
            </a:fld>
            <a:endParaRPr lang="en-US"/>
          </a:p>
        </p:txBody>
      </p:sp>
    </p:spTree>
    <p:extLst>
      <p:ext uri="{BB962C8B-B14F-4D97-AF65-F5344CB8AC3E}">
        <p14:creationId xmlns:p14="http://schemas.microsoft.com/office/powerpoint/2010/main" val="199561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Teacher Note: Look through magazines to find advertisements that illustrate the Rule of Thirds, Optical Center and Z-pattern and use these to illustrate these concepts to your students.</a:t>
            </a:r>
          </a:p>
        </p:txBody>
      </p:sp>
    </p:spTree>
    <p:extLst>
      <p:ext uri="{BB962C8B-B14F-4D97-AF65-F5344CB8AC3E}">
        <p14:creationId xmlns:p14="http://schemas.microsoft.com/office/powerpoint/2010/main" val="95892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Teacher Note: Look through magazines to find advertisements that illustrate the Rule of Thirds, Optical Center and Z-pattern and use these to illustrate these concepts to your students.</a:t>
            </a:r>
          </a:p>
        </p:txBody>
      </p:sp>
    </p:spTree>
    <p:extLst>
      <p:ext uri="{BB962C8B-B14F-4D97-AF65-F5344CB8AC3E}">
        <p14:creationId xmlns:p14="http://schemas.microsoft.com/office/powerpoint/2010/main" val="75362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review the design pictured here. </a:t>
            </a:r>
          </a:p>
          <a:p>
            <a:r>
              <a:rPr lang="en-US" dirty="0" smtClean="0"/>
              <a:t>Steps:</a:t>
            </a:r>
          </a:p>
          <a:p>
            <a:pPr marL="228600" indent="-228600">
              <a:buAutoNum type="arabicPeriod"/>
            </a:pPr>
            <a:r>
              <a:rPr lang="en-US" baseline="0" dirty="0" smtClean="0"/>
              <a:t>Students will think about the design principles present in this design.</a:t>
            </a:r>
          </a:p>
          <a:p>
            <a:pPr marL="228600" indent="-228600">
              <a:buAutoNum type="arabicPeriod"/>
            </a:pPr>
            <a:r>
              <a:rPr lang="en-US" baseline="0" dirty="0" smtClean="0"/>
              <a:t>Students will pair with a neighbor to discuss their thoughts.</a:t>
            </a:r>
          </a:p>
          <a:p>
            <a:pPr marL="228600" indent="-228600">
              <a:buAutoNum type="arabicPeriod"/>
            </a:pPr>
            <a:r>
              <a:rPr lang="en-US" baseline="0" dirty="0" smtClean="0"/>
              <a:t>Students will share their thoughts with the class.  Teacher will facilitate this discussion to make sure students understand the concepts.</a:t>
            </a:r>
          </a:p>
        </p:txBody>
      </p:sp>
      <p:sp>
        <p:nvSpPr>
          <p:cNvPr id="4" name="Slide Number Placeholder 3"/>
          <p:cNvSpPr>
            <a:spLocks noGrp="1"/>
          </p:cNvSpPr>
          <p:nvPr>
            <p:ph type="sldNum" sz="quarter" idx="10"/>
          </p:nvPr>
        </p:nvSpPr>
        <p:spPr/>
        <p:txBody>
          <a:bodyPr/>
          <a:lstStyle/>
          <a:p>
            <a:pPr>
              <a:defRPr/>
            </a:pPr>
            <a:fld id="{FAFA4544-A876-4575-91DD-16C48872F729}" type="slidenum">
              <a:rPr lang="en-US" smtClean="0"/>
              <a:pPr>
                <a:defRPr/>
              </a:pPr>
              <a:t>12</a:t>
            </a:fld>
            <a:endParaRPr lang="en-US"/>
          </a:p>
        </p:txBody>
      </p:sp>
    </p:spTree>
    <p:extLst>
      <p:ext uri="{BB962C8B-B14F-4D97-AF65-F5344CB8AC3E}">
        <p14:creationId xmlns:p14="http://schemas.microsoft.com/office/powerpoint/2010/main" val="1688873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819400"/>
            <a:ext cx="7772400" cy="2057400"/>
          </a:xfrm>
        </p:spPr>
        <p:txBody>
          <a:bodyPr/>
          <a:lstStyle>
            <a:lvl1pPr algn="ctr">
              <a:defRPr sz="4800"/>
            </a:lvl1pPr>
          </a:lstStyle>
          <a:p>
            <a:r>
              <a:rPr lang="en-US" smtClean="0"/>
              <a:t>Click to edit Master title style</a:t>
            </a:r>
            <a:endParaRPr lang="en-US"/>
          </a:p>
        </p:txBody>
      </p:sp>
      <p:sp>
        <p:nvSpPr>
          <p:cNvPr id="37891" name="Rectangle 2051"/>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r>
              <a:rPr lang="en-US" smtClean="0"/>
              <a:t>Click to edit Master subtitle style</a:t>
            </a:r>
            <a:endParaRPr lang="en-US"/>
          </a:p>
        </p:txBody>
      </p:sp>
      <p:sp>
        <p:nvSpPr>
          <p:cNvPr id="4" name="Rectangle 2064"/>
          <p:cNvSpPr>
            <a:spLocks noGrp="1" noChangeArrowheads="1"/>
          </p:cNvSpPr>
          <p:nvPr>
            <p:ph type="dt" sz="half" idx="10"/>
          </p:nvPr>
        </p:nvSpPr>
        <p:spPr>
          <a:xfrm>
            <a:off x="381000" y="6248400"/>
            <a:ext cx="1905000" cy="381000"/>
          </a:xfrm>
        </p:spPr>
        <p:txBody>
          <a:bodyPr anchor="b"/>
          <a:lstStyle>
            <a:lvl1pPr>
              <a:defRPr kumimoji="0">
                <a:solidFill>
                  <a:srgbClr val="000000"/>
                </a:solidFill>
                <a:latin typeface="+mn-lt"/>
              </a:defRPr>
            </a:lvl1pPr>
          </a:lstStyle>
          <a:p>
            <a:pPr>
              <a:defRPr/>
            </a:pPr>
            <a:endParaRPr lang="en-US"/>
          </a:p>
        </p:txBody>
      </p:sp>
      <p:sp>
        <p:nvSpPr>
          <p:cNvPr id="5" name="Rectangle 2065"/>
          <p:cNvSpPr>
            <a:spLocks noGrp="1" noChangeArrowheads="1"/>
          </p:cNvSpPr>
          <p:nvPr>
            <p:ph type="ftr" sz="quarter" idx="11"/>
          </p:nvPr>
        </p:nvSpPr>
        <p:spPr>
          <a:xfrm>
            <a:off x="3124200" y="6248400"/>
            <a:ext cx="2895600" cy="381000"/>
          </a:xfrm>
        </p:spPr>
        <p:txBody>
          <a:bodyPr anchor="b"/>
          <a:lstStyle>
            <a:lvl1pPr>
              <a:defRPr kumimoji="0">
                <a:solidFill>
                  <a:srgbClr val="000000"/>
                </a:solidFill>
                <a:latin typeface="Garamond" pitchFamily="18" charset="0"/>
              </a:defRPr>
            </a:lvl1pPr>
          </a:lstStyle>
          <a:p>
            <a:pPr>
              <a:defRPr/>
            </a:pPr>
            <a:r>
              <a:rPr lang="en-US" smtClean="0"/>
              <a:t>Obj. 1.01 Multimedia &amp; Web Design</a:t>
            </a:r>
            <a:endParaRPr lang="en-US"/>
          </a:p>
        </p:txBody>
      </p:sp>
      <p:sp>
        <p:nvSpPr>
          <p:cNvPr id="6" name="Rectangle 2066"/>
          <p:cNvSpPr>
            <a:spLocks noGrp="1" noChangeArrowheads="1"/>
          </p:cNvSpPr>
          <p:nvPr>
            <p:ph type="sldNum" sz="quarter" idx="12"/>
          </p:nvPr>
        </p:nvSpPr>
        <p:spPr>
          <a:xfrm>
            <a:off x="6858000" y="6248400"/>
            <a:ext cx="1905000" cy="381000"/>
          </a:xfrm>
        </p:spPr>
        <p:txBody>
          <a:bodyPr anchor="b"/>
          <a:lstStyle>
            <a:lvl1pPr>
              <a:defRPr kumimoji="0">
                <a:solidFill>
                  <a:srgbClr val="000000"/>
                </a:solidFill>
                <a:latin typeface="Garamond" pitchFamily="18" charset="0"/>
              </a:defRPr>
            </a:lvl1pPr>
          </a:lstStyle>
          <a:p>
            <a:pPr>
              <a:defRPr/>
            </a:pPr>
            <a:endParaRPr lang="en-US"/>
          </a:p>
        </p:txBody>
      </p:sp>
    </p:spTree>
    <p:extLst>
      <p:ext uri="{BB962C8B-B14F-4D97-AF65-F5344CB8AC3E}">
        <p14:creationId xmlns:p14="http://schemas.microsoft.com/office/powerpoint/2010/main" val="353538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46"/>
          <p:cNvSpPr>
            <a:spLocks noGrp="1" noChangeArrowheads="1"/>
          </p:cNvSpPr>
          <p:nvPr>
            <p:ph type="dt" sz="half" idx="10"/>
          </p:nvPr>
        </p:nvSpPr>
        <p:spPr>
          <a:ln/>
        </p:spPr>
        <p:txBody>
          <a:bodyPr/>
          <a:lstStyle>
            <a:lvl1pPr>
              <a:defRPr/>
            </a:lvl1pPr>
          </a:lstStyle>
          <a:p>
            <a:pPr>
              <a:defRPr/>
            </a:pPr>
            <a:endParaRPr lang="en-US"/>
          </a:p>
        </p:txBody>
      </p:sp>
      <p:sp>
        <p:nvSpPr>
          <p:cNvPr id="5"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6" name="Rectangle 1048"/>
          <p:cNvSpPr>
            <a:spLocks noGrp="1" noChangeArrowheads="1"/>
          </p:cNvSpPr>
          <p:nvPr>
            <p:ph type="sldNum" sz="quarter" idx="12"/>
          </p:nvPr>
        </p:nvSpPr>
        <p:spPr>
          <a:ln/>
        </p:spPr>
        <p:txBody>
          <a:bodyPr/>
          <a:lstStyle>
            <a:lvl1pPr>
              <a:defRPr/>
            </a:lvl1pPr>
          </a:lstStyle>
          <a:p>
            <a:pPr>
              <a:defRPr/>
            </a:pPr>
            <a:fld id="{528E7085-DE12-44B9-A050-F87E80432783}" type="slidenum">
              <a:rPr lang="en-US"/>
              <a:pPr>
                <a:defRPr/>
              </a:pPr>
              <a:t>‹#›</a:t>
            </a:fld>
            <a:endParaRPr lang="en-US"/>
          </a:p>
        </p:txBody>
      </p:sp>
    </p:spTree>
    <p:extLst>
      <p:ext uri="{BB962C8B-B14F-4D97-AF65-F5344CB8AC3E}">
        <p14:creationId xmlns:p14="http://schemas.microsoft.com/office/powerpoint/2010/main" val="53857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46"/>
          <p:cNvSpPr>
            <a:spLocks noGrp="1" noChangeArrowheads="1"/>
          </p:cNvSpPr>
          <p:nvPr>
            <p:ph type="dt" sz="half" idx="10"/>
          </p:nvPr>
        </p:nvSpPr>
        <p:spPr>
          <a:ln/>
        </p:spPr>
        <p:txBody>
          <a:bodyPr/>
          <a:lstStyle>
            <a:lvl1pPr>
              <a:defRPr/>
            </a:lvl1pPr>
          </a:lstStyle>
          <a:p>
            <a:pPr>
              <a:defRPr/>
            </a:pPr>
            <a:endParaRPr lang="en-US"/>
          </a:p>
        </p:txBody>
      </p:sp>
      <p:sp>
        <p:nvSpPr>
          <p:cNvPr id="5"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6" name="Rectangle 1048"/>
          <p:cNvSpPr>
            <a:spLocks noGrp="1" noChangeArrowheads="1"/>
          </p:cNvSpPr>
          <p:nvPr>
            <p:ph type="sldNum" sz="quarter" idx="12"/>
          </p:nvPr>
        </p:nvSpPr>
        <p:spPr>
          <a:ln/>
        </p:spPr>
        <p:txBody>
          <a:bodyPr/>
          <a:lstStyle>
            <a:lvl1pPr>
              <a:defRPr/>
            </a:lvl1pPr>
          </a:lstStyle>
          <a:p>
            <a:pPr>
              <a:defRPr/>
            </a:pPr>
            <a:fld id="{0F29DDF5-A8E3-4E72-9507-C5402CE11400}" type="slidenum">
              <a:rPr lang="en-US"/>
              <a:pPr>
                <a:defRPr/>
              </a:pPr>
              <a:t>‹#›</a:t>
            </a:fld>
            <a:endParaRPr lang="en-US"/>
          </a:p>
        </p:txBody>
      </p:sp>
    </p:spTree>
    <p:extLst>
      <p:ext uri="{BB962C8B-B14F-4D97-AF65-F5344CB8AC3E}">
        <p14:creationId xmlns:p14="http://schemas.microsoft.com/office/powerpoint/2010/main" val="13547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46"/>
          <p:cNvSpPr>
            <a:spLocks noGrp="1" noChangeArrowheads="1"/>
          </p:cNvSpPr>
          <p:nvPr>
            <p:ph type="dt" sz="half" idx="10"/>
          </p:nvPr>
        </p:nvSpPr>
        <p:spPr>
          <a:ln/>
        </p:spPr>
        <p:txBody>
          <a:bodyPr/>
          <a:lstStyle>
            <a:lvl1pPr>
              <a:defRPr/>
            </a:lvl1pPr>
          </a:lstStyle>
          <a:p>
            <a:pPr>
              <a:defRPr/>
            </a:pPr>
            <a:endParaRPr lang="en-US"/>
          </a:p>
        </p:txBody>
      </p:sp>
      <p:sp>
        <p:nvSpPr>
          <p:cNvPr id="6"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7" name="Rectangle 1048"/>
          <p:cNvSpPr>
            <a:spLocks noGrp="1" noChangeArrowheads="1"/>
          </p:cNvSpPr>
          <p:nvPr>
            <p:ph type="sldNum" sz="quarter" idx="12"/>
          </p:nvPr>
        </p:nvSpPr>
        <p:spPr>
          <a:ln/>
        </p:spPr>
        <p:txBody>
          <a:bodyPr/>
          <a:lstStyle>
            <a:lvl1pPr>
              <a:defRPr/>
            </a:lvl1pPr>
          </a:lstStyle>
          <a:p>
            <a:pPr>
              <a:defRPr/>
            </a:pPr>
            <a:fld id="{C306EE29-BE42-4AF9-A2D2-C81FBA3547E0}" type="slidenum">
              <a:rPr lang="en-US"/>
              <a:pPr>
                <a:defRPr/>
              </a:pPr>
              <a:t>‹#›</a:t>
            </a:fld>
            <a:endParaRPr lang="en-US"/>
          </a:p>
        </p:txBody>
      </p:sp>
    </p:spTree>
    <p:extLst>
      <p:ext uri="{BB962C8B-B14F-4D97-AF65-F5344CB8AC3E}">
        <p14:creationId xmlns:p14="http://schemas.microsoft.com/office/powerpoint/2010/main" val="1095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pPr>
              <a:defRPr/>
            </a:pPr>
            <a:r>
              <a:rPr lang="en-US" smtClean="0"/>
              <a:t>Obj. 1.01 Multimedia &amp; Web Design</a:t>
            </a:r>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pPr>
              <a:defRPr/>
            </a:pPr>
            <a:fld id="{12CEC209-6BEA-4B46-9791-E4FB8DD5E5D3}" type="slidenum">
              <a:rPr lang="en-US"/>
              <a:pPr>
                <a:defRPr/>
              </a:pPr>
              <a:t>‹#›</a:t>
            </a:fld>
            <a:endParaRPr lang="en-US"/>
          </a:p>
        </p:txBody>
      </p:sp>
    </p:spTree>
    <p:extLst>
      <p:ext uri="{BB962C8B-B14F-4D97-AF65-F5344CB8AC3E}">
        <p14:creationId xmlns:p14="http://schemas.microsoft.com/office/powerpoint/2010/main" val="166293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r>
              <a:rPr lang="en-US" smtClean="0"/>
              <a:t>Obj. 1.01 Multimedia &amp; Web Design</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Obj. 1.01 Multimedia &amp; Web Design</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C9B7B9A7-B98F-449D-B8EE-49FF174911DE}"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F17507D-4C3D-432F-8F4A-E31F550E7A93}"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t>Obj. 1.01 Multimedia &amp; Web Design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AA5FFCE4-A66C-4F11-8B3F-2608F8AF97E2}"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t>Obj. 1.01 Multimedia &amp; Web Design</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507ABE92-61C3-4203-99F5-3284009CC190}"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t>Obj. 1.01 Multimedia &amp; Web Design</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Obj. 1.01 Multimedia &amp; Web Design</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7BF6B115-7FE7-4C78-BEB5-5E2FE0360BA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46"/>
          <p:cNvSpPr>
            <a:spLocks noGrp="1" noChangeArrowheads="1"/>
          </p:cNvSpPr>
          <p:nvPr>
            <p:ph type="dt" sz="half" idx="10"/>
          </p:nvPr>
        </p:nvSpPr>
        <p:spPr>
          <a:ln/>
        </p:spPr>
        <p:txBody>
          <a:bodyPr/>
          <a:lstStyle>
            <a:lvl1pPr>
              <a:defRPr/>
            </a:lvl1pPr>
          </a:lstStyle>
          <a:p>
            <a:pPr>
              <a:defRPr/>
            </a:pPr>
            <a:endParaRPr lang="en-US"/>
          </a:p>
        </p:txBody>
      </p:sp>
      <p:sp>
        <p:nvSpPr>
          <p:cNvPr id="5"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6" name="Rectangle 1048"/>
          <p:cNvSpPr>
            <a:spLocks noGrp="1" noChangeArrowheads="1"/>
          </p:cNvSpPr>
          <p:nvPr>
            <p:ph type="sldNum" sz="quarter" idx="12"/>
          </p:nvPr>
        </p:nvSpPr>
        <p:spPr>
          <a:ln/>
        </p:spPr>
        <p:txBody>
          <a:bodyPr/>
          <a:lstStyle>
            <a:lvl1pPr>
              <a:defRPr/>
            </a:lvl1pPr>
          </a:lstStyle>
          <a:p>
            <a:pPr>
              <a:defRPr/>
            </a:pPr>
            <a:fld id="{C9B7B9A7-B98F-449D-B8EE-49FF174911DE}" type="slidenum">
              <a:rPr lang="en-US"/>
              <a:pPr>
                <a:defRPr/>
              </a:pPr>
              <a:t>‹#›</a:t>
            </a:fld>
            <a:endParaRPr lang="en-US"/>
          </a:p>
        </p:txBody>
      </p:sp>
    </p:spTree>
    <p:extLst>
      <p:ext uri="{BB962C8B-B14F-4D97-AF65-F5344CB8AC3E}">
        <p14:creationId xmlns:p14="http://schemas.microsoft.com/office/powerpoint/2010/main" val="685746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Obj. 1.01 Multimedia &amp; Web Design</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C48B3A6-47FF-4F85-86E3-3B45A515EBAA}"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Obj. 1.01 Multimedia &amp; Web Design</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A88493FE-2BC8-4046-823A-A55914B531DB}"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7B9076E-D09C-4F7E-9262-5ABA9D44BBAC}"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n-US" smtClean="0"/>
              <a:t>Obj. 1.01 Multimedia &amp; Web Design</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Obj. 1.01 Multimedia &amp; Web Design</a:t>
            </a:r>
            <a:endParaRPr lang="en-US"/>
          </a:p>
        </p:txBody>
      </p:sp>
      <p:sp>
        <p:nvSpPr>
          <p:cNvPr id="6" name="Slide Number Placeholder 5"/>
          <p:cNvSpPr>
            <a:spLocks noGrp="1"/>
          </p:cNvSpPr>
          <p:nvPr>
            <p:ph type="sldNum" sz="quarter" idx="12"/>
          </p:nvPr>
        </p:nvSpPr>
        <p:spPr/>
        <p:txBody>
          <a:bodyPr/>
          <a:lstStyle/>
          <a:p>
            <a:pPr>
              <a:defRPr/>
            </a:pPr>
            <a:fld id="{528E7085-DE12-44B9-A050-F87E80432783}"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r>
              <a:rPr lang="en-US" smtClean="0"/>
              <a:t>Obj. 1.01 Multimedia &amp; Web Design</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0F29DDF5-A8E3-4E72-9507-C5402CE1140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pPr>
              <a:defRPr/>
            </a:pPr>
            <a:r>
              <a:rPr lang="en-US" smtClean="0"/>
              <a:t>Obj. 1.01 Multimedia &amp; Web Design</a:t>
            </a:r>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pPr>
              <a:defRPr/>
            </a:pPr>
            <a:fld id="{12CEC209-6BEA-4B46-9791-E4FB8DD5E5D3}" type="slidenum">
              <a:rPr lang="en-US"/>
              <a:pPr>
                <a:defRPr/>
              </a:pPr>
              <a:t>‹#›</a:t>
            </a:fld>
            <a:endParaRPr lang="en-US"/>
          </a:p>
        </p:txBody>
      </p:sp>
    </p:spTree>
    <p:extLst>
      <p:ext uri="{BB962C8B-B14F-4D97-AF65-F5344CB8AC3E}">
        <p14:creationId xmlns:p14="http://schemas.microsoft.com/office/powerpoint/2010/main" val="166293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514600" y="6324600"/>
            <a:ext cx="4114800" cy="457200"/>
          </a:xfrm>
        </p:spPr>
        <p:txBody>
          <a:bodyPr/>
          <a:lstStyle>
            <a:lvl1pPr>
              <a:defRPr/>
            </a:lvl1pPr>
          </a:lstStyle>
          <a:p>
            <a:r>
              <a:rPr lang="en-US"/>
              <a:t>3.02 Understand business publications. </a:t>
            </a:r>
          </a:p>
        </p:txBody>
      </p:sp>
      <p:sp>
        <p:nvSpPr>
          <p:cNvPr id="7" name="Slide Number Placeholder 6"/>
          <p:cNvSpPr>
            <a:spLocks noGrp="1"/>
          </p:cNvSpPr>
          <p:nvPr>
            <p:ph type="sldNum" sz="quarter" idx="12"/>
          </p:nvPr>
        </p:nvSpPr>
        <p:spPr>
          <a:xfrm>
            <a:off x="6705600" y="6324600"/>
            <a:ext cx="1905000" cy="457200"/>
          </a:xfrm>
        </p:spPr>
        <p:txBody>
          <a:bodyPr/>
          <a:lstStyle>
            <a:lvl1pPr>
              <a:defRPr/>
            </a:lvl1pPr>
          </a:lstStyle>
          <a:p>
            <a:fld id="{AAF22D97-0ACC-4A06-AD61-479923538169}" type="slidenum">
              <a:rPr lang="en-US"/>
              <a:pPr/>
              <a:t>‹#›</a:t>
            </a:fld>
            <a:endParaRPr lang="en-US"/>
          </a:p>
        </p:txBody>
      </p:sp>
    </p:spTree>
    <p:extLst>
      <p:ext uri="{BB962C8B-B14F-4D97-AF65-F5344CB8AC3E}">
        <p14:creationId xmlns:p14="http://schemas.microsoft.com/office/powerpoint/2010/main" val="16611828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46"/>
          <p:cNvSpPr>
            <a:spLocks noGrp="1" noChangeArrowheads="1"/>
          </p:cNvSpPr>
          <p:nvPr>
            <p:ph type="dt" sz="half" idx="10"/>
          </p:nvPr>
        </p:nvSpPr>
        <p:spPr>
          <a:ln/>
        </p:spPr>
        <p:txBody>
          <a:bodyPr/>
          <a:lstStyle>
            <a:lvl1pPr>
              <a:defRPr/>
            </a:lvl1pPr>
          </a:lstStyle>
          <a:p>
            <a:pPr>
              <a:defRPr/>
            </a:pPr>
            <a:endParaRPr lang="en-US"/>
          </a:p>
        </p:txBody>
      </p:sp>
      <p:sp>
        <p:nvSpPr>
          <p:cNvPr id="5"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6" name="Rectangle 1048"/>
          <p:cNvSpPr>
            <a:spLocks noGrp="1" noChangeArrowheads="1"/>
          </p:cNvSpPr>
          <p:nvPr>
            <p:ph type="sldNum" sz="quarter" idx="12"/>
          </p:nvPr>
        </p:nvSpPr>
        <p:spPr>
          <a:ln/>
        </p:spPr>
        <p:txBody>
          <a:bodyPr/>
          <a:lstStyle>
            <a:lvl1pPr>
              <a:defRPr/>
            </a:lvl1pPr>
          </a:lstStyle>
          <a:p>
            <a:pPr>
              <a:defRPr/>
            </a:pPr>
            <a:fld id="{8F17507D-4C3D-432F-8F4A-E31F550E7A93}" type="slidenum">
              <a:rPr lang="en-US"/>
              <a:pPr>
                <a:defRPr/>
              </a:pPr>
              <a:t>‹#›</a:t>
            </a:fld>
            <a:endParaRPr lang="en-US"/>
          </a:p>
        </p:txBody>
      </p:sp>
    </p:spTree>
    <p:extLst>
      <p:ext uri="{BB962C8B-B14F-4D97-AF65-F5344CB8AC3E}">
        <p14:creationId xmlns:p14="http://schemas.microsoft.com/office/powerpoint/2010/main" val="327578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46"/>
          <p:cNvSpPr>
            <a:spLocks noGrp="1" noChangeArrowheads="1"/>
          </p:cNvSpPr>
          <p:nvPr>
            <p:ph type="dt" sz="half" idx="10"/>
          </p:nvPr>
        </p:nvSpPr>
        <p:spPr>
          <a:ln/>
        </p:spPr>
        <p:txBody>
          <a:bodyPr/>
          <a:lstStyle>
            <a:lvl1pPr>
              <a:defRPr/>
            </a:lvl1pPr>
          </a:lstStyle>
          <a:p>
            <a:pPr>
              <a:defRPr/>
            </a:pPr>
            <a:endParaRPr lang="en-US"/>
          </a:p>
        </p:txBody>
      </p:sp>
      <p:sp>
        <p:nvSpPr>
          <p:cNvPr id="6"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7" name="Rectangle 1048"/>
          <p:cNvSpPr>
            <a:spLocks noGrp="1" noChangeArrowheads="1"/>
          </p:cNvSpPr>
          <p:nvPr>
            <p:ph type="sldNum" sz="quarter" idx="12"/>
          </p:nvPr>
        </p:nvSpPr>
        <p:spPr>
          <a:ln/>
        </p:spPr>
        <p:txBody>
          <a:bodyPr/>
          <a:lstStyle>
            <a:lvl1pPr>
              <a:defRPr/>
            </a:lvl1pPr>
          </a:lstStyle>
          <a:p>
            <a:pPr>
              <a:defRPr/>
            </a:pPr>
            <a:fld id="{AA5FFCE4-A66C-4F11-8B3F-2608F8AF97E2}" type="slidenum">
              <a:rPr lang="en-US"/>
              <a:pPr>
                <a:defRPr/>
              </a:pPr>
              <a:t>‹#›</a:t>
            </a:fld>
            <a:endParaRPr lang="en-US"/>
          </a:p>
        </p:txBody>
      </p:sp>
    </p:spTree>
    <p:extLst>
      <p:ext uri="{BB962C8B-B14F-4D97-AF65-F5344CB8AC3E}">
        <p14:creationId xmlns:p14="http://schemas.microsoft.com/office/powerpoint/2010/main" val="264166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46"/>
          <p:cNvSpPr>
            <a:spLocks noGrp="1" noChangeArrowheads="1"/>
          </p:cNvSpPr>
          <p:nvPr>
            <p:ph type="dt" sz="half" idx="10"/>
          </p:nvPr>
        </p:nvSpPr>
        <p:spPr>
          <a:ln/>
        </p:spPr>
        <p:txBody>
          <a:bodyPr/>
          <a:lstStyle>
            <a:lvl1pPr>
              <a:defRPr/>
            </a:lvl1pPr>
          </a:lstStyle>
          <a:p>
            <a:pPr>
              <a:defRPr/>
            </a:pPr>
            <a:endParaRPr lang="en-US"/>
          </a:p>
        </p:txBody>
      </p:sp>
      <p:sp>
        <p:nvSpPr>
          <p:cNvPr id="8"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9" name="Rectangle 1048"/>
          <p:cNvSpPr>
            <a:spLocks noGrp="1" noChangeArrowheads="1"/>
          </p:cNvSpPr>
          <p:nvPr>
            <p:ph type="sldNum" sz="quarter" idx="12"/>
          </p:nvPr>
        </p:nvSpPr>
        <p:spPr>
          <a:ln/>
        </p:spPr>
        <p:txBody>
          <a:bodyPr/>
          <a:lstStyle>
            <a:lvl1pPr>
              <a:defRPr/>
            </a:lvl1pPr>
          </a:lstStyle>
          <a:p>
            <a:pPr>
              <a:defRPr/>
            </a:pPr>
            <a:fld id="{507ABE92-61C3-4203-99F5-3284009CC190}" type="slidenum">
              <a:rPr lang="en-US"/>
              <a:pPr>
                <a:defRPr/>
              </a:pPr>
              <a:t>‹#›</a:t>
            </a:fld>
            <a:endParaRPr lang="en-US"/>
          </a:p>
        </p:txBody>
      </p:sp>
    </p:spTree>
    <p:extLst>
      <p:ext uri="{BB962C8B-B14F-4D97-AF65-F5344CB8AC3E}">
        <p14:creationId xmlns:p14="http://schemas.microsoft.com/office/powerpoint/2010/main" val="65399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46"/>
          <p:cNvSpPr>
            <a:spLocks noGrp="1" noChangeArrowheads="1"/>
          </p:cNvSpPr>
          <p:nvPr>
            <p:ph type="dt" sz="half" idx="10"/>
          </p:nvPr>
        </p:nvSpPr>
        <p:spPr>
          <a:ln/>
        </p:spPr>
        <p:txBody>
          <a:bodyPr/>
          <a:lstStyle>
            <a:lvl1pPr>
              <a:defRPr/>
            </a:lvl1pPr>
          </a:lstStyle>
          <a:p>
            <a:pPr>
              <a:defRPr/>
            </a:pPr>
            <a:endParaRPr lang="en-US"/>
          </a:p>
        </p:txBody>
      </p:sp>
      <p:sp>
        <p:nvSpPr>
          <p:cNvPr id="4"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5" name="Rectangle 1048"/>
          <p:cNvSpPr>
            <a:spLocks noGrp="1" noChangeArrowheads="1"/>
          </p:cNvSpPr>
          <p:nvPr>
            <p:ph type="sldNum" sz="quarter" idx="12"/>
          </p:nvPr>
        </p:nvSpPr>
        <p:spPr>
          <a:ln/>
        </p:spPr>
        <p:txBody>
          <a:bodyPr/>
          <a:lstStyle>
            <a:lvl1pPr>
              <a:defRPr/>
            </a:lvl1pPr>
          </a:lstStyle>
          <a:p>
            <a:pPr>
              <a:defRPr/>
            </a:pPr>
            <a:fld id="{7BF6B115-7FE7-4C78-BEB5-5E2FE0360BA9}" type="slidenum">
              <a:rPr lang="en-US"/>
              <a:pPr>
                <a:defRPr/>
              </a:pPr>
              <a:t>‹#›</a:t>
            </a:fld>
            <a:endParaRPr lang="en-US"/>
          </a:p>
        </p:txBody>
      </p:sp>
    </p:spTree>
    <p:extLst>
      <p:ext uri="{BB962C8B-B14F-4D97-AF65-F5344CB8AC3E}">
        <p14:creationId xmlns:p14="http://schemas.microsoft.com/office/powerpoint/2010/main" val="59247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46"/>
          <p:cNvSpPr>
            <a:spLocks noGrp="1" noChangeArrowheads="1"/>
          </p:cNvSpPr>
          <p:nvPr>
            <p:ph type="dt" sz="half" idx="10"/>
          </p:nvPr>
        </p:nvSpPr>
        <p:spPr>
          <a:ln/>
        </p:spPr>
        <p:txBody>
          <a:bodyPr/>
          <a:lstStyle>
            <a:lvl1pPr>
              <a:defRPr/>
            </a:lvl1pPr>
          </a:lstStyle>
          <a:p>
            <a:pPr>
              <a:defRPr/>
            </a:pPr>
            <a:endParaRPr lang="en-US"/>
          </a:p>
        </p:txBody>
      </p:sp>
      <p:sp>
        <p:nvSpPr>
          <p:cNvPr id="3"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4" name="Rectangle 1048"/>
          <p:cNvSpPr>
            <a:spLocks noGrp="1" noChangeArrowheads="1"/>
          </p:cNvSpPr>
          <p:nvPr>
            <p:ph type="sldNum" sz="quarter" idx="12"/>
          </p:nvPr>
        </p:nvSpPr>
        <p:spPr>
          <a:ln/>
        </p:spPr>
        <p:txBody>
          <a:bodyPr/>
          <a:lstStyle>
            <a:lvl1pPr>
              <a:defRPr/>
            </a:lvl1pPr>
          </a:lstStyle>
          <a:p>
            <a:pPr>
              <a:defRPr/>
            </a:pPr>
            <a:fld id="{DC48B3A6-47FF-4F85-86E3-3B45A515EBAA}" type="slidenum">
              <a:rPr lang="en-US"/>
              <a:pPr>
                <a:defRPr/>
              </a:pPr>
              <a:t>‹#›</a:t>
            </a:fld>
            <a:endParaRPr lang="en-US"/>
          </a:p>
        </p:txBody>
      </p:sp>
    </p:spTree>
    <p:extLst>
      <p:ext uri="{BB962C8B-B14F-4D97-AF65-F5344CB8AC3E}">
        <p14:creationId xmlns:p14="http://schemas.microsoft.com/office/powerpoint/2010/main" val="132979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46"/>
          <p:cNvSpPr>
            <a:spLocks noGrp="1" noChangeArrowheads="1"/>
          </p:cNvSpPr>
          <p:nvPr>
            <p:ph type="dt" sz="half" idx="10"/>
          </p:nvPr>
        </p:nvSpPr>
        <p:spPr>
          <a:ln/>
        </p:spPr>
        <p:txBody>
          <a:bodyPr/>
          <a:lstStyle>
            <a:lvl1pPr>
              <a:defRPr/>
            </a:lvl1pPr>
          </a:lstStyle>
          <a:p>
            <a:pPr>
              <a:defRPr/>
            </a:pPr>
            <a:endParaRPr lang="en-US"/>
          </a:p>
        </p:txBody>
      </p:sp>
      <p:sp>
        <p:nvSpPr>
          <p:cNvPr id="6"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7" name="Rectangle 1048"/>
          <p:cNvSpPr>
            <a:spLocks noGrp="1" noChangeArrowheads="1"/>
          </p:cNvSpPr>
          <p:nvPr>
            <p:ph type="sldNum" sz="quarter" idx="12"/>
          </p:nvPr>
        </p:nvSpPr>
        <p:spPr>
          <a:ln/>
        </p:spPr>
        <p:txBody>
          <a:bodyPr/>
          <a:lstStyle>
            <a:lvl1pPr>
              <a:defRPr/>
            </a:lvl1pPr>
          </a:lstStyle>
          <a:p>
            <a:pPr>
              <a:defRPr/>
            </a:pPr>
            <a:fld id="{A88493FE-2BC8-4046-823A-A55914B531DB}" type="slidenum">
              <a:rPr lang="en-US"/>
              <a:pPr>
                <a:defRPr/>
              </a:pPr>
              <a:t>‹#›</a:t>
            </a:fld>
            <a:endParaRPr lang="en-US"/>
          </a:p>
        </p:txBody>
      </p:sp>
    </p:spTree>
    <p:extLst>
      <p:ext uri="{BB962C8B-B14F-4D97-AF65-F5344CB8AC3E}">
        <p14:creationId xmlns:p14="http://schemas.microsoft.com/office/powerpoint/2010/main" val="368142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46"/>
          <p:cNvSpPr>
            <a:spLocks noGrp="1" noChangeArrowheads="1"/>
          </p:cNvSpPr>
          <p:nvPr>
            <p:ph type="dt" sz="half" idx="10"/>
          </p:nvPr>
        </p:nvSpPr>
        <p:spPr>
          <a:ln/>
        </p:spPr>
        <p:txBody>
          <a:bodyPr/>
          <a:lstStyle>
            <a:lvl1pPr>
              <a:defRPr/>
            </a:lvl1pPr>
          </a:lstStyle>
          <a:p>
            <a:pPr>
              <a:defRPr/>
            </a:pPr>
            <a:endParaRPr lang="en-US"/>
          </a:p>
        </p:txBody>
      </p:sp>
      <p:sp>
        <p:nvSpPr>
          <p:cNvPr id="6" name="Rectangle 1047"/>
          <p:cNvSpPr>
            <a:spLocks noGrp="1" noChangeArrowheads="1"/>
          </p:cNvSpPr>
          <p:nvPr>
            <p:ph type="ftr" sz="quarter" idx="11"/>
          </p:nvPr>
        </p:nvSpPr>
        <p:spPr>
          <a:ln/>
        </p:spPr>
        <p:txBody>
          <a:bodyPr/>
          <a:lstStyle>
            <a:lvl1pPr>
              <a:defRPr/>
            </a:lvl1pPr>
          </a:lstStyle>
          <a:p>
            <a:pPr>
              <a:defRPr/>
            </a:pPr>
            <a:r>
              <a:rPr lang="en-US" smtClean="0"/>
              <a:t>Obj. 1.01 Multimedia &amp; Web Design</a:t>
            </a:r>
            <a:endParaRPr lang="en-US"/>
          </a:p>
        </p:txBody>
      </p:sp>
      <p:sp>
        <p:nvSpPr>
          <p:cNvPr id="7" name="Rectangle 1048"/>
          <p:cNvSpPr>
            <a:spLocks noGrp="1" noChangeArrowheads="1"/>
          </p:cNvSpPr>
          <p:nvPr>
            <p:ph type="sldNum" sz="quarter" idx="12"/>
          </p:nvPr>
        </p:nvSpPr>
        <p:spPr>
          <a:ln/>
        </p:spPr>
        <p:txBody>
          <a:bodyPr/>
          <a:lstStyle>
            <a:lvl1pPr>
              <a:defRPr/>
            </a:lvl1pPr>
          </a:lstStyle>
          <a:p>
            <a:pPr>
              <a:defRPr/>
            </a:pPr>
            <a:fld id="{47B9076E-D09C-4F7E-9262-5ABA9D44BBAC}" type="slidenum">
              <a:rPr lang="en-US"/>
              <a:pPr>
                <a:defRPr/>
              </a:pPr>
              <a:t>‹#›</a:t>
            </a:fld>
            <a:endParaRPr lang="en-US"/>
          </a:p>
        </p:txBody>
      </p:sp>
    </p:spTree>
    <p:extLst>
      <p:ext uri="{BB962C8B-B14F-4D97-AF65-F5344CB8AC3E}">
        <p14:creationId xmlns:p14="http://schemas.microsoft.com/office/powerpoint/2010/main" val="107475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1143000" y="762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1027"/>
          <p:cNvSpPr>
            <a:spLocks noGrp="1" noChangeArrowheads="1"/>
          </p:cNvSpPr>
          <p:nvPr>
            <p:ph type="body" idx="1"/>
          </p:nvPr>
        </p:nvSpPr>
        <p:spPr bwMode="auto">
          <a:xfrm>
            <a:off x="1143000" y="1219200"/>
            <a:ext cx="6781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Arial" charset="0"/>
                <a:cs typeface="Arial" charset="0"/>
              </a:defRPr>
            </a:lvl1pPr>
          </a:lstStyle>
          <a:p>
            <a:pPr>
              <a:defRPr/>
            </a:pPr>
            <a:endParaRPr lang="en-US"/>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Arial" charset="0"/>
                <a:cs typeface="Arial" charset="0"/>
              </a:defRPr>
            </a:lvl1pPr>
          </a:lstStyle>
          <a:p>
            <a:pPr>
              <a:defRPr/>
            </a:pPr>
            <a:r>
              <a:rPr lang="en-US" smtClean="0"/>
              <a:t>Obj. 1.01 Multimedia &amp; Web Design</a:t>
            </a:r>
            <a:endParaRPr lang="en-US"/>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Arial" charset="0"/>
                <a:cs typeface="Arial" charset="0"/>
              </a:defRPr>
            </a:lvl1pPr>
          </a:lstStyle>
          <a:p>
            <a:pPr>
              <a:defRPr/>
            </a:pPr>
            <a:fld id="{548F4136-FA25-4A39-BAC7-AC2C81D2E0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1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Garamond" pitchFamily="18" charset="0"/>
        </a:defRPr>
      </a:lvl2pPr>
      <a:lvl3pPr algn="l" rtl="0" eaLnBrk="0" fontAlgn="base" hangingPunct="0">
        <a:spcBef>
          <a:spcPct val="0"/>
        </a:spcBef>
        <a:spcAft>
          <a:spcPct val="0"/>
        </a:spcAft>
        <a:defRPr sz="3600">
          <a:solidFill>
            <a:srgbClr val="000000"/>
          </a:solidFill>
          <a:latin typeface="Garamond" pitchFamily="18" charset="0"/>
        </a:defRPr>
      </a:lvl3pPr>
      <a:lvl4pPr algn="l" rtl="0" eaLnBrk="0" fontAlgn="base" hangingPunct="0">
        <a:spcBef>
          <a:spcPct val="0"/>
        </a:spcBef>
        <a:spcAft>
          <a:spcPct val="0"/>
        </a:spcAft>
        <a:defRPr sz="3600">
          <a:solidFill>
            <a:srgbClr val="000000"/>
          </a:solidFill>
          <a:latin typeface="Garamond" pitchFamily="18" charset="0"/>
        </a:defRPr>
      </a:lvl4pPr>
      <a:lvl5pPr algn="l" rtl="0" eaLnBrk="0" fontAlgn="base" hangingPunct="0">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smtClean="0"/>
              <a:t>Obj. 1.01 Multimedia &amp; Web Design</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48F4136-FA25-4A39-BAC7-AC2C81D2E08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riazahmadkarim.wordpress.com/2012/12/02/composition-of-a-visual-image/composition1/"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hyperlink" Target="http://photography.about.com/od/takingpictures/ig/Rule-of-Thirds/Rainbow.htm" TargetMode="External"/><Relationship Id="rId1" Type="http://schemas.openxmlformats.org/officeDocument/2006/relationships/slideLayout" Target="../slideLayouts/slideLayout2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1905000" y="3228975"/>
            <a:ext cx="6483350" cy="1752600"/>
          </a:xfrm>
        </p:spPr>
        <p:txBody>
          <a:bodyPr/>
          <a:lstStyle/>
          <a:p>
            <a:endParaRPr lang="en-US" dirty="0" smtClean="0"/>
          </a:p>
        </p:txBody>
      </p:sp>
      <p:sp>
        <p:nvSpPr>
          <p:cNvPr id="9219" name="Text Box 5"/>
          <p:cNvSpPr txBox="1">
            <a:spLocks noChangeArrowheads="1"/>
          </p:cNvSpPr>
          <p:nvPr/>
        </p:nvSpPr>
        <p:spPr bwMode="auto">
          <a:xfrm>
            <a:off x="1905000" y="2133600"/>
            <a:ext cx="655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dirty="0"/>
              <a:t>Design Composition Theory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30" y="381000"/>
            <a:ext cx="7696200" cy="1143000"/>
          </a:xfrm>
        </p:spPr>
        <p:txBody>
          <a:bodyPr/>
          <a:lstStyle/>
          <a:p>
            <a:r>
              <a:rPr lang="en-US" dirty="0" smtClean="0"/>
              <a:t>Z Pattern</a:t>
            </a:r>
            <a:endParaRPr lang="en-US" dirty="0"/>
          </a:p>
        </p:txBody>
      </p:sp>
      <p:sp>
        <p:nvSpPr>
          <p:cNvPr id="3" name="Text Placeholder 2"/>
          <p:cNvSpPr>
            <a:spLocks noGrp="1"/>
          </p:cNvSpPr>
          <p:nvPr>
            <p:ph type="body" sz="half" idx="1"/>
          </p:nvPr>
        </p:nvSpPr>
        <p:spPr>
          <a:xfrm>
            <a:off x="321879" y="1906410"/>
            <a:ext cx="4823990" cy="4038600"/>
          </a:xfrm>
        </p:spPr>
        <p:txBody>
          <a:bodyPr/>
          <a:lstStyle/>
          <a:p>
            <a:pPr>
              <a:lnSpc>
                <a:spcPct val="90000"/>
              </a:lnSpc>
            </a:pPr>
            <a:r>
              <a:rPr lang="en-US" dirty="0" smtClean="0"/>
              <a:t>the pattern the eye follows when scanning a page in western cultures.</a:t>
            </a:r>
          </a:p>
          <a:p>
            <a:pPr>
              <a:lnSpc>
                <a:spcPct val="90000"/>
              </a:lnSpc>
            </a:pPr>
            <a:r>
              <a:rPr lang="en-US" dirty="0" smtClean="0"/>
              <a:t>We read text starting at the top. We then move across the line and then down to the next line. Repeat. This visual reading pattern is the shape of the letter Z.</a:t>
            </a:r>
          </a:p>
        </p:txBody>
      </p:sp>
      <p:grpSp>
        <p:nvGrpSpPr>
          <p:cNvPr id="8" name="Group 30"/>
          <p:cNvGrpSpPr>
            <a:grpSpLocks/>
          </p:cNvGrpSpPr>
          <p:nvPr/>
        </p:nvGrpSpPr>
        <p:grpSpPr bwMode="auto">
          <a:xfrm>
            <a:off x="5707087" y="2286000"/>
            <a:ext cx="2630714" cy="3810000"/>
            <a:chOff x="3168" y="2784"/>
            <a:chExt cx="1200" cy="1296"/>
          </a:xfrm>
        </p:grpSpPr>
        <p:grpSp>
          <p:nvGrpSpPr>
            <p:cNvPr id="13" name="Group 6"/>
            <p:cNvGrpSpPr>
              <a:grpSpLocks/>
            </p:cNvGrpSpPr>
            <p:nvPr/>
          </p:nvGrpSpPr>
          <p:grpSpPr bwMode="auto">
            <a:xfrm>
              <a:off x="3168" y="2784"/>
              <a:ext cx="1200" cy="1296"/>
              <a:chOff x="2544" y="2640"/>
              <a:chExt cx="1200" cy="1296"/>
            </a:xfrm>
          </p:grpSpPr>
          <p:sp>
            <p:nvSpPr>
              <p:cNvPr id="16" name="Rectangle 7"/>
              <p:cNvSpPr>
                <a:spLocks noChangeArrowheads="1"/>
              </p:cNvSpPr>
              <p:nvPr/>
            </p:nvSpPr>
            <p:spPr bwMode="auto">
              <a:xfrm>
                <a:off x="2544" y="2640"/>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pPr algn="ctr"/>
                <a:endParaRPr lang="en-US" sz="1200" dirty="0">
                  <a:latin typeface="Times New Roman" pitchFamily="18" charset="0"/>
                  <a:cs typeface="Times New Roman" pitchFamily="18" charset="0"/>
                </a:endParaRPr>
              </a:p>
            </p:txBody>
          </p:sp>
          <p:sp>
            <p:nvSpPr>
              <p:cNvPr id="17" name="Rectangle 8"/>
              <p:cNvSpPr>
                <a:spLocks noChangeArrowheads="1"/>
              </p:cNvSpPr>
              <p:nvPr/>
            </p:nvSpPr>
            <p:spPr bwMode="auto">
              <a:xfrm>
                <a:off x="2944" y="2640"/>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pPr algn="ctr"/>
                <a:endParaRPr lang="en-US" sz="1200" dirty="0">
                  <a:latin typeface="Times New Roman" pitchFamily="18" charset="0"/>
                  <a:cs typeface="Times New Roman" pitchFamily="18" charset="0"/>
                </a:endParaRPr>
              </a:p>
            </p:txBody>
          </p:sp>
          <p:sp>
            <p:nvSpPr>
              <p:cNvPr id="18" name="Rectangle 9"/>
              <p:cNvSpPr>
                <a:spLocks noChangeArrowheads="1"/>
              </p:cNvSpPr>
              <p:nvPr/>
            </p:nvSpPr>
            <p:spPr bwMode="auto">
              <a:xfrm>
                <a:off x="3344" y="2640"/>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pPr algn="ctr"/>
                <a:endParaRPr lang="en-US" sz="1200" dirty="0">
                  <a:latin typeface="Times New Roman" pitchFamily="18" charset="0"/>
                  <a:cs typeface="Times New Roman" pitchFamily="18" charset="0"/>
                </a:endParaRPr>
              </a:p>
            </p:txBody>
          </p:sp>
          <p:sp>
            <p:nvSpPr>
              <p:cNvPr id="19" name="Rectangle 10"/>
              <p:cNvSpPr>
                <a:spLocks noChangeArrowheads="1"/>
              </p:cNvSpPr>
              <p:nvPr/>
            </p:nvSpPr>
            <p:spPr bwMode="auto">
              <a:xfrm>
                <a:off x="2544" y="3072"/>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endParaRPr lang="en-US" sz="1200">
                  <a:latin typeface="Times New Roman" pitchFamily="18" charset="0"/>
                  <a:cs typeface="Times New Roman" pitchFamily="18" charset="0"/>
                </a:endParaRPr>
              </a:p>
            </p:txBody>
          </p:sp>
          <p:sp>
            <p:nvSpPr>
              <p:cNvPr id="20" name="Rectangle 11"/>
              <p:cNvSpPr>
                <a:spLocks noChangeArrowheads="1"/>
              </p:cNvSpPr>
              <p:nvPr/>
            </p:nvSpPr>
            <p:spPr bwMode="auto">
              <a:xfrm>
                <a:off x="2944" y="3072"/>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endParaRPr lang="en-US" sz="1200">
                  <a:latin typeface="Times New Roman" pitchFamily="18" charset="0"/>
                  <a:cs typeface="Times New Roman" pitchFamily="18" charset="0"/>
                </a:endParaRPr>
              </a:p>
            </p:txBody>
          </p:sp>
          <p:sp>
            <p:nvSpPr>
              <p:cNvPr id="21" name="Rectangle 12"/>
              <p:cNvSpPr>
                <a:spLocks noChangeArrowheads="1"/>
              </p:cNvSpPr>
              <p:nvPr/>
            </p:nvSpPr>
            <p:spPr bwMode="auto">
              <a:xfrm>
                <a:off x="3344" y="3072"/>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endParaRPr lang="en-US" sz="1200">
                  <a:latin typeface="Times New Roman" pitchFamily="18" charset="0"/>
                  <a:cs typeface="Times New Roman" pitchFamily="18" charset="0"/>
                </a:endParaRPr>
              </a:p>
            </p:txBody>
          </p:sp>
          <p:sp>
            <p:nvSpPr>
              <p:cNvPr id="22" name="Rectangle 13"/>
              <p:cNvSpPr>
                <a:spLocks noChangeArrowheads="1"/>
              </p:cNvSpPr>
              <p:nvPr/>
            </p:nvSpPr>
            <p:spPr bwMode="auto">
              <a:xfrm>
                <a:off x="2544" y="3504"/>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endParaRPr lang="en-US" sz="1200">
                  <a:latin typeface="Times New Roman" pitchFamily="18" charset="0"/>
                  <a:cs typeface="Times New Roman" pitchFamily="18" charset="0"/>
                </a:endParaRPr>
              </a:p>
            </p:txBody>
          </p:sp>
          <p:sp>
            <p:nvSpPr>
              <p:cNvPr id="23" name="Rectangle 14"/>
              <p:cNvSpPr>
                <a:spLocks noChangeArrowheads="1"/>
              </p:cNvSpPr>
              <p:nvPr/>
            </p:nvSpPr>
            <p:spPr bwMode="auto">
              <a:xfrm>
                <a:off x="2944" y="3504"/>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endParaRPr lang="en-US" sz="1200">
                  <a:latin typeface="Times New Roman" pitchFamily="18" charset="0"/>
                  <a:cs typeface="Times New Roman" pitchFamily="18" charset="0"/>
                </a:endParaRPr>
              </a:p>
            </p:txBody>
          </p:sp>
          <p:sp>
            <p:nvSpPr>
              <p:cNvPr id="24" name="Rectangle 15"/>
              <p:cNvSpPr>
                <a:spLocks noChangeArrowheads="1"/>
              </p:cNvSpPr>
              <p:nvPr/>
            </p:nvSpPr>
            <p:spPr bwMode="auto">
              <a:xfrm>
                <a:off x="3344" y="3504"/>
                <a:ext cx="400" cy="432"/>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0" rIns="68580" bIns="0"/>
              <a:lstStyle/>
              <a:p>
                <a:endParaRPr lang="en-US" sz="1200">
                  <a:latin typeface="Times New Roman" pitchFamily="18" charset="0"/>
                  <a:cs typeface="Times New Roman" pitchFamily="18" charset="0"/>
                </a:endParaRPr>
              </a:p>
            </p:txBody>
          </p:sp>
          <p:sp>
            <p:nvSpPr>
              <p:cNvPr id="25" name="Line 16"/>
              <p:cNvSpPr>
                <a:spLocks noChangeShapeType="1"/>
              </p:cNvSpPr>
              <p:nvPr/>
            </p:nvSpPr>
            <p:spPr bwMode="auto">
              <a:xfrm>
                <a:off x="2944" y="2640"/>
                <a:ext cx="0" cy="1296"/>
              </a:xfrm>
              <a:prstGeom prst="line">
                <a:avLst/>
              </a:prstGeom>
              <a:noFill/>
              <a:ln w="12700" algn="ctr">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
              <p:cNvSpPr>
                <a:spLocks noChangeShapeType="1"/>
              </p:cNvSpPr>
              <p:nvPr/>
            </p:nvSpPr>
            <p:spPr bwMode="auto">
              <a:xfrm>
                <a:off x="3344" y="2640"/>
                <a:ext cx="0" cy="1296"/>
              </a:xfrm>
              <a:prstGeom prst="line">
                <a:avLst/>
              </a:prstGeom>
              <a:noFill/>
              <a:ln w="12700" algn="ctr">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p:cNvSpPr>
                <a:spLocks noChangeShapeType="1"/>
              </p:cNvSpPr>
              <p:nvPr/>
            </p:nvSpPr>
            <p:spPr bwMode="auto">
              <a:xfrm>
                <a:off x="2544" y="3072"/>
                <a:ext cx="1200" cy="0"/>
              </a:xfrm>
              <a:prstGeom prst="line">
                <a:avLst/>
              </a:prstGeom>
              <a:noFill/>
              <a:ln w="12700" algn="ctr">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p:cNvSpPr>
                <a:spLocks noChangeShapeType="1"/>
              </p:cNvSpPr>
              <p:nvPr/>
            </p:nvSpPr>
            <p:spPr bwMode="auto">
              <a:xfrm>
                <a:off x="2544" y="3504"/>
                <a:ext cx="1200" cy="0"/>
              </a:xfrm>
              <a:prstGeom prst="line">
                <a:avLst/>
              </a:prstGeom>
              <a:noFill/>
              <a:ln w="12700" algn="ctr">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 name="WordArt 20"/>
            <p:cNvSpPr>
              <a:spLocks noChangeArrowheads="1" noChangeShapeType="1" noTextEdit="1"/>
            </p:cNvSpPr>
            <p:nvPr/>
          </p:nvSpPr>
          <p:spPr bwMode="auto">
            <a:xfrm>
              <a:off x="3264" y="2976"/>
              <a:ext cx="960" cy="100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80"/>
                  </a:solidFill>
                  <a:latin typeface="Arial"/>
                  <a:cs typeface="Arial"/>
                </a:rPr>
                <a:t>Z</a:t>
              </a:r>
            </a:p>
          </p:txBody>
        </p:sp>
      </p:grpSp>
    </p:spTree>
    <p:extLst>
      <p:ext uri="{BB962C8B-B14F-4D97-AF65-F5344CB8AC3E}">
        <p14:creationId xmlns:p14="http://schemas.microsoft.com/office/powerpoint/2010/main" val="382549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3.02 Understand business publications. </a:t>
            </a:r>
          </a:p>
        </p:txBody>
      </p:sp>
      <p:sp>
        <p:nvSpPr>
          <p:cNvPr id="7" name="Slide Number Placeholder 6"/>
          <p:cNvSpPr>
            <a:spLocks noGrp="1"/>
          </p:cNvSpPr>
          <p:nvPr>
            <p:ph type="sldNum" sz="quarter" idx="12"/>
          </p:nvPr>
        </p:nvSpPr>
        <p:spPr/>
        <p:txBody>
          <a:bodyPr/>
          <a:lstStyle/>
          <a:p>
            <a:fld id="{3C2C5790-B487-4D34-9EEC-C4AF88A65403}" type="slidenum">
              <a:rPr lang="en-US"/>
              <a:pPr/>
              <a:t>11</a:t>
            </a:fld>
            <a:endParaRPr lang="en-US"/>
          </a:p>
        </p:txBody>
      </p:sp>
      <p:sp>
        <p:nvSpPr>
          <p:cNvPr id="45058" name="Rectangle 2"/>
          <p:cNvSpPr>
            <a:spLocks noGrp="1" noChangeArrowheads="1"/>
          </p:cNvSpPr>
          <p:nvPr>
            <p:ph type="title"/>
          </p:nvPr>
        </p:nvSpPr>
        <p:spPr/>
        <p:txBody>
          <a:bodyPr>
            <a:normAutofit/>
          </a:bodyPr>
          <a:lstStyle/>
          <a:p>
            <a:r>
              <a:rPr lang="en-US" dirty="0"/>
              <a:t>Z </a:t>
            </a:r>
            <a:r>
              <a:rPr lang="en-US" dirty="0" smtClean="0"/>
              <a:t>Pattern – Bad Examples</a:t>
            </a:r>
            <a:endParaRPr lang="en-US" dirty="0"/>
          </a:p>
        </p:txBody>
      </p:sp>
      <p:sp>
        <p:nvSpPr>
          <p:cNvPr id="45059" name="Rectangle 3"/>
          <p:cNvSpPr>
            <a:spLocks noGrp="1" noChangeArrowheads="1"/>
          </p:cNvSpPr>
          <p:nvPr>
            <p:ph type="body" sz="half" idx="1"/>
          </p:nvPr>
        </p:nvSpPr>
        <p:spPr>
          <a:xfrm>
            <a:off x="685799" y="1981200"/>
            <a:ext cx="4267201" cy="914400"/>
          </a:xfrm>
        </p:spPr>
        <p:txBody>
          <a:bodyPr/>
          <a:lstStyle/>
          <a:p>
            <a:pPr marL="457200" indent="-457200">
              <a:lnSpc>
                <a:spcPct val="90000"/>
              </a:lnSpc>
            </a:pPr>
            <a:r>
              <a:rPr lang="en-US" sz="2800" dirty="0"/>
              <a:t>Beware of violating </a:t>
            </a:r>
            <a:r>
              <a:rPr lang="en-US" sz="2800" dirty="0" smtClean="0"/>
              <a:t>normal </a:t>
            </a:r>
            <a:r>
              <a:rPr lang="en-US" sz="2800" dirty="0"/>
              <a:t>reading patterns! </a:t>
            </a:r>
            <a:endParaRPr lang="en-US" sz="2800" dirty="0" smtClean="0"/>
          </a:p>
        </p:txBody>
      </p:sp>
      <p:pic>
        <p:nvPicPr>
          <p:cNvPr id="45063" name="Picture 7" descr="Automatic Caution Door Sig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1" y="2029087"/>
            <a:ext cx="3505200" cy="353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381" y="3124200"/>
            <a:ext cx="3200399" cy="3200399"/>
          </a:xfrm>
          <a:prstGeom prst="rect">
            <a:avLst/>
          </a:prstGeom>
        </p:spPr>
      </p:pic>
    </p:spTree>
    <p:extLst>
      <p:ext uri="{BB962C8B-B14F-4D97-AF65-F5344CB8AC3E}">
        <p14:creationId xmlns:p14="http://schemas.microsoft.com/office/powerpoint/2010/main" val="34462078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59">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5063"/>
                                        </p:tgtEl>
                                        <p:attrNameLst>
                                          <p:attrName>style.visibility</p:attrName>
                                        </p:attrNameLst>
                                      </p:cBhvr>
                                      <p:to>
                                        <p:strVal val="visible"/>
                                      </p:to>
                                    </p:set>
                                    <p:anim calcmode="lin" valueType="num">
                                      <p:cBhvr>
                                        <p:cTn id="13" dur="500" fill="hold"/>
                                        <p:tgtEl>
                                          <p:spTgt spid="45063"/>
                                        </p:tgtEl>
                                        <p:attrNameLst>
                                          <p:attrName>ppt_w</p:attrName>
                                        </p:attrNameLst>
                                      </p:cBhvr>
                                      <p:tavLst>
                                        <p:tav tm="0">
                                          <p:val>
                                            <p:fltVal val="0"/>
                                          </p:val>
                                        </p:tav>
                                        <p:tav tm="100000">
                                          <p:val>
                                            <p:strVal val="#ppt_w"/>
                                          </p:val>
                                        </p:tav>
                                      </p:tavLst>
                                    </p:anim>
                                    <p:anim calcmode="lin" valueType="num">
                                      <p:cBhvr>
                                        <p:cTn id="14" dur="500" fill="hold"/>
                                        <p:tgtEl>
                                          <p:spTgt spid="45063"/>
                                        </p:tgtEl>
                                        <p:attrNameLst>
                                          <p:attrName>ppt_h</p:attrName>
                                        </p:attrNameLst>
                                      </p:cBhvr>
                                      <p:tavLst>
                                        <p:tav tm="0">
                                          <p:val>
                                            <p:fltVal val="0"/>
                                          </p:val>
                                        </p:tav>
                                        <p:tav tm="100000">
                                          <p:val>
                                            <p:strVal val="#ppt_h"/>
                                          </p:val>
                                        </p:tav>
                                      </p:tavLst>
                                    </p:anim>
                                    <p:animEffect transition="in" filter="fade">
                                      <p:cBhvr>
                                        <p:cTn id="15"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Composition </a:t>
            </a:r>
            <a:r>
              <a:rPr lang="en-US" dirty="0"/>
              <a:t>of a </a:t>
            </a:r>
            <a:r>
              <a:rPr lang="en-US" dirty="0" smtClean="0"/>
              <a:t>Visual Image</a:t>
            </a:r>
            <a:endParaRPr lang="en-US" dirty="0"/>
          </a:p>
        </p:txBody>
      </p:sp>
      <p:sp>
        <p:nvSpPr>
          <p:cNvPr id="7" name="TextBox 6"/>
          <p:cNvSpPr txBox="1"/>
          <p:nvPr/>
        </p:nvSpPr>
        <p:spPr>
          <a:xfrm>
            <a:off x="504548" y="6477000"/>
            <a:ext cx="8369599" cy="307777"/>
          </a:xfrm>
          <a:prstGeom prst="rect">
            <a:avLst/>
          </a:prstGeom>
          <a:noFill/>
        </p:spPr>
        <p:txBody>
          <a:bodyPr wrap="none" rtlCol="0">
            <a:spAutoFit/>
          </a:bodyPr>
          <a:lstStyle/>
          <a:p>
            <a:r>
              <a:rPr lang="en-US" sz="1400" dirty="0"/>
              <a:t>Source: </a:t>
            </a:r>
            <a:r>
              <a:rPr lang="en-US" sz="1400" dirty="0">
                <a:hlinkClick r:id="rId3"/>
              </a:rPr>
              <a:t>http://riazahmadkarim.wordpress.com/2012/12/02/composition-of-a-visual-image/composition1</a:t>
            </a:r>
            <a:r>
              <a:rPr lang="en-US" sz="1400" dirty="0" smtClean="0">
                <a:hlinkClick r:id="rId3"/>
              </a:rPr>
              <a:t>/</a:t>
            </a:r>
            <a:endParaRPr lang="en-US" sz="1400" dirty="0"/>
          </a:p>
        </p:txBody>
      </p:sp>
      <p:pic>
        <p:nvPicPr>
          <p:cNvPr id="11" name="Content Placeholder 10"/>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1066800" y="1632304"/>
            <a:ext cx="7245350" cy="4844696"/>
          </a:xfrm>
        </p:spPr>
      </p:pic>
    </p:spTree>
    <p:extLst>
      <p:ext uri="{BB962C8B-B14F-4D97-AF65-F5344CB8AC3E}">
        <p14:creationId xmlns:p14="http://schemas.microsoft.com/office/powerpoint/2010/main" val="23798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143000"/>
          </a:xfrm>
        </p:spPr>
        <p:txBody>
          <a:bodyPr/>
          <a:lstStyle/>
          <a:p>
            <a:r>
              <a:rPr lang="en-US" dirty="0" smtClean="0"/>
              <a:t>Design Compositions</a:t>
            </a:r>
            <a:endParaRPr lang="en-US" dirty="0"/>
          </a:p>
        </p:txBody>
      </p:sp>
      <p:sp>
        <p:nvSpPr>
          <p:cNvPr id="3" name="Content Placeholder 2"/>
          <p:cNvSpPr>
            <a:spLocks noGrp="1"/>
          </p:cNvSpPr>
          <p:nvPr>
            <p:ph sz="quarter" idx="1"/>
          </p:nvPr>
        </p:nvSpPr>
        <p:spPr>
          <a:xfrm>
            <a:off x="457200" y="1828800"/>
            <a:ext cx="8229600" cy="4389437"/>
          </a:xfrm>
        </p:spPr>
        <p:txBody>
          <a:bodyPr/>
          <a:lstStyle/>
          <a:p>
            <a:r>
              <a:rPr lang="en-US" dirty="0" smtClean="0"/>
              <a:t>These concepts will help you arrange elements and use design principles effectively.</a:t>
            </a:r>
          </a:p>
          <a:p>
            <a:pPr lvl="1"/>
            <a:r>
              <a:rPr lang="en-US" dirty="0" smtClean="0"/>
              <a:t>Target Audience</a:t>
            </a:r>
          </a:p>
          <a:p>
            <a:pPr lvl="1"/>
            <a:r>
              <a:rPr lang="en-US" dirty="0" smtClean="0"/>
              <a:t>Grids</a:t>
            </a:r>
            <a:endParaRPr lang="en-US" dirty="0"/>
          </a:p>
          <a:p>
            <a:pPr lvl="1"/>
            <a:r>
              <a:rPr lang="en-US" dirty="0" smtClean="0"/>
              <a:t>Rule of Thirds</a:t>
            </a:r>
          </a:p>
          <a:p>
            <a:pPr lvl="1"/>
            <a:r>
              <a:rPr lang="en-US" dirty="0" smtClean="0"/>
              <a:t>Optical Center</a:t>
            </a:r>
          </a:p>
          <a:p>
            <a:pPr lvl="1"/>
            <a:r>
              <a:rPr lang="en-US" dirty="0" smtClean="0"/>
              <a:t>Z - Pattern</a:t>
            </a:r>
            <a:endParaRPr lang="en-US" dirty="0"/>
          </a:p>
        </p:txBody>
      </p:sp>
    </p:spTree>
    <p:extLst>
      <p:ext uri="{BB962C8B-B14F-4D97-AF65-F5344CB8AC3E}">
        <p14:creationId xmlns:p14="http://schemas.microsoft.com/office/powerpoint/2010/main" val="239554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Content Placeholder 2"/>
          <p:cNvSpPr>
            <a:spLocks noGrp="1"/>
          </p:cNvSpPr>
          <p:nvPr>
            <p:ph sz="quarter" idx="1"/>
          </p:nvPr>
        </p:nvSpPr>
        <p:spPr/>
        <p:txBody>
          <a:bodyPr/>
          <a:lstStyle/>
          <a:p>
            <a:r>
              <a:rPr lang="en-US" sz="3200" dirty="0"/>
              <a:t>Publications are created to convey a message to the intended audience, called the target audience</a:t>
            </a:r>
            <a:r>
              <a:rPr lang="en-US" sz="3200" dirty="0" smtClean="0"/>
              <a:t>.</a:t>
            </a:r>
          </a:p>
          <a:p>
            <a:r>
              <a:rPr lang="en-US" sz="2800" dirty="0"/>
              <a:t>The target audience will determine the:</a:t>
            </a:r>
          </a:p>
          <a:p>
            <a:pPr lvl="1"/>
            <a:r>
              <a:rPr lang="en-US" sz="2400" dirty="0"/>
              <a:t>language </a:t>
            </a:r>
            <a:r>
              <a:rPr lang="en-US" sz="2400" dirty="0" smtClean="0"/>
              <a:t>used</a:t>
            </a:r>
            <a:endParaRPr lang="en-US" sz="2400" dirty="0"/>
          </a:p>
          <a:p>
            <a:pPr lvl="1"/>
            <a:r>
              <a:rPr lang="en-US" sz="2400" dirty="0"/>
              <a:t>typefaces </a:t>
            </a:r>
            <a:r>
              <a:rPr lang="en-US" sz="2400" dirty="0" smtClean="0"/>
              <a:t>used</a:t>
            </a:r>
            <a:endParaRPr lang="en-US" sz="2400" dirty="0"/>
          </a:p>
          <a:p>
            <a:pPr lvl="1"/>
            <a:r>
              <a:rPr lang="en-US" sz="2400" dirty="0"/>
              <a:t>colors </a:t>
            </a:r>
            <a:r>
              <a:rPr lang="en-US" sz="2400" dirty="0" smtClean="0"/>
              <a:t>used</a:t>
            </a:r>
            <a:endParaRPr lang="en-US" sz="2400" dirty="0"/>
          </a:p>
          <a:p>
            <a:pPr lvl="1"/>
            <a:r>
              <a:rPr lang="en-US" sz="2400" dirty="0"/>
              <a:t>graphics </a:t>
            </a:r>
            <a:r>
              <a:rPr lang="en-US" sz="2400" dirty="0" smtClean="0"/>
              <a:t>used</a:t>
            </a:r>
            <a:endParaRPr lang="en-US" dirty="0"/>
          </a:p>
        </p:txBody>
      </p:sp>
    </p:spTree>
    <p:extLst>
      <p:ext uri="{BB962C8B-B14F-4D97-AF65-F5344CB8AC3E}">
        <p14:creationId xmlns:p14="http://schemas.microsoft.com/office/powerpoint/2010/main" val="43174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143000"/>
          </a:xfrm>
        </p:spPr>
        <p:txBody>
          <a:bodyPr/>
          <a:lstStyle/>
          <a:p>
            <a:r>
              <a:rPr lang="en-US" dirty="0" smtClean="0"/>
              <a:t>Grids</a:t>
            </a:r>
            <a:endParaRPr lang="en-US" dirty="0"/>
          </a:p>
        </p:txBody>
      </p:sp>
      <p:sp>
        <p:nvSpPr>
          <p:cNvPr id="3" name="Content Placeholder 2"/>
          <p:cNvSpPr>
            <a:spLocks noGrp="1"/>
          </p:cNvSpPr>
          <p:nvPr>
            <p:ph sz="quarter" idx="1"/>
          </p:nvPr>
        </p:nvSpPr>
        <p:spPr>
          <a:xfrm>
            <a:off x="457200" y="1828800"/>
            <a:ext cx="8229600" cy="4389437"/>
          </a:xfrm>
        </p:spPr>
        <p:txBody>
          <a:bodyPr/>
          <a:lstStyle/>
          <a:p>
            <a:r>
              <a:rPr lang="en-US" dirty="0" smtClean="0"/>
              <a:t>The use of columns/rows in design</a:t>
            </a:r>
          </a:p>
          <a:p>
            <a:r>
              <a:rPr lang="en-US" dirty="0" smtClean="0"/>
              <a:t>Used frequently in print and web design</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3200400"/>
            <a:ext cx="5591956" cy="2915057"/>
          </a:xfrm>
          <a:prstGeom prst="rect">
            <a:avLst/>
          </a:prstGeom>
        </p:spPr>
      </p:pic>
      <p:sp>
        <p:nvSpPr>
          <p:cNvPr id="5" name="TextBox 4"/>
          <p:cNvSpPr txBox="1"/>
          <p:nvPr/>
        </p:nvSpPr>
        <p:spPr>
          <a:xfrm>
            <a:off x="2209800" y="6115457"/>
            <a:ext cx="4724400" cy="369332"/>
          </a:xfrm>
          <a:prstGeom prst="rect">
            <a:avLst/>
          </a:prstGeom>
          <a:noFill/>
        </p:spPr>
        <p:txBody>
          <a:bodyPr wrap="square" rtlCol="0">
            <a:spAutoFit/>
          </a:bodyPr>
          <a:lstStyle/>
          <a:p>
            <a:r>
              <a:rPr lang="en-US" dirty="0" smtClean="0"/>
              <a:t>Copenhagen Art Festival Web Page</a:t>
            </a:r>
            <a:endParaRPr lang="en-US" dirty="0"/>
          </a:p>
        </p:txBody>
      </p:sp>
    </p:spTree>
    <p:extLst>
      <p:ext uri="{BB962C8B-B14F-4D97-AF65-F5344CB8AC3E}">
        <p14:creationId xmlns:p14="http://schemas.microsoft.com/office/powerpoint/2010/main" val="1817407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609600"/>
          </a:xfrm>
        </p:spPr>
        <p:txBody>
          <a:bodyPr>
            <a:noAutofit/>
          </a:bodyPr>
          <a:lstStyle/>
          <a:p>
            <a:r>
              <a:rPr lang="en-US" dirty="0" smtClean="0"/>
              <a:t>Grids</a:t>
            </a:r>
            <a:r>
              <a:rPr lang="en-US" dirty="0"/>
              <a:t> – </a:t>
            </a:r>
            <a:r>
              <a:rPr lang="en-US" dirty="0" smtClean="0"/>
              <a:t>Example</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descr="http://www.deviantart.com/download/67047356/Magazine_Layout_by_FireFlyG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27" y="1613647"/>
            <a:ext cx="7987145" cy="516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53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143000"/>
          </a:xfrm>
        </p:spPr>
        <p:txBody>
          <a:bodyPr/>
          <a:lstStyle/>
          <a:p>
            <a:r>
              <a:rPr lang="en-US" dirty="0" smtClean="0"/>
              <a:t>Rule of Thirds</a:t>
            </a:r>
            <a:endParaRPr lang="en-US" dirty="0"/>
          </a:p>
        </p:txBody>
      </p:sp>
      <p:sp>
        <p:nvSpPr>
          <p:cNvPr id="3" name="Content Placeholder 2"/>
          <p:cNvSpPr>
            <a:spLocks noGrp="1"/>
          </p:cNvSpPr>
          <p:nvPr>
            <p:ph sz="quarter" idx="1"/>
          </p:nvPr>
        </p:nvSpPr>
        <p:spPr>
          <a:xfrm>
            <a:off x="457200" y="1828800"/>
            <a:ext cx="8229600" cy="4389437"/>
          </a:xfrm>
        </p:spPr>
        <p:txBody>
          <a:bodyPr>
            <a:normAutofit/>
          </a:bodyPr>
          <a:lstStyle/>
          <a:p>
            <a:r>
              <a:rPr lang="en-US" sz="2800" dirty="0" smtClean="0"/>
              <a:t>Use </a:t>
            </a:r>
            <a:r>
              <a:rPr lang="en-US" sz="2800" dirty="0"/>
              <a:t>imaginary </a:t>
            </a:r>
            <a:r>
              <a:rPr lang="en-US" sz="2800" dirty="0" smtClean="0"/>
              <a:t>lines to divide a composition into </a:t>
            </a:r>
            <a:r>
              <a:rPr lang="en-US" sz="2800" dirty="0"/>
              <a:t>thirds vertically and/or </a:t>
            </a:r>
            <a:r>
              <a:rPr lang="en-US" sz="2800" dirty="0" smtClean="0"/>
              <a:t>horizontally. Then place the most </a:t>
            </a:r>
            <a:r>
              <a:rPr lang="en-US" sz="2800" dirty="0"/>
              <a:t>important elements </a:t>
            </a:r>
            <a:r>
              <a:rPr lang="en-US" sz="2800" dirty="0" smtClean="0"/>
              <a:t>along those lines or where they intersect. </a:t>
            </a:r>
            <a:endParaRPr lang="en-US" sz="2800" dirty="0"/>
          </a:p>
          <a:p>
            <a:r>
              <a:rPr lang="en-US" sz="2800" dirty="0" smtClean="0"/>
              <a:t>Splitting a composition into thirds will result in 9 </a:t>
            </a:r>
            <a:r>
              <a:rPr lang="en-US" sz="2800" dirty="0"/>
              <a:t>equal </a:t>
            </a:r>
            <a:r>
              <a:rPr lang="en-US" sz="2800" dirty="0" smtClean="0"/>
              <a:t>sections.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5" y="4886071"/>
            <a:ext cx="8802329" cy="1819529"/>
          </a:xfrm>
          <a:prstGeom prst="rect">
            <a:avLst/>
          </a:prstGeom>
        </p:spPr>
      </p:pic>
    </p:spTree>
    <p:extLst>
      <p:ext uri="{BB962C8B-B14F-4D97-AF65-F5344CB8AC3E}">
        <p14:creationId xmlns:p14="http://schemas.microsoft.com/office/powerpoint/2010/main" val="2007949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609600" y="304800"/>
            <a:ext cx="7696200" cy="1143000"/>
          </a:xfrm>
        </p:spPr>
        <p:txBody>
          <a:bodyPr/>
          <a:lstStyle/>
          <a:p>
            <a:r>
              <a:rPr lang="en-US" dirty="0" smtClean="0"/>
              <a:t>Rule of Thirds – Examples</a:t>
            </a:r>
          </a:p>
        </p:txBody>
      </p:sp>
      <p:pic>
        <p:nvPicPr>
          <p:cNvPr id="72709" name="Picture 5" descr="rainbow">
            <a:hlinkClick r:id="rId2"/>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60413" y="1676400"/>
            <a:ext cx="2438400" cy="196691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Rivertree thirds m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0414" y="3810000"/>
            <a:ext cx="2438400" cy="24384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5060" t="14286" r="5875"/>
          <a:stretch/>
        </p:blipFill>
        <p:spPr>
          <a:xfrm>
            <a:off x="6326186" y="4114800"/>
            <a:ext cx="2286000" cy="2286000"/>
          </a:xfrm>
          <a:prstGeom prst="rect">
            <a:avLst/>
          </a:prstGeom>
        </p:spPr>
      </p:pic>
      <p:grpSp>
        <p:nvGrpSpPr>
          <p:cNvPr id="4" name="Group 3"/>
          <p:cNvGrpSpPr/>
          <p:nvPr/>
        </p:nvGrpSpPr>
        <p:grpSpPr>
          <a:xfrm>
            <a:off x="6326185" y="4102971"/>
            <a:ext cx="2286000" cy="2286000"/>
            <a:chOff x="5562600" y="2209800"/>
            <a:chExt cx="2743200" cy="2738284"/>
          </a:xfrm>
        </p:grpSpPr>
        <p:sp>
          <p:nvSpPr>
            <p:cNvPr id="3" name="Rectangle 2"/>
            <p:cNvSpPr/>
            <p:nvPr/>
          </p:nvSpPr>
          <p:spPr>
            <a:xfrm>
              <a:off x="5562600" y="220980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220980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91400" y="221003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3121742"/>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3121742"/>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91400" y="3121972"/>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62600" y="4033454"/>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77000" y="4033454"/>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91400" y="4033684"/>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5060" t="14286" r="5875"/>
          <a:stretch/>
        </p:blipFill>
        <p:spPr>
          <a:xfrm>
            <a:off x="6326186" y="1676400"/>
            <a:ext cx="2286000" cy="2286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6723" y="1933516"/>
            <a:ext cx="2882900" cy="192416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0383" y="4038600"/>
            <a:ext cx="2889240" cy="19242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571500" y="381000"/>
            <a:ext cx="7696200" cy="1143000"/>
          </a:xfrm>
        </p:spPr>
        <p:txBody>
          <a:bodyPr/>
          <a:lstStyle/>
          <a:p>
            <a:r>
              <a:rPr lang="en-US" dirty="0"/>
              <a:t>Optical</a:t>
            </a:r>
            <a:r>
              <a:rPr lang="en-US" sz="4500" dirty="0" smtClean="0">
                <a:solidFill>
                  <a:schemeClr val="tx1"/>
                </a:solidFill>
              </a:rPr>
              <a:t> </a:t>
            </a:r>
            <a:r>
              <a:rPr lang="en-US" dirty="0"/>
              <a:t>Center</a:t>
            </a:r>
          </a:p>
        </p:txBody>
      </p:sp>
      <p:sp>
        <p:nvSpPr>
          <p:cNvPr id="20483" name="Rectangle 3"/>
          <p:cNvSpPr>
            <a:spLocks noGrp="1"/>
          </p:cNvSpPr>
          <p:nvPr>
            <p:ph type="body" sz="half" idx="1"/>
          </p:nvPr>
        </p:nvSpPr>
        <p:spPr>
          <a:xfrm>
            <a:off x="457200" y="1935163"/>
            <a:ext cx="8229600" cy="4541837"/>
          </a:xfrm>
        </p:spPr>
        <p:txBody>
          <a:bodyPr/>
          <a:lstStyle/>
          <a:p>
            <a:pPr>
              <a:lnSpc>
                <a:spcPct val="90000"/>
              </a:lnSpc>
            </a:pPr>
            <a:r>
              <a:rPr lang="en-US" dirty="0" smtClean="0"/>
              <a:t>the spot the eye first sees when it encounters a page</a:t>
            </a:r>
          </a:p>
          <a:p>
            <a:pPr lvl="1">
              <a:lnSpc>
                <a:spcPct val="90000"/>
              </a:lnSpc>
            </a:pPr>
            <a:r>
              <a:rPr lang="en-US" dirty="0"/>
              <a:t>It is slightly above </a:t>
            </a:r>
            <a:r>
              <a:rPr lang="en-US" dirty="0" smtClean="0"/>
              <a:t>the geometric center </a:t>
            </a:r>
            <a:r>
              <a:rPr lang="en-US" dirty="0"/>
              <a:t>of the page.</a:t>
            </a:r>
          </a:p>
          <a:p>
            <a:pPr lvl="1">
              <a:lnSpc>
                <a:spcPct val="90000"/>
              </a:lnSpc>
            </a:pPr>
            <a:r>
              <a:rPr lang="en-US" dirty="0"/>
              <a:t>Place the most important design element here</a:t>
            </a:r>
            <a:r>
              <a:rPr lang="en-US"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437" y="3619500"/>
            <a:ext cx="4429125" cy="28575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571500" y="381000"/>
            <a:ext cx="7696200" cy="1143000"/>
          </a:xfrm>
        </p:spPr>
        <p:txBody>
          <a:bodyPr/>
          <a:lstStyle/>
          <a:p>
            <a:r>
              <a:rPr lang="en-US" dirty="0"/>
              <a:t>Optical</a:t>
            </a:r>
            <a:r>
              <a:rPr lang="en-US" sz="4500" dirty="0" smtClean="0">
                <a:solidFill>
                  <a:schemeClr val="tx1"/>
                </a:solidFill>
              </a:rPr>
              <a:t> </a:t>
            </a:r>
            <a:r>
              <a:rPr lang="en-US" dirty="0"/>
              <a:t>Center – Examples</a:t>
            </a:r>
          </a:p>
        </p:txBody>
      </p:sp>
      <p:sp>
        <p:nvSpPr>
          <p:cNvPr id="20483" name="Rectangle 3"/>
          <p:cNvSpPr>
            <a:spLocks noGrp="1"/>
          </p:cNvSpPr>
          <p:nvPr>
            <p:ph type="body" sz="half" idx="1"/>
          </p:nvPr>
        </p:nvSpPr>
        <p:spPr>
          <a:xfrm>
            <a:off x="457200" y="1935163"/>
            <a:ext cx="8229600" cy="4541837"/>
          </a:xfrm>
        </p:spPr>
        <p:txBody>
          <a:bodyPr/>
          <a:lstStyle/>
          <a:p>
            <a:pPr>
              <a:lnSpc>
                <a:spcPct val="90000"/>
              </a:lnSpc>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453" y="2089763"/>
            <a:ext cx="2143125" cy="1600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833" y="4270648"/>
            <a:ext cx="3064967" cy="213015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866" y="3952210"/>
            <a:ext cx="2686334" cy="2549331"/>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11111" b="4445"/>
          <a:stretch/>
        </p:blipFill>
        <p:spPr>
          <a:xfrm>
            <a:off x="5818555" y="2286000"/>
            <a:ext cx="2887579" cy="18288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455" y="1910622"/>
            <a:ext cx="2945086" cy="195848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1311" y="3952210"/>
            <a:ext cx="2248786" cy="1686590"/>
          </a:xfrm>
          <a:prstGeom prst="rect">
            <a:avLst/>
          </a:prstGeom>
        </p:spPr>
      </p:pic>
    </p:spTree>
    <p:extLst>
      <p:ext uri="{BB962C8B-B14F-4D97-AF65-F5344CB8AC3E}">
        <p14:creationId xmlns:p14="http://schemas.microsoft.com/office/powerpoint/2010/main" val="4596909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Green">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3675</TotalTime>
  <Words>424</Words>
  <Application>Microsoft Office PowerPoint</Application>
  <PresentationFormat>On-screen Show (4:3)</PresentationFormat>
  <Paragraphs>54</Paragraphs>
  <Slides>12</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Garamond</vt:lpstr>
      <vt:lpstr>Times New Roman</vt:lpstr>
      <vt:lpstr>Tw Cen MT</vt:lpstr>
      <vt:lpstr>Wingdings</vt:lpstr>
      <vt:lpstr>Wingdings 2</vt:lpstr>
      <vt:lpstr>Green</vt:lpstr>
      <vt:lpstr>Median</vt:lpstr>
      <vt:lpstr>PowerPoint Presentation</vt:lpstr>
      <vt:lpstr>Design Compositions</vt:lpstr>
      <vt:lpstr>Target Audience</vt:lpstr>
      <vt:lpstr>Grids</vt:lpstr>
      <vt:lpstr>Grids – Example</vt:lpstr>
      <vt:lpstr>Rule of Thirds</vt:lpstr>
      <vt:lpstr>Rule of Thirds – Examples</vt:lpstr>
      <vt:lpstr>Optical Center</vt:lpstr>
      <vt:lpstr>Optical Center – Examples</vt:lpstr>
      <vt:lpstr>Z Pattern</vt:lpstr>
      <vt:lpstr>Z Pattern – Bad Examples</vt:lpstr>
      <vt:lpstr>Composition of a Visual Image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Ruth Lupton</dc:creator>
  <cp:lastModifiedBy>Daniel Smith</cp:lastModifiedBy>
  <cp:revision>189</cp:revision>
  <dcterms:created xsi:type="dcterms:W3CDTF">2005-02-06T01:11:23Z</dcterms:created>
  <dcterms:modified xsi:type="dcterms:W3CDTF">2016-02-02T20:16:15Z</dcterms:modified>
</cp:coreProperties>
</file>