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embeddedFontLst>
    <p:embeddedFont>
      <p:font typeface="Average" panose="02000503040000020003" pitchFamily="2" charset="77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entury Gothic" panose="020B0502020202020204" pitchFamily="34" charset="0"/>
      <p:regular r:id="rId38"/>
      <p:bold r:id="rId39"/>
      <p:italic r:id="rId40"/>
      <p:boldItalic r:id="rId41"/>
    </p:embeddedFont>
    <p:embeddedFont>
      <p:font typeface="Gill Sans" panose="020B0502020104020203" pitchFamily="34" charset="-79"/>
      <p:regular r:id="rId42"/>
      <p:bold r:id="rId43"/>
    </p:embeddedFont>
    <p:embeddedFont>
      <p:font typeface="Oswald" pitchFamily="2" charset="77"/>
      <p:regular r:id="rId44"/>
      <p:bold r:id="rId45"/>
      <p:italic r:id="rId46"/>
    </p:embeddedFont>
    <p:embeddedFont>
      <p:font typeface="Raleway" panose="020B0003030101060003" pitchFamily="34" charset="0"/>
      <p:regular r:id="rId47"/>
      <p:bold r:id="rId4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5B0557-5959-4B86-9E33-F3C50A25D9BC}">
  <a:tblStyle styleId="{4C5B0557-5959-4B86-9E33-F3C50A25D9B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AB1517C0-3ACF-44EB-850F-7683D5114490}" styleName="Table_1">
    <a:wholeTbl>
      <a:tcTxStyle b="off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8AAF6B70-414F-4C42-88A1-9FA557D850B2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9"/>
  </p:normalViewPr>
  <p:slideViewPr>
    <p:cSldViewPr snapToGrid="0" snapToObjects="1">
      <p:cViewPr varScale="1">
        <p:scale>
          <a:sx n="90" d="100"/>
          <a:sy n="90" d="100"/>
        </p:scale>
        <p:origin x="23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fa4df0450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" name="Google Shape;67;gfa4df045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fa4df04503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gfa4df04503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a4df04503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fa4df0450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a4df04503_0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gfa4df04503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04cd290571_18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g104cd290571_18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04cd290571_18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g104cd290571_1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04cd290571_18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04cd290571_18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104cd290571_18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4cd290571_18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04cd290571_18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104cd290571_18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04cd290571_18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04cd290571_18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104cd290571_18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a4df04503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a4df04503_0_3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fa4df04503_0_3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a0c014b9f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a0c014b9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a0c014b9f8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ga0c014b9f8_0_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a0c014b9f8_0_1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82cc86288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82cc862884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82cc862884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a0c0565ac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a0c0565ac0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a0c0565ac0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fa4df04503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" name="Google Shape;80;gfa4df0450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a0c0565ac0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a0c0565ac0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a0c0565ac0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fa4df04503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gfa4df0450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fa4df04503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gfa4df0450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a4df04503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gfa4df0450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a4df04503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gfa4df0450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fa4df0450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fa4df04503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Change panel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gfa4df04503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a4df04503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gfa4df0450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BAEA65-BCBE-6C4C-BAD4-46265D8C0E62}"/>
              </a:ext>
            </a:extLst>
          </p:cNvPr>
          <p:cNvSpPr/>
          <p:nvPr/>
        </p:nvSpPr>
        <p:spPr>
          <a:xfrm>
            <a:off x="-1" y="0"/>
            <a:ext cx="12192000" cy="4549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A3AE1D9D-3864-924D-AACD-13BD850D1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849" y="-1251554"/>
            <a:ext cx="12719544" cy="7606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5167" y="4686230"/>
            <a:ext cx="8297414" cy="941120"/>
          </a:xfrm>
        </p:spPr>
        <p:txBody>
          <a:bodyPr anchor="b">
            <a:normAutofit/>
          </a:bodyPr>
          <a:lstStyle>
            <a:lvl1pPr algn="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2835" y="5627349"/>
            <a:ext cx="7600436" cy="870428"/>
          </a:xfrm>
        </p:spPr>
        <p:txBody>
          <a:bodyPr>
            <a:normAutofit/>
          </a:bodyPr>
          <a:lstStyle>
            <a:lvl1pPr marL="0" indent="0" algn="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Objectives go here</a:t>
            </a:r>
          </a:p>
        </p:txBody>
      </p:sp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6E337F0-EA19-F14E-A663-4151BAAB2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750" y="4840795"/>
            <a:ext cx="789178" cy="789178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AC61496-CE57-B44C-BE6E-1D21E6E7F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9152" y="4895524"/>
            <a:ext cx="696980" cy="679721"/>
          </a:xfrm>
          <a:prstGeom prst="rect">
            <a:avLst/>
          </a:prstGeom>
        </p:spPr>
      </p:pic>
      <p:pic>
        <p:nvPicPr>
          <p:cNvPr id="10" name="Picture 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CF85304-FE7F-CE48-91CC-61C151209E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0130" y="4852475"/>
            <a:ext cx="765819" cy="76581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11D24F1-566C-FB46-BB82-C182424983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241" y="6038268"/>
            <a:ext cx="696980" cy="6969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18C198-BD5D-A84E-8AFA-F0611A66DDC9}"/>
              </a:ext>
            </a:extLst>
          </p:cNvPr>
          <p:cNvSpPr txBox="1"/>
          <p:nvPr/>
        </p:nvSpPr>
        <p:spPr>
          <a:xfrm>
            <a:off x="8706364" y="5627349"/>
            <a:ext cx="3161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ADOBE VISUAL DESIGN</a:t>
            </a:r>
          </a:p>
          <a:p>
            <a:r>
              <a:rPr lang="en-US" sz="20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Abode Classes</a:t>
            </a:r>
          </a:p>
          <a:p>
            <a:r>
              <a:rPr lang="en-US" sz="20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Wake County Public Schools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9501D6-A844-0C45-A481-0E7BC66AB9A7}"/>
              </a:ext>
            </a:extLst>
          </p:cNvPr>
          <p:cNvCxnSpPr/>
          <p:nvPr/>
        </p:nvCxnSpPr>
        <p:spPr>
          <a:xfrm>
            <a:off x="8501890" y="4686230"/>
            <a:ext cx="0" cy="1896492"/>
          </a:xfrm>
          <a:prstGeom prst="line">
            <a:avLst/>
          </a:prstGeom>
          <a:ln w="28575">
            <a:solidFill>
              <a:srgbClr val="7E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6914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AC9A9F-814F-864B-BD4A-66866F03B6E9}"/>
              </a:ext>
            </a:extLst>
          </p:cNvPr>
          <p:cNvSpPr/>
          <p:nvPr/>
        </p:nvSpPr>
        <p:spPr>
          <a:xfrm>
            <a:off x="0" y="483326"/>
            <a:ext cx="12239897" cy="1058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0627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790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9808A9B-A55A-7E43-8B3C-3B1108EF2FB9}"/>
              </a:ext>
            </a:extLst>
          </p:cNvPr>
          <p:cNvSpPr/>
          <p:nvPr/>
        </p:nvSpPr>
        <p:spPr>
          <a:xfrm>
            <a:off x="204537" y="216568"/>
            <a:ext cx="11682663" cy="6412832"/>
          </a:xfrm>
          <a:prstGeom prst="rect">
            <a:avLst/>
          </a:prstGeom>
          <a:noFill/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7030FE-E605-2B4E-97BB-62BACDB580DC}"/>
              </a:ext>
            </a:extLst>
          </p:cNvPr>
          <p:cNvSpPr/>
          <p:nvPr/>
        </p:nvSpPr>
        <p:spPr>
          <a:xfrm>
            <a:off x="0" y="0"/>
            <a:ext cx="501716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176708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26C2D5-C6AC-A141-BFA0-BC2D91489A10}"/>
              </a:ext>
            </a:extLst>
          </p:cNvPr>
          <p:cNvSpPr/>
          <p:nvPr/>
        </p:nvSpPr>
        <p:spPr>
          <a:xfrm>
            <a:off x="204537" y="216568"/>
            <a:ext cx="11682663" cy="6412832"/>
          </a:xfrm>
          <a:prstGeom prst="rect">
            <a:avLst/>
          </a:prstGeom>
          <a:noFill/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C3309B-AEF2-DD4D-A099-C0091A004653}"/>
              </a:ext>
            </a:extLst>
          </p:cNvPr>
          <p:cNvSpPr/>
          <p:nvPr/>
        </p:nvSpPr>
        <p:spPr>
          <a:xfrm>
            <a:off x="0" y="0"/>
            <a:ext cx="500513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135513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07E76C-0848-D545-B884-57918E8D6558}"/>
              </a:ext>
            </a:extLst>
          </p:cNvPr>
          <p:cNvSpPr/>
          <p:nvPr/>
        </p:nvSpPr>
        <p:spPr>
          <a:xfrm>
            <a:off x="0" y="483326"/>
            <a:ext cx="12239897" cy="1058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3700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15B3296-D5BB-7F48-BB06-8EEB6DB40A08}"/>
              </a:ext>
            </a:extLst>
          </p:cNvPr>
          <p:cNvSpPr/>
          <p:nvPr/>
        </p:nvSpPr>
        <p:spPr>
          <a:xfrm>
            <a:off x="8724900" y="0"/>
            <a:ext cx="3467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15700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125285-9336-C74D-996C-8661D10CD5EF}"/>
              </a:ext>
            </a:extLst>
          </p:cNvPr>
          <p:cNvSpPr/>
          <p:nvPr/>
        </p:nvSpPr>
        <p:spPr>
          <a:xfrm>
            <a:off x="204537" y="216568"/>
            <a:ext cx="11682663" cy="6412832"/>
          </a:xfrm>
          <a:prstGeom prst="rect">
            <a:avLst/>
          </a:prstGeom>
          <a:noFill/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1B3B31-69FE-C848-907F-308C1D76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6D64-05E9-1B4B-8683-0F67B3FBCDDF}" type="datetimeFigureOut">
              <a:rPr lang="en-US" smtClean="0"/>
              <a:t>6/2/22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2CE951-8F2A-AC42-8009-E6E1847187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1987" y="875210"/>
            <a:ext cx="7245396" cy="4976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43032A-8F49-5E4D-85B6-0073B390F37A}"/>
              </a:ext>
            </a:extLst>
          </p:cNvPr>
          <p:cNvSpPr/>
          <p:nvPr/>
        </p:nvSpPr>
        <p:spPr>
          <a:xfrm>
            <a:off x="0" y="0"/>
            <a:ext cx="440218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1CA696-8851-3C44-AB32-0815E3BB3C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201738"/>
            <a:ext cx="2936875" cy="42068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711630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1">
  <p:cSld name="Title + Bullet Points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>
            <a:spLocks noGrp="1"/>
          </p:cNvSpPr>
          <p:nvPr>
            <p:ph type="body" idx="1"/>
          </p:nvPr>
        </p:nvSpPr>
        <p:spPr>
          <a:xfrm>
            <a:off x="946367" y="2044367"/>
            <a:ext cx="5796800" cy="38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3" name="Google Shape;163;p27"/>
          <p:cNvSpPr txBox="1">
            <a:spLocks noGrp="1"/>
          </p:cNvSpPr>
          <p:nvPr>
            <p:ph type="title"/>
          </p:nvPr>
        </p:nvSpPr>
        <p:spPr>
          <a:xfrm>
            <a:off x="935467" y="816900"/>
            <a:ext cx="5796800" cy="12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7435582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7968000" y="1926800"/>
            <a:ext cx="3297200" cy="30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24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24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24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24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24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24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24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24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24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3485412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6988233" y="874148"/>
            <a:ext cx="3748000" cy="9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6988233" y="3385833"/>
            <a:ext cx="4301600" cy="25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3756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BAEA65-BCBE-6C4C-BAD4-46265D8C0E62}"/>
              </a:ext>
            </a:extLst>
          </p:cNvPr>
          <p:cNvSpPr/>
          <p:nvPr/>
        </p:nvSpPr>
        <p:spPr>
          <a:xfrm>
            <a:off x="-1" y="0"/>
            <a:ext cx="12192000" cy="4549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312AC932-6F2F-D443-A196-EF8595575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926" y="4891586"/>
            <a:ext cx="709932" cy="692184"/>
          </a:xfrm>
          <a:prstGeom prst="rect">
            <a:avLst/>
          </a:prstGeom>
        </p:spPr>
      </p:pic>
      <p:pic>
        <p:nvPicPr>
          <p:cNvPr id="5" name="Picture 4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8C42F36A-AE05-824D-B5EE-D3F074774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5783" y="4876849"/>
            <a:ext cx="715616" cy="6983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5167" y="4686229"/>
            <a:ext cx="8297414" cy="1258265"/>
          </a:xfrm>
        </p:spPr>
        <p:txBody>
          <a:bodyPr anchor="b">
            <a:normAutofit/>
          </a:bodyPr>
          <a:lstStyle>
            <a:lvl1pPr algn="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5860" y="6012757"/>
            <a:ext cx="8297411" cy="48502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Objectives go here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11D24F1-566C-FB46-BB82-C18242498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41" y="6038268"/>
            <a:ext cx="696980" cy="6969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18C198-BD5D-A84E-8AFA-F0611A66DDC9}"/>
              </a:ext>
            </a:extLst>
          </p:cNvPr>
          <p:cNvSpPr txBox="1"/>
          <p:nvPr/>
        </p:nvSpPr>
        <p:spPr>
          <a:xfrm>
            <a:off x="8706364" y="5627349"/>
            <a:ext cx="3161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ADOBE VIDEO DESIGN</a:t>
            </a:r>
          </a:p>
          <a:p>
            <a:r>
              <a:rPr lang="en-US" sz="20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Abode Classes</a:t>
            </a:r>
          </a:p>
          <a:p>
            <a:r>
              <a:rPr lang="en-US" sz="20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Wake County Public Schools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9501D6-A844-0C45-A481-0E7BC66AB9A7}"/>
              </a:ext>
            </a:extLst>
          </p:cNvPr>
          <p:cNvCxnSpPr/>
          <p:nvPr/>
        </p:nvCxnSpPr>
        <p:spPr>
          <a:xfrm>
            <a:off x="8501890" y="4686230"/>
            <a:ext cx="0" cy="1896492"/>
          </a:xfrm>
          <a:prstGeom prst="line">
            <a:avLst/>
          </a:prstGeom>
          <a:ln w="28575">
            <a:solidFill>
              <a:srgbClr val="7E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7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D575F91A-97EE-9648-A307-A44ED22DF3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3849" y="-1251554"/>
            <a:ext cx="12719544" cy="76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9240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4210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898BC6C-FB4B-E64C-A072-F8E6FA087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5783" y="4876849"/>
            <a:ext cx="716304" cy="6983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3BAEA65-BCBE-6C4C-BAD4-46265D8C0E62}"/>
              </a:ext>
            </a:extLst>
          </p:cNvPr>
          <p:cNvSpPr/>
          <p:nvPr/>
        </p:nvSpPr>
        <p:spPr>
          <a:xfrm>
            <a:off x="-1" y="0"/>
            <a:ext cx="12192000" cy="4549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5167" y="4686229"/>
            <a:ext cx="8297414" cy="1258265"/>
          </a:xfrm>
        </p:spPr>
        <p:txBody>
          <a:bodyPr anchor="b">
            <a:normAutofit/>
          </a:bodyPr>
          <a:lstStyle>
            <a:lvl1pPr algn="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5860" y="6012757"/>
            <a:ext cx="8297411" cy="48502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Objectives go here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11D24F1-566C-FB46-BB82-C18242498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41" y="6038268"/>
            <a:ext cx="696980" cy="6969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18C198-BD5D-A84E-8AFA-F0611A66DDC9}"/>
              </a:ext>
            </a:extLst>
          </p:cNvPr>
          <p:cNvSpPr txBox="1"/>
          <p:nvPr/>
        </p:nvSpPr>
        <p:spPr>
          <a:xfrm>
            <a:off x="8706364" y="5627349"/>
            <a:ext cx="3161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ADOBE DIGITAL DESIGN</a:t>
            </a:r>
          </a:p>
          <a:p>
            <a:r>
              <a:rPr lang="en-US" sz="20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Abode Classes</a:t>
            </a:r>
          </a:p>
          <a:p>
            <a:r>
              <a:rPr lang="en-US" sz="20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Wake County Public Schools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9501D6-A844-0C45-A481-0E7BC66AB9A7}"/>
              </a:ext>
            </a:extLst>
          </p:cNvPr>
          <p:cNvCxnSpPr/>
          <p:nvPr/>
        </p:nvCxnSpPr>
        <p:spPr>
          <a:xfrm>
            <a:off x="8501890" y="4686230"/>
            <a:ext cx="0" cy="1896492"/>
          </a:xfrm>
          <a:prstGeom prst="line">
            <a:avLst/>
          </a:prstGeom>
          <a:ln w="28575">
            <a:solidFill>
              <a:srgbClr val="7E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836CCDA8-A5E5-074F-A2E6-65E4E21C8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3849" y="-1251554"/>
            <a:ext cx="12719544" cy="76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0501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B2936E-BF36-C848-996E-70ABFF5352D0}"/>
              </a:ext>
            </a:extLst>
          </p:cNvPr>
          <p:cNvSpPr/>
          <p:nvPr/>
        </p:nvSpPr>
        <p:spPr>
          <a:xfrm>
            <a:off x="0" y="483326"/>
            <a:ext cx="12239897" cy="1058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64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8C615F-C010-EA42-9461-48DD4555D9C1}"/>
              </a:ext>
            </a:extLst>
          </p:cNvPr>
          <p:cNvSpPr/>
          <p:nvPr/>
        </p:nvSpPr>
        <p:spPr>
          <a:xfrm>
            <a:off x="204537" y="216568"/>
            <a:ext cx="11682663" cy="6412832"/>
          </a:xfrm>
          <a:prstGeom prst="rect">
            <a:avLst/>
          </a:prstGeom>
          <a:noFill/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36D59B-1D04-0B46-89FC-82C0BDD65993}"/>
              </a:ext>
            </a:extLst>
          </p:cNvPr>
          <p:cNvSpPr/>
          <p:nvPr/>
        </p:nvSpPr>
        <p:spPr>
          <a:xfrm>
            <a:off x="-47897" y="2764294"/>
            <a:ext cx="12239897" cy="2852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484711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BC58EF-7F29-914A-9982-3D36C1840E3A}"/>
              </a:ext>
            </a:extLst>
          </p:cNvPr>
          <p:cNvSpPr/>
          <p:nvPr/>
        </p:nvSpPr>
        <p:spPr>
          <a:xfrm>
            <a:off x="0" y="483326"/>
            <a:ext cx="12239897" cy="1058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8036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CF33BD-66C4-0649-B0A9-DB7203EFBF51}"/>
              </a:ext>
            </a:extLst>
          </p:cNvPr>
          <p:cNvSpPr/>
          <p:nvPr/>
        </p:nvSpPr>
        <p:spPr>
          <a:xfrm>
            <a:off x="0" y="483326"/>
            <a:ext cx="12239897" cy="1058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7574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C70456-D027-3A48-88F3-8EEF9E991F0C}"/>
              </a:ext>
            </a:extLst>
          </p:cNvPr>
          <p:cNvSpPr/>
          <p:nvPr/>
        </p:nvSpPr>
        <p:spPr>
          <a:xfrm>
            <a:off x="204537" y="216568"/>
            <a:ext cx="11682663" cy="6412832"/>
          </a:xfrm>
          <a:prstGeom prst="rect">
            <a:avLst/>
          </a:prstGeom>
          <a:noFill/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D54E39-64F4-F747-B5FB-641330DFD1A9}"/>
              </a:ext>
            </a:extLst>
          </p:cNvPr>
          <p:cNvSpPr/>
          <p:nvPr/>
        </p:nvSpPr>
        <p:spPr>
          <a:xfrm>
            <a:off x="2103120" y="0"/>
            <a:ext cx="717804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05F0A2-1F08-F944-A189-97E4B7BD94D6}"/>
              </a:ext>
            </a:extLst>
          </p:cNvPr>
          <p:cNvSpPr txBox="1"/>
          <p:nvPr/>
        </p:nvSpPr>
        <p:spPr>
          <a:xfrm>
            <a:off x="2910840" y="901337"/>
            <a:ext cx="5699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4800" b="0" i="0" dirty="0">
                <a:solidFill>
                  <a:schemeClr val="tx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QUESTIONS TO ASK BEFORE YOU BEGIN:</a:t>
            </a:r>
            <a:endParaRPr lang="en-US" sz="4800" b="0" i="0" dirty="0">
              <a:solidFill>
                <a:schemeClr val="tx1"/>
              </a:solidFill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21DB233-5E0C-8045-AF8F-BD976C5DE4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55309" y="2678113"/>
            <a:ext cx="6300591" cy="33305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69149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s to Cons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C70456-D027-3A48-88F3-8EEF9E991F0C}"/>
              </a:ext>
            </a:extLst>
          </p:cNvPr>
          <p:cNvSpPr/>
          <p:nvPr/>
        </p:nvSpPr>
        <p:spPr>
          <a:xfrm>
            <a:off x="204537" y="216568"/>
            <a:ext cx="11682663" cy="6412832"/>
          </a:xfrm>
          <a:prstGeom prst="rect">
            <a:avLst/>
          </a:prstGeom>
          <a:noFill/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D54E39-64F4-F747-B5FB-641330DFD1A9}"/>
              </a:ext>
            </a:extLst>
          </p:cNvPr>
          <p:cNvSpPr/>
          <p:nvPr/>
        </p:nvSpPr>
        <p:spPr>
          <a:xfrm>
            <a:off x="2103120" y="0"/>
            <a:ext cx="717804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05F0A2-1F08-F944-A189-97E4B7BD94D6}"/>
              </a:ext>
            </a:extLst>
          </p:cNvPr>
          <p:cNvSpPr txBox="1"/>
          <p:nvPr/>
        </p:nvSpPr>
        <p:spPr>
          <a:xfrm>
            <a:off x="3174998" y="901337"/>
            <a:ext cx="5435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4800" b="0" i="0" dirty="0">
                <a:solidFill>
                  <a:schemeClr val="tx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QUESTIONS TO CONSOIDER:</a:t>
            </a:r>
            <a:endParaRPr lang="en-US" sz="4800" b="0" i="0" dirty="0">
              <a:solidFill>
                <a:schemeClr val="tx1"/>
              </a:solidFill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21DB233-5E0C-8045-AF8F-BD976C5DE4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2888" y="2678113"/>
            <a:ext cx="6350696" cy="33305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9991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06D64-05E9-1B4B-8683-0F67B3FBCDDF}" type="datetimeFigureOut">
              <a:rPr lang="en-US" smtClean="0"/>
              <a:t>6/2/22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5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Futura Condensed Medium" panose="020B0602020204020303" pitchFamily="34" charset="-79"/>
          <a:ea typeface="+mj-ea"/>
          <a:cs typeface="Futura Condensed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b="1" i="0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HZHhBuLoqJzHeSDcXIWPgOKRruam2uB4/vie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nKfunltLx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7Fv9w-qa5w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-l7HeXb4Pc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fXRn85DqJwD2RZB37f0o2qHuzQ-G92c_/vie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ctrTitle"/>
          </p:nvPr>
        </p:nvSpPr>
        <p:spPr>
          <a:xfrm>
            <a:off x="185167" y="4686229"/>
            <a:ext cx="8297414" cy="1258265"/>
          </a:xfrm>
        </p:spPr>
        <p:txBody>
          <a:bodyPr anchor="b">
            <a:normAutofit/>
          </a:bodyPr>
          <a:lstStyle/>
          <a:p>
            <a:pPr lvl="0"/>
            <a:r>
              <a:rPr lang="en-US" dirty="0"/>
              <a:t>Commercials &amp; PSAs</a:t>
            </a:r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1"/>
          </p:nvPr>
        </p:nvSpPr>
        <p:spPr>
          <a:xfrm>
            <a:off x="165860" y="6012757"/>
            <a:ext cx="8297411" cy="48502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Objective: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5715000"/>
          </a:xfrm>
        </p:spPr>
        <p:txBody>
          <a:bodyPr>
            <a:normAutofit/>
          </a:bodyPr>
          <a:lstStyle/>
          <a:p>
            <a:pPr lvl="0"/>
            <a:r>
              <a:rPr lang="en-US" sz="4800" dirty="0"/>
              <a:t>Let’s play a game. See if you can name the commercial by the Jingle before the countdown ends</a:t>
            </a:r>
          </a:p>
        </p:txBody>
      </p:sp>
      <p:sp>
        <p:nvSpPr>
          <p:cNvPr id="133" name="Google Shape;133;p2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0" dirty="0"/>
              <a:t>Jingle is a short slogan, verse, or tune designed to be easily remembered, especially as used in advertising.</a:t>
            </a:r>
          </a:p>
        </p:txBody>
      </p:sp>
      <p:pic>
        <p:nvPicPr>
          <p:cNvPr id="134" name="Google Shape;134;p23" descr="Conduct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1483" y="2898745"/>
            <a:ext cx="3373468" cy="3373468"/>
          </a:xfrm>
          <a:prstGeom prst="rect">
            <a:avLst/>
          </a:prstGeom>
          <a:noFill/>
          <a:ln w="9525" cap="flat" cmpd="sng">
            <a:solidFill>
              <a:srgbClr val="4F8F9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endParaRPr/>
          </a:p>
        </p:txBody>
      </p:sp>
      <p:pic>
        <p:nvPicPr>
          <p:cNvPr id="141" name="Google Shape;141;p24" title="Media1.m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738" y="151725"/>
            <a:ext cx="11652525" cy="6554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" name="Google Shape;146;p25"/>
          <p:cNvGraphicFramePr/>
          <p:nvPr/>
        </p:nvGraphicFramePr>
        <p:xfrm>
          <a:off x="1381038" y="323874"/>
          <a:ext cx="9429925" cy="6210250"/>
        </p:xfrm>
        <a:graphic>
          <a:graphicData uri="http://schemas.openxmlformats.org/drawingml/2006/table">
            <a:tbl>
              <a:tblPr>
                <a:noFill/>
                <a:tableStyleId>{AB1517C0-3ACF-44EB-850F-7683D5114490}</a:tableStyleId>
              </a:tblPr>
              <a:tblGrid>
                <a:gridCol w="258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1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strike="noStrike" cap="none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Word </a:t>
                      </a:r>
                      <a:endParaRPr sz="2800" strike="noStrike" cap="none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56675" marR="566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strike="noStrike" cap="none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Definition </a:t>
                      </a:r>
                      <a:endParaRPr sz="2800" strike="noStrike" cap="none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56675" marR="566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strike="noStrike" cap="none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Examples to help you remember </a:t>
                      </a:r>
                      <a:endParaRPr sz="2800" strike="noStrike" cap="none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56675" marR="566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Celebrity endorsement 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When a famous person talks about the good qualities of a product to promote it. 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Michael Jordan talking about how he loves to wear Hanes T-shirt because they are soft. 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6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Testimonials 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When a private citizen (regular person) talks about the good qualities of a product to promote it. 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real consumer who talks about how much money he is saving with his new car insurance. </a:t>
                      </a:r>
                      <a:endParaRPr sz="14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" name="Google Shape;151;p26"/>
          <p:cNvGraphicFramePr/>
          <p:nvPr>
            <p:extLst>
              <p:ext uri="{D42A27DB-BD31-4B8C-83A1-F6EECF244321}">
                <p14:modId xmlns:p14="http://schemas.microsoft.com/office/powerpoint/2010/main" val="847241539"/>
              </p:ext>
            </p:extLst>
          </p:nvPr>
        </p:nvGraphicFramePr>
        <p:xfrm>
          <a:off x="1153887" y="2118360"/>
          <a:ext cx="9993075" cy="4378250"/>
        </p:xfrm>
        <a:graphic>
          <a:graphicData uri="http://schemas.openxmlformats.org/drawingml/2006/table">
            <a:tbl>
              <a:tblPr>
                <a:noFill/>
                <a:tableStyleId>{4C5B0557-5959-4B86-9E33-F3C50A25D9BC}</a:tableStyleId>
              </a:tblPr>
              <a:tblGrid>
                <a:gridCol w="13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1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2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9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sng" strike="noStrike" cap="none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6675" marR="566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strike="noStrike" cap="none">
                          <a:solidFill>
                            <a:schemeClr val="tx1"/>
                          </a:solidFill>
                        </a:rPr>
                        <a:t>Definition </a:t>
                      </a:r>
                      <a:endParaRPr sz="2800" strike="noStrike" cap="none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6675" marR="566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strike="noStrike" cap="none">
                          <a:solidFill>
                            <a:schemeClr val="tx1"/>
                          </a:solidFill>
                        </a:rPr>
                        <a:t>Examples to help you remember </a:t>
                      </a:r>
                      <a:endParaRPr sz="2800" strike="noStrike" cap="none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6675" marR="566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Is also called Rhetoric, which is the art of using words a certain way to influence or appeal to, evoke emotions, opinions, attitudes, and behaviors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White women in their 30s 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Single and divorced males 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Senior citizens 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2" name="Google Shape;152;p26"/>
          <p:cNvSpPr txBox="1"/>
          <p:nvPr/>
        </p:nvSpPr>
        <p:spPr>
          <a:xfrm>
            <a:off x="866948" y="671800"/>
            <a:ext cx="105171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Persuasion</a:t>
            </a:r>
            <a:endParaRPr sz="1400" b="1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" name="Google Shape;157;p27"/>
          <p:cNvGraphicFramePr/>
          <p:nvPr>
            <p:extLst>
              <p:ext uri="{D42A27DB-BD31-4B8C-83A1-F6EECF244321}">
                <p14:modId xmlns:p14="http://schemas.microsoft.com/office/powerpoint/2010/main" val="1882012158"/>
              </p:ext>
            </p:extLst>
          </p:nvPr>
        </p:nvGraphicFramePr>
        <p:xfrm>
          <a:off x="662888" y="1618735"/>
          <a:ext cx="11163825" cy="5220599"/>
        </p:xfrm>
        <a:graphic>
          <a:graphicData uri="http://schemas.openxmlformats.org/drawingml/2006/table">
            <a:tbl>
              <a:tblPr>
                <a:noFill/>
                <a:tableStyleId>{AB1517C0-3ACF-44EB-850F-7683D5114490}</a:tableStyleId>
              </a:tblPr>
              <a:tblGrid>
                <a:gridCol w="20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752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strike="noStrike" cap="none" dirty="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Word </a:t>
                      </a:r>
                      <a:endParaRPr sz="2800" strike="noStrike" cap="none" dirty="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56675" marR="566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strike="noStrike" cap="none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Definition </a:t>
                      </a:r>
                      <a:endParaRPr sz="2800" strike="noStrike" cap="none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56675" marR="566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strike="noStrike" cap="none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Examples to help you remember </a:t>
                      </a:r>
                      <a:endParaRPr sz="2800" strike="noStrike" cap="none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56675" marR="566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7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Pathos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Appeals to our emotions or feelings</a:t>
                      </a: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-You trust the advice of a doctor because of who he/she is.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-You buy something advertised by certain celebrities whom you trust/respect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65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Logos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Uses logo or reasoning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Can include humor, shock value, or appeal to physical sensations like taste. 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887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Ethos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Uses credibility to appeal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</a:rPr>
                        <a:t>You make a good point, or you provide research-based evidence.</a:t>
                      </a:r>
                      <a:endParaRPr sz="240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chemeClr val="dk1"/>
                        </a:solidFill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8" name="Google Shape;158;p27"/>
          <p:cNvSpPr txBox="1"/>
          <p:nvPr/>
        </p:nvSpPr>
        <p:spPr>
          <a:xfrm>
            <a:off x="441300" y="603628"/>
            <a:ext cx="11607000" cy="113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dk1"/>
                </a:solidFill>
                <a:latin typeface="Futura Condensed Medium" panose="020B0602020204020303" pitchFamily="34" charset="-79"/>
                <a:ea typeface="Oswald"/>
                <a:cs typeface="Futura Condensed Medium" panose="020B0602020204020303" pitchFamily="34" charset="-79"/>
                <a:sym typeface="Oswald"/>
              </a:rPr>
              <a:t>Persuasive techniques used in advertising</a:t>
            </a:r>
            <a:endParaRPr sz="4400" dirty="0">
              <a:solidFill>
                <a:schemeClr val="dk1"/>
              </a:solidFill>
              <a:latin typeface="Futura Condensed Medium" panose="020B0602020204020303" pitchFamily="34" charset="-79"/>
              <a:ea typeface="Oswald"/>
              <a:cs typeface="Futura Condensed Medium" panose="020B0602020204020303" pitchFamily="34" charset="-79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2695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dirty="0"/>
              <a:t>What type of Persuasion is this ad using?</a:t>
            </a:r>
            <a:endParaRPr sz="4600" dirty="0"/>
          </a:p>
        </p:txBody>
      </p:sp>
      <p:sp>
        <p:nvSpPr>
          <p:cNvPr id="165" name="Google Shape;165;p28"/>
          <p:cNvSpPr txBox="1">
            <a:spLocks noGrp="1"/>
          </p:cNvSpPr>
          <p:nvPr>
            <p:ph type="body" idx="1"/>
          </p:nvPr>
        </p:nvSpPr>
        <p:spPr>
          <a:xfrm>
            <a:off x="415600" y="3885725"/>
            <a:ext cx="3744000" cy="220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Pathos?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Logos?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Ethos?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8315" y="597625"/>
            <a:ext cx="8048174" cy="549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2695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dirty="0"/>
              <a:t>What type of Persuasion is this ad using?</a:t>
            </a:r>
            <a:endParaRPr sz="4600" dirty="0"/>
          </a:p>
        </p:txBody>
      </p:sp>
      <p:sp>
        <p:nvSpPr>
          <p:cNvPr id="173" name="Google Shape;173;p29"/>
          <p:cNvSpPr txBox="1">
            <a:spLocks noGrp="1"/>
          </p:cNvSpPr>
          <p:nvPr>
            <p:ph type="body" idx="1"/>
          </p:nvPr>
        </p:nvSpPr>
        <p:spPr>
          <a:xfrm>
            <a:off x="415600" y="3885725"/>
            <a:ext cx="3744000" cy="220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Pathos?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Logos?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Ethos?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5906" y="554350"/>
            <a:ext cx="8167800" cy="556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2695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/>
              <a:t>What type of Persuasion is this ad using?</a:t>
            </a:r>
            <a:endParaRPr sz="4600"/>
          </a:p>
        </p:txBody>
      </p:sp>
      <p:sp>
        <p:nvSpPr>
          <p:cNvPr id="181" name="Google Shape;181;p30"/>
          <p:cNvSpPr txBox="1">
            <a:spLocks noGrp="1"/>
          </p:cNvSpPr>
          <p:nvPr>
            <p:ph type="body" idx="1"/>
          </p:nvPr>
        </p:nvSpPr>
        <p:spPr>
          <a:xfrm>
            <a:off x="415600" y="3885725"/>
            <a:ext cx="3744000" cy="220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Pathos?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Logos?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Ethos?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4500" y="202113"/>
            <a:ext cx="5126825" cy="645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PUBLIC SERVICE ANNOUNCEMENT </a:t>
            </a:r>
          </a:p>
        </p:txBody>
      </p:sp>
      <p:sp>
        <p:nvSpPr>
          <p:cNvPr id="189" name="Google Shape;189;p31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PSA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Commercials vs. PSA’s</a:t>
            </a:r>
          </a:p>
        </p:txBody>
      </p:sp>
      <p:sp>
        <p:nvSpPr>
          <p:cNvPr id="196" name="Google Shape;196;p3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0" dirty="0">
                <a:sym typeface="Arial"/>
              </a:rPr>
              <a:t>Unlike traditional commercials, public service announcements (PSAs) are primarily designed to inform and educate rather than sell a product or service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Commericals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DD49F7-DA1E-348B-CD04-7C039C3BEB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1" name="Google Shape;201;p33"/>
          <p:cNvGraphicFramePr/>
          <p:nvPr>
            <p:extLst>
              <p:ext uri="{D42A27DB-BD31-4B8C-83A1-F6EECF244321}">
                <p14:modId xmlns:p14="http://schemas.microsoft.com/office/powerpoint/2010/main" val="348766320"/>
              </p:ext>
            </p:extLst>
          </p:nvPr>
        </p:nvGraphicFramePr>
        <p:xfrm>
          <a:off x="285437" y="1829110"/>
          <a:ext cx="11583150" cy="4667500"/>
        </p:xfrm>
        <a:graphic>
          <a:graphicData uri="http://schemas.openxmlformats.org/drawingml/2006/table">
            <a:tbl>
              <a:tblPr>
                <a:noFill/>
                <a:tableStyleId>{8AAF6B70-414F-4C42-88A1-9FA557D850B2}</a:tableStyleId>
              </a:tblPr>
              <a:tblGrid>
                <a:gridCol w="33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1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u="sng" strike="noStrike" cap="none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6675" marR="566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strike="noStrike" cap="none">
                          <a:solidFill>
                            <a:schemeClr val="tx1"/>
                          </a:solidFill>
                        </a:rPr>
                        <a:t>Definition </a:t>
                      </a:r>
                      <a:endParaRPr sz="2800" strike="noStrike" cap="none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6675" marR="566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strike="noStrike" cap="none">
                          <a:solidFill>
                            <a:schemeClr val="tx1"/>
                          </a:solidFill>
                        </a:rPr>
                        <a:t>Examples to help you remember </a:t>
                      </a:r>
                      <a:endParaRPr sz="2800" strike="noStrike" cap="none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6675" marR="566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5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main group of people that the PSA/commercial is trying to reach and convince. A target audience can be people of a certain age group, gender, marital status, etc. 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Parents looking to adopt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People that text and drive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Senior citizens</a:t>
                      </a:r>
                      <a:endParaRPr sz="28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Teens that smoke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2" name="Google Shape;202;p33"/>
          <p:cNvSpPr txBox="1"/>
          <p:nvPr/>
        </p:nvSpPr>
        <p:spPr>
          <a:xfrm>
            <a:off x="706575" y="657650"/>
            <a:ext cx="10914300" cy="10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Target audience or Target group </a:t>
            </a:r>
            <a:endParaRPr sz="1500" b="1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" name="Google Shape;208;p34"/>
          <p:cNvGraphicFramePr/>
          <p:nvPr>
            <p:extLst>
              <p:ext uri="{D42A27DB-BD31-4B8C-83A1-F6EECF244321}">
                <p14:modId xmlns:p14="http://schemas.microsoft.com/office/powerpoint/2010/main" val="1463095149"/>
              </p:ext>
            </p:extLst>
          </p:nvPr>
        </p:nvGraphicFramePr>
        <p:xfrm>
          <a:off x="209269" y="2011680"/>
          <a:ext cx="11557100" cy="4258750"/>
        </p:xfrm>
        <a:graphic>
          <a:graphicData uri="http://schemas.openxmlformats.org/drawingml/2006/table">
            <a:tbl>
              <a:tblPr>
                <a:noFill/>
                <a:tableStyleId>{8AAF6B70-414F-4C42-88A1-9FA557D850B2}</a:tableStyleId>
              </a:tblPr>
              <a:tblGrid>
                <a:gridCol w="33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89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9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u="sng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6675" marR="566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</a:rPr>
                        <a:t>Definition </a:t>
                      </a:r>
                      <a:endParaRPr sz="280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6675" marR="566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</a:rPr>
                        <a:t>Examples to help you remember </a:t>
                      </a:r>
                      <a:endParaRPr sz="280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6675" marR="566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8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central idea that the creators of a PSA/ commercial want the target audience to believe. 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“This face cream will make you look younger and feel more attractive” 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“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Texting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while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driving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causes a 400 percent increase in time spent with eyes off the road.”</a:t>
                      </a:r>
                      <a:endParaRPr sz="2800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9" name="Google Shape;209;p34"/>
          <p:cNvSpPr txBox="1"/>
          <p:nvPr/>
        </p:nvSpPr>
        <p:spPr>
          <a:xfrm>
            <a:off x="737552" y="587570"/>
            <a:ext cx="9414300" cy="89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FFFFFF"/>
                </a:solidFill>
                <a:latin typeface="Futura Condensed Medium" panose="020B0602020204020303" pitchFamily="34" charset="-79"/>
                <a:ea typeface="Oswald"/>
                <a:cs typeface="Futura Condensed Medium" panose="020B0602020204020303" pitchFamily="34" charset="-79"/>
                <a:sym typeface="Oswald"/>
              </a:rPr>
              <a:t>Message </a:t>
            </a:r>
            <a:endParaRPr dirty="0">
              <a:solidFill>
                <a:srgbClr val="FFFFFF"/>
              </a:solidFill>
              <a:latin typeface="Futura Condensed Medium" panose="020B0602020204020303" pitchFamily="34" charset="-79"/>
              <a:ea typeface="Oswald"/>
              <a:cs typeface="Futura Condensed Medium" panose="020B0602020204020303" pitchFamily="34" charset="-79"/>
              <a:sym typeface="Oswa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What is the point of a PSA?</a:t>
            </a:r>
          </a:p>
        </p:txBody>
      </p:sp>
      <p:grpSp>
        <p:nvGrpSpPr>
          <p:cNvPr id="215" name="Google Shape;215;p35"/>
          <p:cNvGrpSpPr/>
          <p:nvPr/>
        </p:nvGrpSpPr>
        <p:grpSpPr>
          <a:xfrm>
            <a:off x="1066800" y="2019300"/>
            <a:ext cx="10058399" cy="4149725"/>
            <a:chOff x="0" y="0"/>
            <a:chExt cx="10058399" cy="3725612"/>
          </a:xfrm>
        </p:grpSpPr>
        <p:cxnSp>
          <p:nvCxnSpPr>
            <p:cNvPr id="216" name="Google Shape;216;p35"/>
            <p:cNvCxnSpPr/>
            <p:nvPr/>
          </p:nvCxnSpPr>
          <p:spPr>
            <a:xfrm>
              <a:off x="0" y="0"/>
              <a:ext cx="10058399" cy="0"/>
            </a:xfrm>
            <a:prstGeom prst="straightConnector1">
              <a:avLst/>
            </a:prstGeom>
            <a:solidFill>
              <a:srgbClr val="2277C7"/>
            </a:solidFill>
            <a:ln w="12700" cap="flat" cmpd="sng">
              <a:solidFill>
                <a:srgbClr val="2277C7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17" name="Google Shape;217;p35"/>
            <p:cNvSpPr/>
            <p:nvPr/>
          </p:nvSpPr>
          <p:spPr>
            <a:xfrm>
              <a:off x="0" y="0"/>
              <a:ext cx="10058399" cy="18628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5"/>
            <p:cNvSpPr txBox="1"/>
            <p:nvPr/>
          </p:nvSpPr>
          <p:spPr>
            <a:xfrm>
              <a:off x="0" y="0"/>
              <a:ext cx="10058399" cy="18628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575" tIns="148575" rIns="148575" bIns="14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900"/>
                <a:buFont typeface="Gill Sans"/>
                <a:buNone/>
              </a:pPr>
              <a:r>
                <a:rPr lang="en-US" sz="3600" i="0" u="none" strike="noStrike" cap="none" dirty="0">
                  <a:solidFill>
                    <a:schemeClr val="dk1"/>
                  </a:solidFill>
                </a:rPr>
                <a:t>They are made to change public opinion and raise awareness on important issues while presenting information quickly and efficiently.</a:t>
              </a:r>
              <a:endParaRPr sz="3600" dirty="0"/>
            </a:p>
          </p:txBody>
        </p:sp>
        <p:cxnSp>
          <p:nvCxnSpPr>
            <p:cNvPr id="219" name="Google Shape;219;p35"/>
            <p:cNvCxnSpPr/>
            <p:nvPr/>
          </p:nvCxnSpPr>
          <p:spPr>
            <a:xfrm>
              <a:off x="0" y="1862806"/>
              <a:ext cx="10058399" cy="0"/>
            </a:xfrm>
            <a:prstGeom prst="straightConnector1">
              <a:avLst/>
            </a:prstGeom>
            <a:solidFill>
              <a:srgbClr val="3F4FDC"/>
            </a:solidFill>
            <a:ln w="12700" cap="flat" cmpd="sng">
              <a:solidFill>
                <a:srgbClr val="3F4FDC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20" name="Google Shape;220;p35"/>
            <p:cNvSpPr/>
            <p:nvPr/>
          </p:nvSpPr>
          <p:spPr>
            <a:xfrm>
              <a:off x="0" y="1862806"/>
              <a:ext cx="10058399" cy="18628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5"/>
            <p:cNvSpPr txBox="1"/>
            <p:nvPr/>
          </p:nvSpPr>
          <p:spPr>
            <a:xfrm>
              <a:off x="0" y="1862806"/>
              <a:ext cx="10058399" cy="18628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575" tIns="148575" rIns="148575" bIns="14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900"/>
                <a:buFont typeface="Gill Sans"/>
                <a:buNone/>
              </a:pPr>
              <a:r>
                <a:rPr lang="en-US" sz="3600" i="0" u="none" strike="noStrike" cap="none">
                  <a:solidFill>
                    <a:schemeClr val="dk1"/>
                  </a:solidFill>
                </a:rPr>
                <a:t>Examples of PSA ads include drinking and driving, texting and driving, drug addiction, and bullying prevention.</a:t>
              </a:r>
              <a:endParaRPr sz="3600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7" name="Google Shape;227;p36"/>
          <p:cNvSpPr/>
          <p:nvPr/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6"/>
          <p:cNvSpPr/>
          <p:nvPr/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6"/>
          <p:cNvSpPr txBox="1">
            <a:spLocks noGrp="1"/>
          </p:cNvSpPr>
          <p:nvPr>
            <p:ph type="title"/>
          </p:nvPr>
        </p:nvSpPr>
        <p:spPr>
          <a:xfrm>
            <a:off x="676240" y="875324"/>
            <a:ext cx="3536510" cy="509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US" sz="4400">
                <a:solidFill>
                  <a:schemeClr val="dk1"/>
                </a:solidFill>
              </a:rPr>
              <a:t>It may be hard to make an important point entertaining in a PSA</a:t>
            </a:r>
            <a:endParaRPr/>
          </a:p>
        </p:txBody>
      </p:sp>
      <p:sp>
        <p:nvSpPr>
          <p:cNvPr id="230" name="Google Shape;230;p36"/>
          <p:cNvSpPr txBox="1">
            <a:spLocks noGrp="1"/>
          </p:cNvSpPr>
          <p:nvPr>
            <p:ph idx="1"/>
          </p:nvPr>
        </p:nvSpPr>
        <p:spPr>
          <a:xfrm>
            <a:off x="5478124" y="559477"/>
            <a:ext cx="5647076" cy="547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en-US" sz="36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can be done!</a:t>
            </a:r>
            <a:endParaRPr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00000"/>
              </a:lnSpc>
              <a:spcBef>
                <a:spcPts val="900"/>
              </a:spcBef>
              <a:buClr>
                <a:schemeClr val="dk1"/>
              </a:buClr>
              <a:buSzPts val="3600"/>
            </a:pPr>
            <a:r>
              <a:rPr lang="en-US" sz="36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PSAs don’t have to be only serious, and they don’t have to just rely on fear. </a:t>
            </a:r>
            <a:endParaRPr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00000"/>
              </a:lnSpc>
              <a:spcBef>
                <a:spcPts val="900"/>
              </a:spcBef>
              <a:buClr>
                <a:schemeClr val="dk1"/>
              </a:buClr>
              <a:buSzPts val="3600"/>
            </a:pPr>
            <a:r>
              <a:rPr lang="en-US" sz="36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fact, getting viewers to notice a good cause may actually work best with a lighter touch</a:t>
            </a:r>
            <a:endParaRPr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7" descr="Ready to leave JUUL behind in 2020? Text &quot;DITCHJUUL&quot; to 88709 to join #ThisIsQuitting — a text-to-quit vaping program helping 70,000 people and counting.&#10;&#10;Text “DITCHJUUL” to 88709" title="DITCH JUUL  | This Is Quitting  | truth | :3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8275" y="6"/>
            <a:ext cx="923544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Think back to that PSA</a:t>
            </a:r>
          </a:p>
        </p:txBody>
      </p:sp>
      <p:sp>
        <p:nvSpPr>
          <p:cNvPr id="242" name="Google Shape;242;p38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ym typeface="Arial"/>
              </a:rPr>
              <a:t>What was the hook?</a:t>
            </a:r>
          </a:p>
          <a:p>
            <a:pPr lvl="1"/>
            <a:r>
              <a:rPr lang="en-US" dirty="0">
                <a:sym typeface="Arial"/>
              </a:rPr>
              <a:t>Hook (just like in </a:t>
            </a:r>
            <a:r>
              <a:rPr lang="en-US" dirty="0" err="1">
                <a:sym typeface="Arial"/>
              </a:rPr>
              <a:t>english</a:t>
            </a:r>
            <a:r>
              <a:rPr lang="en-US" dirty="0">
                <a:sym typeface="Arial"/>
              </a:rPr>
              <a:t> class) is how we grab the viewer’s attention.</a:t>
            </a:r>
          </a:p>
          <a:p>
            <a:pPr lvl="0"/>
            <a:r>
              <a:rPr lang="en-US" dirty="0">
                <a:sym typeface="Arial"/>
              </a:rPr>
              <a:t>Who is the target audience? Is it adults or teenagers?</a:t>
            </a:r>
          </a:p>
          <a:p>
            <a:pPr lvl="0"/>
            <a:r>
              <a:rPr lang="en-US" dirty="0">
                <a:sym typeface="Arial"/>
              </a:rPr>
              <a:t>What is the message in the video?</a:t>
            </a:r>
          </a:p>
          <a:p>
            <a:pPr lvl="0"/>
            <a:r>
              <a:rPr lang="en-US" dirty="0">
                <a:sym typeface="Arial"/>
              </a:rPr>
              <a:t>How do they get their point across?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3B517-B308-A73C-7CD3-FD5216E04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866768"/>
            <a:ext cx="10515600" cy="2792627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latin typeface="Futura Condensed Medium" panose="020B0602020204020303" pitchFamily="34" charset="-79"/>
                <a:ea typeface="Oswald"/>
                <a:cs typeface="Futura Condensed Medium" panose="020B0602020204020303" pitchFamily="34" charset="-79"/>
                <a:sym typeface="Oswald"/>
              </a:rPr>
              <a:t>PSAs are often used to highlight a community issue and persuade individuals to take action. They can convey information, create awareness, offer assistance or encourage a change in behavior. </a:t>
            </a:r>
            <a:endParaRPr lang="en-US" sz="44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40" descr="Helmet Safety! Green Hope High School" title="Helmet Safety PSA (Adobe Video Spring 2016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4113" y="-22412"/>
            <a:ext cx="9203767" cy="690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Discuss</a:t>
            </a:r>
          </a:p>
        </p:txBody>
      </p:sp>
      <p:sp>
        <p:nvSpPr>
          <p:cNvPr id="259" name="Google Shape;259;p41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0" dirty="0">
                <a:sym typeface="Arial"/>
              </a:rPr>
              <a:t>Who is the target audience?</a:t>
            </a:r>
          </a:p>
          <a:p>
            <a:pPr lvl="0"/>
            <a:r>
              <a:rPr lang="en-US" b="0" dirty="0">
                <a:sym typeface="Arial"/>
              </a:rPr>
              <a:t>What is the message in this video?</a:t>
            </a:r>
          </a:p>
          <a:p>
            <a:pPr lvl="0"/>
            <a:r>
              <a:rPr lang="en-US" b="0" dirty="0">
                <a:sym typeface="Arial"/>
              </a:rPr>
              <a:t>What is the hook?</a:t>
            </a:r>
          </a:p>
          <a:p>
            <a:pPr lvl="0"/>
            <a:r>
              <a:rPr lang="en-US" b="0" dirty="0">
                <a:sym typeface="Arial"/>
              </a:rPr>
              <a:t>What did it do: convey information, create awareness, offer assistance or encourage a change in behavior?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42" title="Put Down the Phone (Texting and Driving PSA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Before we get started</a:t>
            </a:r>
          </a:p>
        </p:txBody>
      </p:sp>
      <p:sp>
        <p:nvSpPr>
          <p:cNvPr id="83" name="Google Shape;83;p16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0" dirty="0">
                <a:sym typeface="Arial"/>
              </a:rPr>
              <a:t>Think about your favorite commercial you have seen recently. Could be an ad on TV or an ad on a social media site. </a:t>
            </a:r>
          </a:p>
          <a:p>
            <a:pPr lvl="0"/>
            <a:r>
              <a:rPr lang="en-US" b="0" dirty="0">
                <a:sym typeface="Arial"/>
              </a:rPr>
              <a:t>What product or service is your favorite commercial trying to sell? What happens in your favorite commercial? Why is this your favorite commercial?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Discuss</a:t>
            </a:r>
          </a:p>
        </p:txBody>
      </p:sp>
      <p:sp>
        <p:nvSpPr>
          <p:cNvPr id="271" name="Google Shape;271;p4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0" dirty="0">
                <a:sym typeface="Arial"/>
              </a:rPr>
              <a:t>Who is the target audience?</a:t>
            </a:r>
          </a:p>
          <a:p>
            <a:pPr lvl="0"/>
            <a:r>
              <a:rPr lang="en-US" b="0" dirty="0">
                <a:sym typeface="Arial"/>
              </a:rPr>
              <a:t>What is the message in this video?</a:t>
            </a:r>
          </a:p>
          <a:p>
            <a:pPr lvl="0"/>
            <a:r>
              <a:rPr lang="en-US" b="0" dirty="0">
                <a:sym typeface="Arial"/>
              </a:rPr>
              <a:t>What was the hook?</a:t>
            </a:r>
          </a:p>
          <a:p>
            <a:pPr lvl="0"/>
            <a:r>
              <a:rPr lang="en-US" b="0" dirty="0">
                <a:sym typeface="Arial"/>
              </a:rPr>
              <a:t>What did it do: convey information, create awareness, offer assistance or encourage a change in behavior?</a:t>
            </a:r>
          </a:p>
          <a:p>
            <a:pPr lvl="0"/>
            <a:endParaRPr lang="en-US" b="0" dirty="0"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831850" y="2800350"/>
            <a:ext cx="10515600" cy="284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 sz="5400" dirty="0"/>
              <a:t>Commercials are short, stylistic, and impactful videos used to sell products, goods, services, and even political campaigns. </a:t>
            </a:r>
            <a:br>
              <a:rPr lang="en-US" sz="5400" dirty="0"/>
            </a:br>
            <a:endParaRPr sz="5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823041-1E1E-5907-6D86-0A7C4BDD9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3" name="Google Shape;93;p18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0" dirty="0">
                <a:sym typeface="Arial"/>
              </a:rPr>
              <a:t>Since the very first television commercial ran — for $9 — more than 75 years ago, television advertising has grown into a $75 billion/year industry.</a:t>
            </a:r>
          </a:p>
          <a:p>
            <a:pPr lvl="0"/>
            <a:r>
              <a:rPr lang="en-US" b="0" dirty="0">
                <a:sym typeface="Arial"/>
              </a:rPr>
              <a:t>CBS sold 30-second Super Bowl 2019 commercial spots to the tune of $5.1 to $5.3 million.</a:t>
            </a:r>
          </a:p>
          <a:p>
            <a:pPr lvl="0"/>
            <a:r>
              <a:rPr lang="en-US" b="0" dirty="0">
                <a:sym typeface="Arial"/>
              </a:rPr>
              <a:t>Political Ads spent around $6.3 billion in the 2016 election.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/>
              <a:t>The first commercial was a $9 commercial</a:t>
            </a:r>
            <a:br>
              <a:rPr lang="en-US" sz="3600" dirty="0"/>
            </a:br>
            <a:r>
              <a:rPr lang="en-US" sz="3600" dirty="0"/>
              <a:t>$4 in air charges and $5 in station charges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063CD-0D56-BA6F-863E-BF1CBAF1A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" name="Google Shape;99;p19" title="Media2.m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05150" y="1478400"/>
            <a:ext cx="6781700" cy="50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" name="Google Shape;104;p20"/>
          <p:cNvGraphicFramePr/>
          <p:nvPr>
            <p:extLst>
              <p:ext uri="{D42A27DB-BD31-4B8C-83A1-F6EECF244321}">
                <p14:modId xmlns:p14="http://schemas.microsoft.com/office/powerpoint/2010/main" val="2322650249"/>
              </p:ext>
            </p:extLst>
          </p:nvPr>
        </p:nvGraphicFramePr>
        <p:xfrm>
          <a:off x="1099462" y="1933009"/>
          <a:ext cx="9993075" cy="4378250"/>
        </p:xfrm>
        <a:graphic>
          <a:graphicData uri="http://schemas.openxmlformats.org/drawingml/2006/table">
            <a:tbl>
              <a:tblPr>
                <a:noFill/>
                <a:tableStyleId>{4C5B0557-5959-4B86-9E33-F3C50A25D9BC}</a:tableStyleId>
              </a:tblPr>
              <a:tblGrid>
                <a:gridCol w="13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1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2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9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sng" strike="noStrike" cap="none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6675" marR="566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strike="noStrike" cap="none" dirty="0">
                          <a:solidFill>
                            <a:schemeClr val="tx1"/>
                          </a:solidFill>
                        </a:rPr>
                        <a:t>Definition </a:t>
                      </a:r>
                      <a:endParaRPr sz="2800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6675" marR="566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strike="noStrike" cap="none">
                          <a:solidFill>
                            <a:schemeClr val="tx1"/>
                          </a:solidFill>
                        </a:rPr>
                        <a:t>Examples to help you remember </a:t>
                      </a:r>
                      <a:endParaRPr sz="2800" strike="noStrike" cap="none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6675" marR="566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main group of people that the commercial is trying to reach and convince. A target audience can be people of a certain age group, gender, marital status, etc. 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White women in their 30s 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Single and divorced males 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Senior citizens 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" name="Google Shape;105;p20"/>
          <p:cNvSpPr txBox="1"/>
          <p:nvPr/>
        </p:nvSpPr>
        <p:spPr>
          <a:xfrm>
            <a:off x="866948" y="671800"/>
            <a:ext cx="105171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u="none" strike="noStrike" cap="none" dirty="0">
                <a:solidFill>
                  <a:schemeClr val="dk1"/>
                </a:solidFill>
                <a:latin typeface="Futura Condensed Medium" panose="020B0602020204020303" pitchFamily="34" charset="-79"/>
                <a:ea typeface="Oswald"/>
                <a:cs typeface="Futura Condensed Medium" panose="020B0602020204020303" pitchFamily="34" charset="-79"/>
                <a:sym typeface="Oswald"/>
              </a:rPr>
              <a:t>Target </a:t>
            </a:r>
            <a:r>
              <a:rPr lang="en-US" sz="4400" dirty="0">
                <a:solidFill>
                  <a:schemeClr val="dk1"/>
                </a:solidFill>
                <a:latin typeface="Futura Condensed Medium" panose="020B0602020204020303" pitchFamily="34" charset="-79"/>
                <a:ea typeface="Oswald"/>
                <a:cs typeface="Futura Condensed Medium" panose="020B0602020204020303" pitchFamily="34" charset="-79"/>
                <a:sym typeface="Oswald"/>
              </a:rPr>
              <a:t>A</a:t>
            </a:r>
            <a:r>
              <a:rPr lang="en-US" sz="4400" u="none" strike="noStrike" cap="none" dirty="0">
                <a:solidFill>
                  <a:schemeClr val="dk1"/>
                </a:solidFill>
                <a:latin typeface="Futura Condensed Medium" panose="020B0602020204020303" pitchFamily="34" charset="-79"/>
                <a:ea typeface="Oswald"/>
                <a:cs typeface="Futura Condensed Medium" panose="020B0602020204020303" pitchFamily="34" charset="-79"/>
                <a:sym typeface="Oswald"/>
              </a:rPr>
              <a:t>udience</a:t>
            </a:r>
            <a:endParaRPr sz="1400" u="none" strike="noStrike" cap="none" dirty="0">
              <a:solidFill>
                <a:schemeClr val="dk1"/>
              </a:solidFill>
              <a:latin typeface="Futura Condensed Medium" panose="020B0602020204020303" pitchFamily="34" charset="-79"/>
              <a:ea typeface="Oswald"/>
              <a:cs typeface="Futura Condensed Medium" panose="020B0602020204020303" pitchFamily="34" charset="-79"/>
              <a:sym typeface="Oswa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" name="Google Shape;111;p21"/>
          <p:cNvGraphicFramePr/>
          <p:nvPr>
            <p:extLst>
              <p:ext uri="{D42A27DB-BD31-4B8C-83A1-F6EECF244321}">
                <p14:modId xmlns:p14="http://schemas.microsoft.com/office/powerpoint/2010/main" val="3628662580"/>
              </p:ext>
            </p:extLst>
          </p:nvPr>
        </p:nvGraphicFramePr>
        <p:xfrm>
          <a:off x="1147194" y="2011680"/>
          <a:ext cx="9897600" cy="4258750"/>
        </p:xfrm>
        <a:graphic>
          <a:graphicData uri="http://schemas.openxmlformats.org/drawingml/2006/table">
            <a:tbl>
              <a:tblPr>
                <a:noFill/>
                <a:tableStyleId>{4C5B0557-5959-4B86-9E33-F3C50A25D9BC}</a:tableStyleId>
              </a:tblPr>
              <a:tblGrid>
                <a:gridCol w="13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7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9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sng" strike="noStrike" cap="none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6675" marR="566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strike="noStrike" cap="none">
                          <a:solidFill>
                            <a:schemeClr val="tx1"/>
                          </a:solidFill>
                        </a:rPr>
                        <a:t>Definition </a:t>
                      </a:r>
                      <a:endParaRPr sz="2800" strike="noStrike" cap="none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6675" marR="566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strike="noStrike" cap="none">
                          <a:solidFill>
                            <a:schemeClr val="tx1"/>
                          </a:solidFill>
                        </a:rPr>
                        <a:t>Examples to help you remember </a:t>
                      </a:r>
                      <a:endParaRPr sz="2800" strike="noStrike" cap="none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6675" marR="566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8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central idea that the creators of a commercial want the target audience to believe. 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“This face cream will make you look younger and feel more attractive” 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“If you shop at our supermarket you will save a lot of money” 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2" name="Google Shape;112;p21"/>
          <p:cNvSpPr txBox="1"/>
          <p:nvPr/>
        </p:nvSpPr>
        <p:spPr>
          <a:xfrm>
            <a:off x="1048101" y="742950"/>
            <a:ext cx="9033000" cy="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u="none" strike="noStrike" cap="none" dirty="0">
                <a:solidFill>
                  <a:schemeClr val="dk1"/>
                </a:solidFill>
                <a:latin typeface="Futura Condensed Medium" panose="020B0602020204020303" pitchFamily="34" charset="-79"/>
                <a:ea typeface="Oswald"/>
                <a:cs typeface="Futura Condensed Medium" panose="020B0602020204020303" pitchFamily="34" charset="-79"/>
                <a:sym typeface="Oswald"/>
              </a:rPr>
              <a:t>Message </a:t>
            </a:r>
            <a:endParaRPr sz="1400" u="none" strike="noStrike" cap="none" dirty="0">
              <a:solidFill>
                <a:schemeClr val="dk1"/>
              </a:solidFill>
              <a:latin typeface="Futura Condensed Medium" panose="020B0602020204020303" pitchFamily="34" charset="-79"/>
              <a:ea typeface="Oswald"/>
              <a:cs typeface="Futura Condensed Medium" panose="020B0602020204020303" pitchFamily="34" charset="-79"/>
              <a:sym typeface="Oswa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2"/>
          <p:cNvSpPr/>
          <p:nvPr/>
        </p:nvSpPr>
        <p:spPr>
          <a:xfrm>
            <a:off x="962042" y="0"/>
            <a:ext cx="456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2"/>
          <p:cNvSpPr/>
          <p:nvPr/>
        </p:nvSpPr>
        <p:spPr>
          <a:xfrm>
            <a:off x="1004479" y="0"/>
            <a:ext cx="10372200" cy="6858000"/>
          </a:xfrm>
          <a:prstGeom prst="rect">
            <a:avLst/>
          </a:prstGeom>
          <a:solidFill>
            <a:schemeClr val="dk2">
              <a:alpha val="909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2"/>
          <p:cNvSpPr/>
          <p:nvPr/>
        </p:nvSpPr>
        <p:spPr>
          <a:xfrm>
            <a:off x="11377328" y="0"/>
            <a:ext cx="273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2" name="Google Shape;122;p22"/>
          <p:cNvGraphicFramePr/>
          <p:nvPr/>
        </p:nvGraphicFramePr>
        <p:xfrm>
          <a:off x="1473459" y="326017"/>
          <a:ext cx="9429950" cy="6210250"/>
        </p:xfrm>
        <a:graphic>
          <a:graphicData uri="http://schemas.openxmlformats.org/drawingml/2006/table">
            <a:tbl>
              <a:tblPr>
                <a:noFill/>
                <a:tableStyleId>{AB1517C0-3ACF-44EB-850F-7683D5114490}</a:tableStyleId>
              </a:tblPr>
              <a:tblGrid>
                <a:gridCol w="3092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1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strike="noStrike" cap="none">
                          <a:latin typeface="Oswald"/>
                          <a:ea typeface="Oswald"/>
                          <a:cs typeface="Oswald"/>
                          <a:sym typeface="Oswald"/>
                        </a:rPr>
                        <a:t>Word </a:t>
                      </a:r>
                      <a:endParaRPr sz="2800" strike="noStrike" cap="none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56675" marR="566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strike="noStrike" cap="none">
                          <a:latin typeface="Oswald"/>
                          <a:ea typeface="Oswald"/>
                          <a:cs typeface="Oswald"/>
                          <a:sym typeface="Oswald"/>
                        </a:rPr>
                        <a:t>Definition </a:t>
                      </a:r>
                      <a:endParaRPr sz="2800" strike="noStrike" cap="none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56675" marR="566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strike="noStrike" cap="none">
                          <a:latin typeface="Oswald"/>
                          <a:ea typeface="Oswald"/>
                          <a:cs typeface="Oswald"/>
                          <a:sym typeface="Oswald"/>
                        </a:rPr>
                        <a:t>Examples to help you remember</a:t>
                      </a:r>
                      <a:r>
                        <a:rPr lang="en-US" sz="2800" b="1" u="sng" strike="noStrike" cap="none"/>
                        <a:t> </a:t>
                      </a:r>
                      <a:endParaRPr sz="2800" u="sng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6675" marR="566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Logo </a:t>
                      </a:r>
                      <a:endParaRPr sz="1400" u="none" strike="noStrike" cap="none"/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 mark or symbol that represents a company or product. Logos can include visuals or letters or both. </a:t>
                      </a:r>
                      <a:endParaRPr sz="1400" u="none" strike="noStrike" cap="none"/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6675" marR="566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6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Slogan </a:t>
                      </a:r>
                      <a:endParaRPr sz="1400" u="none" strike="noStrike" cap="none"/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Short and memorable phrase used to promote a product. </a:t>
                      </a:r>
                      <a:endParaRPr sz="1400" u="none" strike="noStrike" cap="none"/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“Just do it” 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“You are worth it” 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“Better ingredients, better pizza” </a:t>
                      </a:r>
                      <a:endParaRPr sz="1400" u="none" strike="noStrike" cap="none"/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3" name="Google Shape;12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50952" y="1606449"/>
            <a:ext cx="1618508" cy="774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07020" y="2655834"/>
            <a:ext cx="1327427" cy="1327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dobe ALL Software">
  <a:themeElements>
    <a:clrScheme name="Adobe Photoshop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2E99E9"/>
      </a:accent1>
      <a:accent2>
        <a:srgbClr val="001D35"/>
      </a:accent2>
      <a:accent3>
        <a:srgbClr val="297FD5"/>
      </a:accent3>
      <a:accent4>
        <a:srgbClr val="0432FF"/>
      </a:accent4>
      <a:accent5>
        <a:srgbClr val="005392"/>
      </a:accent5>
      <a:accent6>
        <a:srgbClr val="9D90A0"/>
      </a:accent6>
      <a:hlink>
        <a:srgbClr val="00FCFF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be ALL Software" id="{A6A79DE6-CF61-034E-90DF-0599E91B3D30}" vid="{749D4803-29C9-ED40-ADF2-7D7C44C435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Adobe ALL Software</Template>
  <TotalTime>0</TotalTime>
  <Words>1059</Words>
  <Application>Microsoft Macintosh PowerPoint</Application>
  <PresentationFormat>Widescreen</PresentationFormat>
  <Paragraphs>135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Average</vt:lpstr>
      <vt:lpstr>Century Gothic</vt:lpstr>
      <vt:lpstr>Futura Condensed Medium</vt:lpstr>
      <vt:lpstr>Raleway</vt:lpstr>
      <vt:lpstr>Oswald</vt:lpstr>
      <vt:lpstr>Calibri</vt:lpstr>
      <vt:lpstr>Gill Sans</vt:lpstr>
      <vt:lpstr>Futura Condensed Medium</vt:lpstr>
      <vt:lpstr>Adobe ALL Software</vt:lpstr>
      <vt:lpstr>Commercials &amp; PSAs</vt:lpstr>
      <vt:lpstr>Commericals</vt:lpstr>
      <vt:lpstr>Before we get started</vt:lpstr>
      <vt:lpstr>Commercials are short, stylistic, and impactful videos used to sell products, goods, services, and even political campaigns.  </vt:lpstr>
      <vt:lpstr>PowerPoint Presentation</vt:lpstr>
      <vt:lpstr>The first commercial was a $9 commercial $4 in air charges and $5 in station charges</vt:lpstr>
      <vt:lpstr>PowerPoint Presentation</vt:lpstr>
      <vt:lpstr>PowerPoint Presentation</vt:lpstr>
      <vt:lpstr>PowerPoint Presentation</vt:lpstr>
      <vt:lpstr>Let’s play a game. See if you can name the commercial by the Jingle before the countdown ends</vt:lpstr>
      <vt:lpstr>PowerPoint Presentation</vt:lpstr>
      <vt:lpstr>PowerPoint Presentation</vt:lpstr>
      <vt:lpstr>PowerPoint Presentation</vt:lpstr>
      <vt:lpstr>PowerPoint Presentation</vt:lpstr>
      <vt:lpstr>What type of Persuasion is this ad using?</vt:lpstr>
      <vt:lpstr>What type of Persuasion is this ad using?</vt:lpstr>
      <vt:lpstr>What type of Persuasion is this ad using?</vt:lpstr>
      <vt:lpstr>PUBLIC SERVICE ANNOUNCEMENT </vt:lpstr>
      <vt:lpstr>Commercials vs. PSA’s</vt:lpstr>
      <vt:lpstr>PowerPoint Presentation</vt:lpstr>
      <vt:lpstr>PowerPoint Presentation</vt:lpstr>
      <vt:lpstr>What is the point of a PSA?</vt:lpstr>
      <vt:lpstr>It may be hard to make an important point entertaining in a PSA</vt:lpstr>
      <vt:lpstr>PowerPoint Presentation</vt:lpstr>
      <vt:lpstr>Think back to that PSA</vt:lpstr>
      <vt:lpstr>PSAs are often used to highlight a community issue and persuade individuals to take action. They can convey information, create awareness, offer assistance or encourage a change in behavior. </vt:lpstr>
      <vt:lpstr>PowerPoint Presentation</vt:lpstr>
      <vt:lpstr>Discuss</vt:lpstr>
      <vt:lpstr>PowerPoint Presentation</vt:lpstr>
      <vt:lpstr>Discuss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Commercials &amp; PSAs</dc:title>
  <cp:lastModifiedBy>Emily Scales _ Staff - WakefieldHS</cp:lastModifiedBy>
  <cp:revision>1</cp:revision>
  <dcterms:modified xsi:type="dcterms:W3CDTF">2022-06-02T17:42:54Z</dcterms:modified>
</cp:coreProperties>
</file>