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6" r:id="rId2"/>
    <p:sldMasterId id="2147483688" r:id="rId3"/>
  </p:sldMasterIdLst>
  <p:notesMasterIdLst>
    <p:notesMasterId r:id="rId27"/>
  </p:notesMasterIdLst>
  <p:sldIdLst>
    <p:sldId id="28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83" r:id="rId19"/>
    <p:sldId id="274" r:id="rId20"/>
    <p:sldId id="284" r:id="rId21"/>
    <p:sldId id="276" r:id="rId22"/>
    <p:sldId id="278" r:id="rId23"/>
    <p:sldId id="279" r:id="rId24"/>
    <p:sldId id="280" r:id="rId25"/>
    <p:sldId id="281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79"/>
  </p:normalViewPr>
  <p:slideViewPr>
    <p:cSldViewPr snapToGrid="0">
      <p:cViewPr varScale="1">
        <p:scale>
          <a:sx n="139" d="100"/>
          <a:sy n="139" d="100"/>
        </p:scale>
        <p:origin x="60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6372f12bc_0_4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96372f12bc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639d2f92f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9639d2f92f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96372f12bc_0_4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96372f12b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9639d2f92f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9639d2f92f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96372f12bc_0_4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96372f12bc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9639d2f92f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9639d2f92f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96372f12bc_0_4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96372f12bc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6539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96372f12bc_0_5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96372f12bc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96372f12bc_0_4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96372f12bc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924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96372f12bc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96372f12bc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96372f12b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96372f12bc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96372f12bc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96372f12bc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639d2f92f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639d2f92f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9639d2f92f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9639d2f92f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9639d2f92f_1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9639d2f92f_1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9639d2f92f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9639d2f92f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6372f12bc_0_4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96372f12bc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6372f12bc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96372f12bc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96372f12bc_0_419:notes"/>
          <p:cNvSpPr txBox="1">
            <a:spLocks noGrp="1"/>
          </p:cNvSpPr>
          <p:nvPr>
            <p:ph type="sldNum" idx="12"/>
          </p:nvPr>
        </p:nvSpPr>
        <p:spPr>
          <a:xfrm>
            <a:off x="3884612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6372f12bc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96372f12bc_0_4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96372f12bc_0_433:notes"/>
          <p:cNvSpPr txBox="1">
            <a:spLocks noGrp="1"/>
          </p:cNvSpPr>
          <p:nvPr>
            <p:ph type="sldNum" idx="12"/>
          </p:nvPr>
        </p:nvSpPr>
        <p:spPr>
          <a:xfrm>
            <a:off x="3884612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6372f12bc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6372f12bc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6372f12bc_0_4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96372f12b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96372f12bc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96372f12bc_0_4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96372f12bc_0_4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AEA65-BCBE-6C4C-BAD4-46265D8C0E62}"/>
              </a:ext>
            </a:extLst>
          </p:cNvPr>
          <p:cNvSpPr/>
          <p:nvPr/>
        </p:nvSpPr>
        <p:spPr>
          <a:xfrm>
            <a:off x="-1" y="0"/>
            <a:ext cx="9144000" cy="3412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A3AE1D9D-3864-924D-AACD-13BD850D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887" y="-938665"/>
            <a:ext cx="9539658" cy="5704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8875" y="3514673"/>
            <a:ext cx="6223061" cy="705840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126" y="4220512"/>
            <a:ext cx="5700327" cy="652821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Objectives go here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6E337F0-EA19-F14E-A663-4151BAAB2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12" y="3630596"/>
            <a:ext cx="591884" cy="59188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AC61496-CE57-B44C-BE6E-1D21E6E7F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864" y="3671643"/>
            <a:ext cx="522735" cy="509791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CF85304-FE7F-CE48-91CC-61C151209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098" y="3639357"/>
            <a:ext cx="574364" cy="57436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11D24F1-566C-FB46-BB82-C18242498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1" y="4528701"/>
            <a:ext cx="522735" cy="522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18C198-BD5D-A84E-8AFA-F0611A66DDC9}"/>
              </a:ext>
            </a:extLst>
          </p:cNvPr>
          <p:cNvSpPr txBox="1"/>
          <p:nvPr/>
        </p:nvSpPr>
        <p:spPr>
          <a:xfrm>
            <a:off x="6529773" y="4220512"/>
            <a:ext cx="23713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ADOBE VISUAL DESIGN</a:t>
            </a:r>
          </a:p>
          <a:p>
            <a:r>
              <a:rPr lang="en-US" sz="1500" b="0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Abode Classes</a:t>
            </a:r>
          </a:p>
          <a:p>
            <a:r>
              <a:rPr lang="en-US" sz="1500" b="0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Wake County Public Schools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9501D6-A844-0C45-A481-0E7BC66AB9A7}"/>
              </a:ext>
            </a:extLst>
          </p:cNvPr>
          <p:cNvCxnSpPr/>
          <p:nvPr/>
        </p:nvCxnSpPr>
        <p:spPr>
          <a:xfrm>
            <a:off x="6376418" y="3514673"/>
            <a:ext cx="0" cy="1422369"/>
          </a:xfrm>
          <a:prstGeom prst="line">
            <a:avLst/>
          </a:prstGeom>
          <a:ln w="28575">
            <a:solidFill>
              <a:srgbClr val="7E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227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AEA65-BCBE-6C4C-BAD4-46265D8C0E62}"/>
              </a:ext>
            </a:extLst>
          </p:cNvPr>
          <p:cNvSpPr/>
          <p:nvPr/>
        </p:nvSpPr>
        <p:spPr>
          <a:xfrm>
            <a:off x="-1" y="0"/>
            <a:ext cx="9144000" cy="3412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2AC932-6F2F-D443-A196-EF859557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945" y="3668689"/>
            <a:ext cx="532449" cy="519138"/>
          </a:xfrm>
          <a:prstGeom prst="rect">
            <a:avLst/>
          </a:prstGeom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C42F36A-AE05-824D-B5EE-D3F074774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337" y="3657637"/>
            <a:ext cx="536712" cy="523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8875" y="3514672"/>
            <a:ext cx="6223061" cy="943699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396" y="4509568"/>
            <a:ext cx="6223058" cy="363765"/>
          </a:xfrm>
        </p:spPr>
        <p:txBody>
          <a:bodyPr>
            <a:normAutofit/>
          </a:bodyPr>
          <a:lstStyle>
            <a:lvl1pPr marL="0" indent="0" algn="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Objectives go here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11D24F1-566C-FB46-BB82-C18242498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1" y="4528701"/>
            <a:ext cx="522735" cy="522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18C198-BD5D-A84E-8AFA-F0611A66DDC9}"/>
              </a:ext>
            </a:extLst>
          </p:cNvPr>
          <p:cNvSpPr txBox="1"/>
          <p:nvPr/>
        </p:nvSpPr>
        <p:spPr>
          <a:xfrm>
            <a:off x="6529773" y="4220512"/>
            <a:ext cx="23713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ADOBE VIDEO DESIGN</a:t>
            </a:r>
          </a:p>
          <a:p>
            <a:r>
              <a:rPr lang="en-US" sz="1500" b="0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Abode Classes</a:t>
            </a:r>
          </a:p>
          <a:p>
            <a:r>
              <a:rPr lang="en-US" sz="1500" b="0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Wake County Public Schools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9501D6-A844-0C45-A481-0E7BC66AB9A7}"/>
              </a:ext>
            </a:extLst>
          </p:cNvPr>
          <p:cNvCxnSpPr/>
          <p:nvPr/>
        </p:nvCxnSpPr>
        <p:spPr>
          <a:xfrm>
            <a:off x="6376418" y="3514673"/>
            <a:ext cx="0" cy="1422369"/>
          </a:xfrm>
          <a:prstGeom prst="line">
            <a:avLst/>
          </a:prstGeom>
          <a:ln w="28575">
            <a:solidFill>
              <a:srgbClr val="7E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575F91A-97EE-9648-A307-A44ED22DF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2887" y="-938665"/>
            <a:ext cx="9539658" cy="570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819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98BC6C-FB4B-E64C-A072-F8E6FA087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337" y="3657637"/>
            <a:ext cx="537228" cy="523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BAEA65-BCBE-6C4C-BAD4-46265D8C0E62}"/>
              </a:ext>
            </a:extLst>
          </p:cNvPr>
          <p:cNvSpPr/>
          <p:nvPr/>
        </p:nvSpPr>
        <p:spPr>
          <a:xfrm>
            <a:off x="-1" y="0"/>
            <a:ext cx="9144000" cy="3412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8875" y="3514672"/>
            <a:ext cx="6223061" cy="943699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396" y="4509568"/>
            <a:ext cx="6223058" cy="363765"/>
          </a:xfrm>
        </p:spPr>
        <p:txBody>
          <a:bodyPr>
            <a:normAutofit/>
          </a:bodyPr>
          <a:lstStyle>
            <a:lvl1pPr marL="0" indent="0" algn="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Objectives go here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11D24F1-566C-FB46-BB82-C182424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1" y="4528701"/>
            <a:ext cx="522735" cy="522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18C198-BD5D-A84E-8AFA-F0611A66DDC9}"/>
              </a:ext>
            </a:extLst>
          </p:cNvPr>
          <p:cNvSpPr txBox="1"/>
          <p:nvPr/>
        </p:nvSpPr>
        <p:spPr>
          <a:xfrm>
            <a:off x="6529773" y="4220512"/>
            <a:ext cx="23713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ADOBE DIGITAL DESIGN</a:t>
            </a:r>
          </a:p>
          <a:p>
            <a:r>
              <a:rPr lang="en-US" sz="1500" b="0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Abode Classes</a:t>
            </a:r>
          </a:p>
          <a:p>
            <a:r>
              <a:rPr lang="en-US" sz="1500" b="0" i="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Wake County Public Schools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9501D6-A844-0C45-A481-0E7BC66AB9A7}"/>
              </a:ext>
            </a:extLst>
          </p:cNvPr>
          <p:cNvCxnSpPr/>
          <p:nvPr/>
        </p:nvCxnSpPr>
        <p:spPr>
          <a:xfrm>
            <a:off x="6376418" y="3514673"/>
            <a:ext cx="0" cy="1422369"/>
          </a:xfrm>
          <a:prstGeom prst="line">
            <a:avLst/>
          </a:prstGeom>
          <a:ln w="28575">
            <a:solidFill>
              <a:srgbClr val="7E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836CCDA8-A5E5-074F-A2E6-65E4E21C8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2887" y="-938665"/>
            <a:ext cx="9539658" cy="570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5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B2936E-BF36-C848-996E-70ABFF5352D0}"/>
              </a:ext>
            </a:extLst>
          </p:cNvPr>
          <p:cNvSpPr/>
          <p:nvPr/>
        </p:nvSpPr>
        <p:spPr>
          <a:xfrm>
            <a:off x="0" y="362495"/>
            <a:ext cx="9179923" cy="79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9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615F-C010-EA42-9461-48DD4555D9C1}"/>
              </a:ext>
            </a:extLst>
          </p:cNvPr>
          <p:cNvSpPr/>
          <p:nvPr/>
        </p:nvSpPr>
        <p:spPr>
          <a:xfrm>
            <a:off x="153403" y="162426"/>
            <a:ext cx="8761997" cy="4809624"/>
          </a:xfrm>
          <a:prstGeom prst="rect">
            <a:avLst/>
          </a:prstGeom>
          <a:noFill/>
          <a:ln w="28575">
            <a:solidFill>
              <a:srgbClr val="7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36D59B-1D04-0B46-89FC-82C0BDD65993}"/>
              </a:ext>
            </a:extLst>
          </p:cNvPr>
          <p:cNvSpPr/>
          <p:nvPr/>
        </p:nvSpPr>
        <p:spPr>
          <a:xfrm>
            <a:off x="-35923" y="2073221"/>
            <a:ext cx="9179923" cy="2139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45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BC58EF-7F29-914A-9982-3D36C1840E3A}"/>
              </a:ext>
            </a:extLst>
          </p:cNvPr>
          <p:cNvSpPr/>
          <p:nvPr/>
        </p:nvSpPr>
        <p:spPr>
          <a:xfrm>
            <a:off x="0" y="362495"/>
            <a:ext cx="9179923" cy="79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1076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CF33BD-66C4-0649-B0A9-DB7203EFBF51}"/>
              </a:ext>
            </a:extLst>
          </p:cNvPr>
          <p:cNvSpPr/>
          <p:nvPr/>
        </p:nvSpPr>
        <p:spPr>
          <a:xfrm>
            <a:off x="0" y="362495"/>
            <a:ext cx="9179923" cy="79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8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C70456-D027-3A48-88F3-8EEF9E991F0C}"/>
              </a:ext>
            </a:extLst>
          </p:cNvPr>
          <p:cNvSpPr/>
          <p:nvPr/>
        </p:nvSpPr>
        <p:spPr>
          <a:xfrm>
            <a:off x="153403" y="162426"/>
            <a:ext cx="8761997" cy="4809624"/>
          </a:xfrm>
          <a:prstGeom prst="rect">
            <a:avLst/>
          </a:prstGeom>
          <a:noFill/>
          <a:ln w="28575">
            <a:solidFill>
              <a:srgbClr val="7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D54E39-64F4-F747-B5FB-641330DFD1A9}"/>
              </a:ext>
            </a:extLst>
          </p:cNvPr>
          <p:cNvSpPr/>
          <p:nvPr/>
        </p:nvSpPr>
        <p:spPr>
          <a:xfrm>
            <a:off x="1577340" y="0"/>
            <a:ext cx="538353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5F0A2-1F08-F944-A189-97E4B7BD94D6}"/>
              </a:ext>
            </a:extLst>
          </p:cNvPr>
          <p:cNvSpPr txBox="1"/>
          <p:nvPr/>
        </p:nvSpPr>
        <p:spPr>
          <a:xfrm>
            <a:off x="2183130" y="676003"/>
            <a:ext cx="4274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b="0" i="0" dirty="0">
                <a:solidFill>
                  <a:schemeClr val="tx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QUESTIONS TO ASK BEFORE YOU BEGIN:</a:t>
            </a:r>
            <a:endParaRPr lang="en-US" sz="3600" b="0" i="0" dirty="0">
              <a:solidFill>
                <a:schemeClr val="tx1"/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1DB233-5E0C-8045-AF8F-BD976C5DE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6482" y="2008585"/>
            <a:ext cx="4725443" cy="2497931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3541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s to Cons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C70456-D027-3A48-88F3-8EEF9E991F0C}"/>
              </a:ext>
            </a:extLst>
          </p:cNvPr>
          <p:cNvSpPr/>
          <p:nvPr/>
        </p:nvSpPr>
        <p:spPr>
          <a:xfrm>
            <a:off x="153403" y="162426"/>
            <a:ext cx="8761997" cy="4809624"/>
          </a:xfrm>
          <a:prstGeom prst="rect">
            <a:avLst/>
          </a:prstGeom>
          <a:noFill/>
          <a:ln w="28575">
            <a:solidFill>
              <a:srgbClr val="7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D54E39-64F4-F747-B5FB-641330DFD1A9}"/>
              </a:ext>
            </a:extLst>
          </p:cNvPr>
          <p:cNvSpPr/>
          <p:nvPr/>
        </p:nvSpPr>
        <p:spPr>
          <a:xfrm>
            <a:off x="1577340" y="0"/>
            <a:ext cx="538353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5F0A2-1F08-F944-A189-97E4B7BD94D6}"/>
              </a:ext>
            </a:extLst>
          </p:cNvPr>
          <p:cNvSpPr txBox="1"/>
          <p:nvPr/>
        </p:nvSpPr>
        <p:spPr>
          <a:xfrm>
            <a:off x="2381249" y="676003"/>
            <a:ext cx="407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b="0" i="0" dirty="0">
                <a:solidFill>
                  <a:schemeClr val="tx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QUESTIONS TO CONSOIDER:</a:t>
            </a:r>
            <a:endParaRPr lang="en-US" sz="3600" b="0" i="0" dirty="0">
              <a:solidFill>
                <a:schemeClr val="tx1"/>
              </a:solidFill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1DB233-5E0C-8045-AF8F-BD976C5DE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4666" y="2008585"/>
            <a:ext cx="4763022" cy="2497931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9431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AC9A9F-814F-864B-BD4A-66866F03B6E9}"/>
              </a:ext>
            </a:extLst>
          </p:cNvPr>
          <p:cNvSpPr/>
          <p:nvPr/>
        </p:nvSpPr>
        <p:spPr>
          <a:xfrm>
            <a:off x="0" y="362495"/>
            <a:ext cx="9179923" cy="79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90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614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808A9B-A55A-7E43-8B3C-3B1108EF2FB9}"/>
              </a:ext>
            </a:extLst>
          </p:cNvPr>
          <p:cNvSpPr/>
          <p:nvPr/>
        </p:nvSpPr>
        <p:spPr>
          <a:xfrm>
            <a:off x="153403" y="162426"/>
            <a:ext cx="8761997" cy="4809624"/>
          </a:xfrm>
          <a:prstGeom prst="rect">
            <a:avLst/>
          </a:prstGeom>
          <a:noFill/>
          <a:ln w="28575">
            <a:solidFill>
              <a:srgbClr val="7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7030FE-E605-2B4E-97BB-62BACDB580DC}"/>
              </a:ext>
            </a:extLst>
          </p:cNvPr>
          <p:cNvSpPr/>
          <p:nvPr/>
        </p:nvSpPr>
        <p:spPr>
          <a:xfrm>
            <a:off x="0" y="0"/>
            <a:ext cx="3762876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929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26C2D5-C6AC-A141-BFA0-BC2D91489A10}"/>
              </a:ext>
            </a:extLst>
          </p:cNvPr>
          <p:cNvSpPr/>
          <p:nvPr/>
        </p:nvSpPr>
        <p:spPr>
          <a:xfrm>
            <a:off x="153403" y="162426"/>
            <a:ext cx="8761997" cy="4809624"/>
          </a:xfrm>
          <a:prstGeom prst="rect">
            <a:avLst/>
          </a:prstGeom>
          <a:noFill/>
          <a:ln w="28575">
            <a:solidFill>
              <a:srgbClr val="7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C3309B-AEF2-DD4D-A099-C0091A004653}"/>
              </a:ext>
            </a:extLst>
          </p:cNvPr>
          <p:cNvSpPr/>
          <p:nvPr/>
        </p:nvSpPr>
        <p:spPr>
          <a:xfrm>
            <a:off x="0" y="0"/>
            <a:ext cx="3753853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35587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07E76C-0848-D545-B884-57918E8D6558}"/>
              </a:ext>
            </a:extLst>
          </p:cNvPr>
          <p:cNvSpPr/>
          <p:nvPr/>
        </p:nvSpPr>
        <p:spPr>
          <a:xfrm>
            <a:off x="0" y="362495"/>
            <a:ext cx="9179923" cy="79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33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5B3296-D5BB-7F48-BB06-8EEB6DB40A08}"/>
              </a:ext>
            </a:extLst>
          </p:cNvPr>
          <p:cNvSpPr/>
          <p:nvPr/>
        </p:nvSpPr>
        <p:spPr>
          <a:xfrm>
            <a:off x="6543675" y="0"/>
            <a:ext cx="2600325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72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125285-9336-C74D-996C-8661D10CD5EF}"/>
              </a:ext>
            </a:extLst>
          </p:cNvPr>
          <p:cNvSpPr/>
          <p:nvPr/>
        </p:nvSpPr>
        <p:spPr>
          <a:xfrm>
            <a:off x="153403" y="162426"/>
            <a:ext cx="8761997" cy="4809624"/>
          </a:xfrm>
          <a:prstGeom prst="rect">
            <a:avLst/>
          </a:prstGeom>
          <a:noFill/>
          <a:ln w="28575">
            <a:solidFill>
              <a:srgbClr val="7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B3B31-69FE-C848-907F-308C1D76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2CE951-8F2A-AC42-8009-E6E1847187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990" y="656408"/>
            <a:ext cx="5434047" cy="3732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43032A-8F49-5E4D-85B6-0073B390F37A}"/>
              </a:ext>
            </a:extLst>
          </p:cNvPr>
          <p:cNvSpPr/>
          <p:nvPr/>
        </p:nvSpPr>
        <p:spPr>
          <a:xfrm>
            <a:off x="1" y="0"/>
            <a:ext cx="3301637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1CA696-8851-3C44-AB32-0815E3BB3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1" y="901304"/>
            <a:ext cx="2202656" cy="31551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2779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dk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709775" y="1533275"/>
            <a:ext cx="4347600" cy="2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701600" y="612675"/>
            <a:ext cx="4347600" cy="9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899675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976000" y="1445100"/>
            <a:ext cx="2472900" cy="22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None/>
              <a:defRPr sz="18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608579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241175" y="655611"/>
            <a:ext cx="28110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5241175" y="2539375"/>
            <a:ext cx="3226200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39418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97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06D64-05E9-1B4B-8683-0F67B3FBCDDF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135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Futura Condensed Medium" panose="020B0602020204020303" pitchFamily="34" charset="-79"/>
          <a:ea typeface="+mj-ea"/>
          <a:cs typeface="Futura Condensed Medium" panose="020B0602020204020303" pitchFamily="34" charset="-79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B4bikrNzM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361D6-FA47-D70B-0470-3B0E40671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75" y="3514673"/>
            <a:ext cx="6223061" cy="645848"/>
          </a:xfrm>
        </p:spPr>
        <p:txBody>
          <a:bodyPr/>
          <a:lstStyle/>
          <a:p>
            <a:r>
              <a:rPr lang="en-US" dirty="0"/>
              <a:t>Camera Movements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C1FBB-49CA-A83D-98CF-8C7B18EFF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96" y="4160522"/>
            <a:ext cx="6223058" cy="712812"/>
          </a:xfrm>
        </p:spPr>
        <p:txBody>
          <a:bodyPr>
            <a:normAutofit/>
          </a:bodyPr>
          <a:lstStyle/>
          <a:p>
            <a:r>
              <a:rPr lang="en-US" dirty="0"/>
              <a:t>Objective 2.01</a:t>
            </a:r>
          </a:p>
          <a:p>
            <a:r>
              <a:rPr lang="en-US" b="0" dirty="0"/>
              <a:t>Understand key terminology related to digital video.</a:t>
            </a:r>
          </a:p>
        </p:txBody>
      </p:sp>
    </p:spTree>
    <p:extLst>
      <p:ext uri="{BB962C8B-B14F-4D97-AF65-F5344CB8AC3E}">
        <p14:creationId xmlns:p14="http://schemas.microsoft.com/office/powerpoint/2010/main" val="39440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/>
          <p:nvPr/>
        </p:nvSpPr>
        <p:spPr>
          <a:xfrm>
            <a:off x="0" y="-1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2" name="Google Shape;342;p50"/>
          <p:cNvSpPr/>
          <p:nvPr/>
        </p:nvSpPr>
        <p:spPr>
          <a:xfrm>
            <a:off x="241173" y="3586734"/>
            <a:ext cx="8661600" cy="1316700"/>
          </a:xfrm>
          <a:prstGeom prst="rect">
            <a:avLst/>
          </a:prstGeom>
          <a:solidFill>
            <a:schemeClr val="lt1">
              <a:alpha val="9294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50"/>
          <p:cNvSpPr txBox="1">
            <a:spLocks noGrp="1"/>
          </p:cNvSpPr>
          <p:nvPr>
            <p:ph type="title"/>
          </p:nvPr>
        </p:nvSpPr>
        <p:spPr>
          <a:xfrm>
            <a:off x="630936" y="3758184"/>
            <a:ext cx="21672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dirty="0">
                <a:solidFill>
                  <a:schemeClr val="dk1"/>
                </a:solidFill>
              </a:rPr>
              <a:t>Truck Shot</a:t>
            </a:r>
            <a:endParaRPr dirty="0"/>
          </a:p>
        </p:txBody>
      </p:sp>
      <p:cxnSp>
        <p:nvCxnSpPr>
          <p:cNvPr id="344" name="Google Shape;344;p50"/>
          <p:cNvCxnSpPr/>
          <p:nvPr/>
        </p:nvCxnSpPr>
        <p:spPr>
          <a:xfrm rot="10800000">
            <a:off x="3044952" y="3928484"/>
            <a:ext cx="0" cy="685800"/>
          </a:xfrm>
          <a:prstGeom prst="straightConnector1">
            <a:avLst/>
          </a:prstGeom>
          <a:noFill/>
          <a:ln w="1905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5" name="Google Shape;345;p50"/>
          <p:cNvSpPr txBox="1">
            <a:spLocks noGrp="1"/>
          </p:cNvSpPr>
          <p:nvPr>
            <p:ph type="body" idx="1"/>
          </p:nvPr>
        </p:nvSpPr>
        <p:spPr>
          <a:xfrm>
            <a:off x="3284975" y="3758173"/>
            <a:ext cx="52326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Trucking</a:t>
            </a:r>
            <a:r>
              <a:rPr lang="en" sz="2400">
                <a:solidFill>
                  <a:schemeClr val="dk1"/>
                </a:solidFill>
              </a:rPr>
              <a:t> is the same as dollying, only you are </a:t>
            </a:r>
            <a:r>
              <a:rPr lang="en" sz="2400" b="1">
                <a:solidFill>
                  <a:schemeClr val="dk1"/>
                </a:solidFill>
              </a:rPr>
              <a:t>moving the camera from left to right</a:t>
            </a:r>
            <a:r>
              <a:rPr lang="en" sz="2400">
                <a:solidFill>
                  <a:schemeClr val="dk1"/>
                </a:solidFill>
              </a:rPr>
              <a:t> instead of in and out. Another type of tracking shot.</a:t>
            </a:r>
            <a:endParaRPr/>
          </a:p>
        </p:txBody>
      </p:sp>
      <p:pic>
        <p:nvPicPr>
          <p:cNvPr id="346" name="Google Shape;34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775" y="0"/>
            <a:ext cx="7516350" cy="375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3" name="Google Shape;35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1"/>
          <p:cNvSpPr/>
          <p:nvPr/>
        </p:nvSpPr>
        <p:spPr>
          <a:xfrm>
            <a:off x="3150550" y="4490125"/>
            <a:ext cx="3211200" cy="458700"/>
          </a:xfrm>
          <a:prstGeom prst="rect">
            <a:avLst/>
          </a:prstGeom>
          <a:solidFill>
            <a:srgbClr val="D3B80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Truck (movement parallel to action)</a:t>
            </a:r>
            <a:endParaRPr sz="1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/>
          <p:nvPr/>
        </p:nvSpPr>
        <p:spPr>
          <a:xfrm rot="-5400000">
            <a:off x="966468" y="285910"/>
            <a:ext cx="1650300" cy="2507100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53"/>
          <p:cNvSpPr txBox="1">
            <a:spLocks noGrp="1"/>
          </p:cNvSpPr>
          <p:nvPr>
            <p:ph type="title"/>
          </p:nvPr>
        </p:nvSpPr>
        <p:spPr>
          <a:xfrm>
            <a:off x="725214" y="903081"/>
            <a:ext cx="20019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</a:pPr>
            <a:r>
              <a:rPr lang="en" sz="3200" b="1" dirty="0">
                <a:solidFill>
                  <a:srgbClr val="FFFFFF"/>
                </a:solidFill>
              </a:rPr>
              <a:t>Pan Shot</a:t>
            </a:r>
            <a:endParaRPr sz="4000" dirty="0"/>
          </a:p>
        </p:txBody>
      </p:sp>
      <p:sp>
        <p:nvSpPr>
          <p:cNvPr id="369" name="Google Shape;369;p53"/>
          <p:cNvSpPr txBox="1">
            <a:spLocks noGrp="1"/>
          </p:cNvSpPr>
          <p:nvPr>
            <p:ph idx="1"/>
          </p:nvPr>
        </p:nvSpPr>
        <p:spPr>
          <a:xfrm>
            <a:off x="538066" y="2516348"/>
            <a:ext cx="2928147" cy="1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b="0" dirty="0"/>
              <a:t>A Pan shot moves horizontally from a still camera, like standing still and turning your head from side to side. </a:t>
            </a:r>
            <a:endParaRPr b="0" dirty="0"/>
          </a:p>
        </p:txBody>
      </p:sp>
      <p:pic>
        <p:nvPicPr>
          <p:cNvPr id="370" name="Google Shape;3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5825" y="600438"/>
            <a:ext cx="3942625" cy="39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7" name="Google Shape;377;p5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-26"/>
            <a:ext cx="9144000" cy="5143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"/>
          <p:cNvSpPr/>
          <p:nvPr/>
        </p:nvSpPr>
        <p:spPr>
          <a:xfrm rot="-5400000">
            <a:off x="966468" y="285910"/>
            <a:ext cx="1650300" cy="2507100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5"/>
          <p:cNvSpPr txBox="1">
            <a:spLocks noGrp="1"/>
          </p:cNvSpPr>
          <p:nvPr>
            <p:ph type="title"/>
          </p:nvPr>
        </p:nvSpPr>
        <p:spPr>
          <a:xfrm>
            <a:off x="725214" y="903081"/>
            <a:ext cx="20019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" sz="3200" b="1" dirty="0">
                <a:solidFill>
                  <a:srgbClr val="FFFFFF"/>
                </a:solidFill>
              </a:rPr>
              <a:t>Tilt Shot</a:t>
            </a:r>
            <a:endParaRPr sz="4000" dirty="0"/>
          </a:p>
        </p:txBody>
      </p:sp>
      <p:sp>
        <p:nvSpPr>
          <p:cNvPr id="384" name="Google Shape;384;p55"/>
          <p:cNvSpPr txBox="1">
            <a:spLocks noGrp="1"/>
          </p:cNvSpPr>
          <p:nvPr>
            <p:ph idx="1"/>
          </p:nvPr>
        </p:nvSpPr>
        <p:spPr>
          <a:xfrm>
            <a:off x="538066" y="2516348"/>
            <a:ext cx="2587905" cy="1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b="0" dirty="0"/>
              <a:t>The camera moves vertically. </a:t>
            </a:r>
            <a:endParaRPr b="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b="0" dirty="0"/>
              <a:t>Tilts are used to move between low and high angles.</a:t>
            </a:r>
            <a:endParaRPr b="0" dirty="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b="0"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b="0" dirty="0"/>
          </a:p>
        </p:txBody>
      </p:sp>
      <p:pic>
        <p:nvPicPr>
          <p:cNvPr id="385" name="Google Shape;38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7536" y="232038"/>
            <a:ext cx="4679425" cy="46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p56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1" y="-54"/>
            <a:ext cx="9144000" cy="514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"/>
          <p:cNvSpPr/>
          <p:nvPr/>
        </p:nvSpPr>
        <p:spPr>
          <a:xfrm rot="-5400000">
            <a:off x="966468" y="285910"/>
            <a:ext cx="1650300" cy="2507100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5"/>
          <p:cNvSpPr txBox="1">
            <a:spLocks noGrp="1"/>
          </p:cNvSpPr>
          <p:nvPr>
            <p:ph type="title"/>
          </p:nvPr>
        </p:nvSpPr>
        <p:spPr>
          <a:xfrm>
            <a:off x="725214" y="903081"/>
            <a:ext cx="20019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" sz="3200" b="1" dirty="0">
                <a:solidFill>
                  <a:srgbClr val="FFFFFF"/>
                </a:solidFill>
              </a:rPr>
              <a:t>Zip Pan</a:t>
            </a:r>
            <a:endParaRPr sz="4000" dirty="0"/>
          </a:p>
        </p:txBody>
      </p:sp>
      <p:sp>
        <p:nvSpPr>
          <p:cNvPr id="384" name="Google Shape;384;p55"/>
          <p:cNvSpPr txBox="1">
            <a:spLocks noGrp="1"/>
          </p:cNvSpPr>
          <p:nvPr>
            <p:ph idx="1"/>
          </p:nvPr>
        </p:nvSpPr>
        <p:spPr>
          <a:xfrm>
            <a:off x="538066" y="2516348"/>
            <a:ext cx="2587905" cy="1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6350">
              <a:spcBef>
                <a:spcPts val="0"/>
              </a:spcBef>
              <a:buClr>
                <a:schemeClr val="dk1"/>
              </a:buClr>
              <a:buSzPts val="2100"/>
            </a:pPr>
            <a:r>
              <a:rPr lang="en-US" b="0" dirty="0"/>
              <a:t>This is the quick movement of the pan left and right without seeing what is in between your two object.</a:t>
            </a:r>
          </a:p>
        </p:txBody>
      </p:sp>
      <p:pic>
        <p:nvPicPr>
          <p:cNvPr id="6" name="Google Shape;410;p5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37B44E-BED4-CBFB-DFD1-EE10679C51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1930" y="999035"/>
            <a:ext cx="5592070" cy="3145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45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 txBox="1">
            <a:spLocks noGrp="1"/>
          </p:cNvSpPr>
          <p:nvPr>
            <p:ph type="title"/>
          </p:nvPr>
        </p:nvSpPr>
        <p:spPr>
          <a:xfrm>
            <a:off x="4800600" y="91049"/>
            <a:ext cx="39747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Crane Shots</a:t>
            </a:r>
            <a:endParaRPr dirty="0"/>
          </a:p>
        </p:txBody>
      </p:sp>
      <p:pic>
        <p:nvPicPr>
          <p:cNvPr id="416" name="Google Shape;416;p59" descr="A room filled with furniture and a firepl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9590" r="30112"/>
          <a:stretch/>
        </p:blipFill>
        <p:spPr>
          <a:xfrm>
            <a:off x="15" y="8"/>
            <a:ext cx="2188077" cy="255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9" descr="A picture containing transport, outdoor, crane, ri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8233"/>
          <a:stretch/>
        </p:blipFill>
        <p:spPr>
          <a:xfrm>
            <a:off x="2256672" y="-1991"/>
            <a:ext cx="2188093" cy="255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9" descr="A group of people standing in front of a crowd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l="13286" r="824"/>
          <a:stretch/>
        </p:blipFill>
        <p:spPr>
          <a:xfrm>
            <a:off x="15" y="2620736"/>
            <a:ext cx="4444500" cy="25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9"/>
          <p:cNvSpPr txBox="1">
            <a:spLocks noGrp="1"/>
          </p:cNvSpPr>
          <p:nvPr>
            <p:ph type="body" idx="1"/>
          </p:nvPr>
        </p:nvSpPr>
        <p:spPr>
          <a:xfrm>
            <a:off x="4800600" y="1018624"/>
            <a:ext cx="4232700" cy="3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The camera is mounted on a crane, or mechanical arm that can lift it above the ground. </a:t>
            </a:r>
            <a:endParaRPr sz="2400">
              <a:solidFill>
                <a:schemeClr val="dk1"/>
              </a:solidFill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Can be used for Bird’s Eye angle</a:t>
            </a:r>
            <a:endParaRPr sz="2400">
              <a:solidFill>
                <a:schemeClr val="dk1"/>
              </a:solidFill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Crane shots may not be very high but have great flexibility for shots. 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They can be used dramatically to simulate flying or swooping through a scene.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"/>
          <p:cNvSpPr/>
          <p:nvPr/>
        </p:nvSpPr>
        <p:spPr>
          <a:xfrm rot="-5400000">
            <a:off x="966468" y="285910"/>
            <a:ext cx="1650300" cy="2507100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5"/>
          <p:cNvSpPr txBox="1">
            <a:spLocks noGrp="1"/>
          </p:cNvSpPr>
          <p:nvPr>
            <p:ph type="title"/>
          </p:nvPr>
        </p:nvSpPr>
        <p:spPr>
          <a:xfrm>
            <a:off x="725214" y="903081"/>
            <a:ext cx="20019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" sz="3200" b="1" dirty="0">
                <a:solidFill>
                  <a:srgbClr val="FFFFFF"/>
                </a:solidFill>
              </a:rPr>
              <a:t>Rack Focus</a:t>
            </a:r>
            <a:endParaRPr sz="4000" dirty="0"/>
          </a:p>
        </p:txBody>
      </p:sp>
      <p:sp>
        <p:nvSpPr>
          <p:cNvPr id="384" name="Google Shape;384;p55"/>
          <p:cNvSpPr txBox="1">
            <a:spLocks noGrp="1"/>
          </p:cNvSpPr>
          <p:nvPr>
            <p:ph idx="1"/>
          </p:nvPr>
        </p:nvSpPr>
        <p:spPr>
          <a:xfrm>
            <a:off x="538066" y="2516348"/>
            <a:ext cx="2715497" cy="1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>
              <a:spcBef>
                <a:spcPts val="0"/>
              </a:spcBef>
              <a:buClr>
                <a:schemeClr val="dk1"/>
              </a:buClr>
              <a:buSzPts val="2100"/>
            </a:pPr>
            <a:r>
              <a:rPr lang="en-US" b="0" dirty="0"/>
              <a:t>Is the practice of changing the focus of the lens during a shot. </a:t>
            </a:r>
          </a:p>
          <a:p>
            <a:pPr marL="177800" lvl="0">
              <a:spcBef>
                <a:spcPts val="800"/>
              </a:spcBef>
              <a:buClr>
                <a:schemeClr val="dk1"/>
              </a:buClr>
              <a:buSzPts val="2100"/>
            </a:pPr>
            <a:r>
              <a:rPr lang="en-US" b="0" dirty="0"/>
              <a:t>The term can refer to small or large changes of focus.</a:t>
            </a:r>
          </a:p>
        </p:txBody>
      </p:sp>
      <p:pic>
        <p:nvPicPr>
          <p:cNvPr id="7" name="Google Shape;430;p60" descr="A cat with its mouth open&#10;&#10;Description automatically generated">
            <a:extLst>
              <a:ext uri="{FF2B5EF4-FFF2-40B4-BE49-F238E27FC236}">
                <a16:creationId xmlns:a16="http://schemas.microsoft.com/office/drawing/2014/main" id="{9256EA27-E5C0-4E76-B469-C131EE7068F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4994" y="1001380"/>
            <a:ext cx="5859006" cy="3140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226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" name="Google Shape;43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18" y="0"/>
            <a:ext cx="880736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1"/>
          <p:cNvSpPr/>
          <p:nvPr/>
        </p:nvSpPr>
        <p:spPr>
          <a:xfrm rot="-2207669">
            <a:off x="3392776" y="3116375"/>
            <a:ext cx="1129259" cy="956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1"/>
          <p:cNvSpPr txBox="1"/>
          <p:nvPr/>
        </p:nvSpPr>
        <p:spPr>
          <a:xfrm>
            <a:off x="1035850" y="3405200"/>
            <a:ext cx="23250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On movie sets, cameras have a specific dial to use for rack focus</a:t>
            </a:r>
            <a:endParaRPr sz="16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431870" y="9"/>
            <a:ext cx="33399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b="1"/>
              <a:t>Handheld shots</a:t>
            </a:r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body" idx="1"/>
          </p:nvPr>
        </p:nvSpPr>
        <p:spPr>
          <a:xfrm>
            <a:off x="278726" y="1026600"/>
            <a:ext cx="3339900" cy="22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dirty="0"/>
              <a:t>The camera is not mounted on a stable surface, but is instead held by a person.</a:t>
            </a:r>
            <a:endParaRPr sz="2400" dirty="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dirty="0"/>
              <a:t>These are used to produce a bumpy and jerky look, and were made popular after ‘The Blair Witch Project’ </a:t>
            </a:r>
            <a:endParaRPr sz="2400" dirty="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dirty="0"/>
              <a:t>It is often used to give a sense of reality or as POV shots </a:t>
            </a:r>
            <a:endParaRPr sz="2400" dirty="0"/>
          </a:p>
        </p:txBody>
      </p:sp>
      <p:pic>
        <p:nvPicPr>
          <p:cNvPr id="245" name="Google Shape;245;p42" descr="A screen shot of a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0727" y="2635702"/>
            <a:ext cx="4463700" cy="250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2" descr="blairwitch_4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443" y="2"/>
            <a:ext cx="3514267" cy="26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3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5" name="Google Shape;455;p63"/>
          <p:cNvPicPr preferRelativeResize="0"/>
          <p:nvPr/>
        </p:nvPicPr>
        <p:blipFill rotWithShape="1">
          <a:blip r:embed="rId3">
            <a:alphaModFix/>
          </a:blip>
          <a:srcRect t="1057" b="1066"/>
          <a:stretch/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Repetitive fast movement should be avoided</a:t>
            </a:r>
          </a:p>
        </p:txBody>
      </p:sp>
      <p:sp>
        <p:nvSpPr>
          <p:cNvPr id="461" name="Google Shape;461;p64"/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4294224" cy="3263504"/>
          </a:xfrm>
        </p:spPr>
        <p:txBody>
          <a:bodyPr/>
          <a:lstStyle/>
          <a:p>
            <a:pPr lvl="0"/>
            <a:r>
              <a:rPr lang="en-US" b="0" dirty="0"/>
              <a:t>The standard shot rule is stationary - motion - stationary.</a:t>
            </a:r>
          </a:p>
          <a:p>
            <a:pPr lvl="0"/>
            <a:r>
              <a:rPr lang="en-US" b="0" dirty="0"/>
              <a:t>Having rapid movement and repeated zooms can make your audience feel sick.</a:t>
            </a:r>
          </a:p>
          <a:p>
            <a:pPr lvl="0"/>
            <a:r>
              <a:rPr lang="en-US" b="0" dirty="0"/>
              <a:t>If you edit or cut away in the middle of movement, you may make your view disoriented. </a:t>
            </a:r>
          </a:p>
        </p:txBody>
      </p:sp>
      <p:pic>
        <p:nvPicPr>
          <p:cNvPr id="462" name="Google Shape;4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874" y="1447650"/>
            <a:ext cx="4084913" cy="2928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5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2098500" cy="85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Review:</a:t>
            </a:r>
            <a:endParaRPr/>
          </a:p>
        </p:txBody>
      </p:sp>
      <p:pic>
        <p:nvPicPr>
          <p:cNvPr id="468" name="Google Shape;46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0946" y="0"/>
            <a:ext cx="414425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Your activity for today</a:t>
            </a:r>
            <a:endParaRPr dirty="0"/>
          </a:p>
        </p:txBody>
      </p:sp>
      <p:sp>
        <p:nvSpPr>
          <p:cNvPr id="474" name="Google Shape;474;p66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7985051" cy="3397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indent="-457200" algn="l" rtl="0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b="0" dirty="0"/>
              <a:t>Download the Analyze Camera Movements worksheet. </a:t>
            </a:r>
            <a:endParaRPr b="0" dirty="0"/>
          </a:p>
          <a:p>
            <a:pPr lvl="0" indent="-457200" algn="l" rtl="0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b="0" dirty="0"/>
              <a:t>Choose a video to watch (see instructions on worksheet). Must be school appropriate!</a:t>
            </a:r>
            <a:endParaRPr b="0" dirty="0"/>
          </a:p>
          <a:p>
            <a:pPr lvl="0" indent="-457200" algn="l" rtl="0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b="0" dirty="0"/>
              <a:t>You will look for 5 camera movements and analyze the impact of that movement on the scene and story.</a:t>
            </a:r>
            <a:endParaRPr b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3"/>
          <p:cNvPicPr preferRelativeResize="0"/>
          <p:nvPr/>
        </p:nvPicPr>
        <p:blipFill rotWithShape="1">
          <a:blip r:embed="rId3">
            <a:alphaModFix/>
          </a:blip>
          <a:srcRect t="12072"/>
          <a:stretch/>
        </p:blipFill>
        <p:spPr>
          <a:xfrm>
            <a:off x="0" y="0"/>
            <a:ext cx="4876800" cy="28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3"/>
          <p:cNvPicPr preferRelativeResize="0"/>
          <p:nvPr/>
        </p:nvPicPr>
        <p:blipFill rotWithShape="1">
          <a:blip r:embed="rId4">
            <a:alphaModFix/>
          </a:blip>
          <a:srcRect t="3831" b="16997"/>
          <a:stretch/>
        </p:blipFill>
        <p:spPr>
          <a:xfrm>
            <a:off x="0" y="2682975"/>
            <a:ext cx="4652700" cy="246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3"/>
          <p:cNvPicPr preferRelativeResize="0"/>
          <p:nvPr/>
        </p:nvPicPr>
        <p:blipFill rotWithShape="1">
          <a:blip r:embed="rId5">
            <a:alphaModFix/>
          </a:blip>
          <a:srcRect t="11987"/>
          <a:stretch/>
        </p:blipFill>
        <p:spPr>
          <a:xfrm>
            <a:off x="4267200" y="1"/>
            <a:ext cx="4876800" cy="28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3"/>
          <p:cNvPicPr preferRelativeResize="0"/>
          <p:nvPr/>
        </p:nvPicPr>
        <p:blipFill rotWithShape="1">
          <a:blip r:embed="rId6">
            <a:alphaModFix/>
          </a:blip>
          <a:srcRect b="6585"/>
          <a:stretch/>
        </p:blipFill>
        <p:spPr>
          <a:xfrm>
            <a:off x="4267200" y="2571750"/>
            <a:ext cx="4876800" cy="2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There are 5 ways to achieve camera/shot movement</a:t>
            </a:r>
            <a:endParaRPr sz="2800"/>
          </a:p>
        </p:txBody>
      </p:sp>
      <p:sp>
        <p:nvSpPr>
          <p:cNvPr id="260" name="Google Shape;260;p4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Tripod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Hand held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Camera Lens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Dolly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Steadicam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Zoom Shot</a:t>
            </a:r>
          </a:p>
        </p:txBody>
      </p:sp>
      <p:sp>
        <p:nvSpPr>
          <p:cNvPr id="270" name="Google Shape;270;p45"/>
          <p:cNvSpPr txBox="1">
            <a:spLocks noGrp="1"/>
          </p:cNvSpPr>
          <p:nvPr>
            <p:ph idx="1"/>
          </p:nvPr>
        </p:nvSpPr>
        <p:spPr>
          <a:xfrm>
            <a:off x="6273209" y="1369219"/>
            <a:ext cx="2658140" cy="326350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b="0" dirty="0"/>
              <a:t>Camera does NOT physically move</a:t>
            </a:r>
          </a:p>
          <a:p>
            <a:pPr lvl="0"/>
            <a:endParaRPr lang="en-US" b="0" dirty="0"/>
          </a:p>
          <a:p>
            <a:pPr lvl="0"/>
            <a:r>
              <a:rPr lang="en-US" b="0" dirty="0"/>
              <a:t>Lens movement</a:t>
            </a:r>
          </a:p>
          <a:p>
            <a:pPr lvl="0"/>
            <a:r>
              <a:rPr lang="en-US" b="0" dirty="0"/>
              <a:t>Altering the focal length of the lens to give the illusion of moving closer to or further away from the action.</a:t>
            </a:r>
          </a:p>
        </p:txBody>
      </p:sp>
      <p:pic>
        <p:nvPicPr>
          <p:cNvPr id="269" name="Google Shape;269;p45" descr="A person standing in front of a mirror pos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00" y="1361852"/>
            <a:ext cx="6031766" cy="2412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6" descr="A group of people riding on the back of a hors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3397" b="1102"/>
          <a:stretch/>
        </p:blipFill>
        <p:spPr>
          <a:xfrm>
            <a:off x="-1" y="8"/>
            <a:ext cx="9144001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6"/>
          <p:cNvSpPr/>
          <p:nvPr/>
        </p:nvSpPr>
        <p:spPr>
          <a:xfrm flipH="1">
            <a:off x="1" y="748631"/>
            <a:ext cx="4512878" cy="4394869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749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6"/>
          <p:cNvSpPr txBox="1">
            <a:spLocks noGrp="1"/>
          </p:cNvSpPr>
          <p:nvPr>
            <p:ph type="title"/>
          </p:nvPr>
        </p:nvSpPr>
        <p:spPr>
          <a:xfrm>
            <a:off x="532086" y="1435463"/>
            <a:ext cx="31533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b="1" dirty="0"/>
              <a:t>Tracking Shot</a:t>
            </a:r>
            <a:endParaRPr dirty="0"/>
          </a:p>
        </p:txBody>
      </p:sp>
      <p:sp>
        <p:nvSpPr>
          <p:cNvPr id="280" name="Google Shape;280;p46"/>
          <p:cNvSpPr txBox="1">
            <a:spLocks noGrp="1"/>
          </p:cNvSpPr>
          <p:nvPr>
            <p:ph idx="1"/>
          </p:nvPr>
        </p:nvSpPr>
        <p:spPr>
          <a:xfrm>
            <a:off x="317937" y="2563180"/>
            <a:ext cx="3806400" cy="19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In a tracking shot, the entire camera moves. </a:t>
            </a:r>
            <a:endParaRPr sz="2600"/>
          </a:p>
          <a:p>
            <a:pPr marL="1778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900"/>
              <a:t>This refers to following the subject; forward, backward, side to side.</a:t>
            </a:r>
            <a:endParaRPr sz="2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7" descr="A picture containing grass, sky, outdoor, fen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5881" b="15656"/>
          <a:stretch/>
        </p:blipFill>
        <p:spPr>
          <a:xfrm>
            <a:off x="3662269" y="8"/>
            <a:ext cx="5481731" cy="2523744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8" name="Google Shape;288;p47" descr="A picture containing person, man, ind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8854" b="12442"/>
          <a:stretch/>
        </p:blipFill>
        <p:spPr>
          <a:xfrm>
            <a:off x="3662269" y="2619756"/>
            <a:ext cx="5481731" cy="2523744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91" name="Google Shape;291;p4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Dolly Shots</a:t>
            </a:r>
          </a:p>
        </p:txBody>
      </p:sp>
      <p:sp>
        <p:nvSpPr>
          <p:cNvPr id="295" name="Google Shape;295;p47"/>
          <p:cNvSpPr txBox="1">
            <a:spLocks noGrp="1"/>
          </p:cNvSpPr>
          <p:nvPr>
            <p:ph idx="1"/>
          </p:nvPr>
        </p:nvSpPr>
        <p:spPr>
          <a:xfrm>
            <a:off x="628650" y="1369219"/>
            <a:ext cx="3669000" cy="3263504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0" dirty="0"/>
              <a:t>A dolly shot is a specific kind of tracking shot where we follow a subject on an apparatus called a dolly.</a:t>
            </a:r>
          </a:p>
          <a:p>
            <a:pPr lvl="0"/>
            <a:endParaRPr lang="en-US" b="0" dirty="0"/>
          </a:p>
          <a:p>
            <a:pPr lvl="0"/>
            <a:r>
              <a:rPr lang="en-US" b="0" dirty="0"/>
              <a:t>You can dolly in and dolly out, which is different than zooming in and out on a subject.</a:t>
            </a:r>
          </a:p>
        </p:txBody>
      </p:sp>
      <p:sp>
        <p:nvSpPr>
          <p:cNvPr id="292" name="Google Shape;292;p47"/>
          <p:cNvSpPr/>
          <p:nvPr/>
        </p:nvSpPr>
        <p:spPr>
          <a:xfrm>
            <a:off x="0" y="864108"/>
            <a:ext cx="96000" cy="49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7"/>
          <p:cNvSpPr/>
          <p:nvPr/>
        </p:nvSpPr>
        <p:spPr>
          <a:xfrm>
            <a:off x="337158" y="1645920"/>
            <a:ext cx="3669000" cy="1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7"/>
          <p:cNvSpPr/>
          <p:nvPr/>
        </p:nvSpPr>
        <p:spPr>
          <a:xfrm>
            <a:off x="6243975" y="856805"/>
            <a:ext cx="1723800" cy="29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7"/>
          <p:cNvSpPr txBox="1"/>
          <p:nvPr/>
        </p:nvSpPr>
        <p:spPr>
          <a:xfrm>
            <a:off x="5449475" y="718900"/>
            <a:ext cx="10374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Grip</a:t>
            </a:r>
            <a:endParaRPr sz="2900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32169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Dolly (Equipment)</a:t>
            </a:r>
            <a:endParaRPr/>
          </a:p>
        </p:txBody>
      </p:sp>
      <p:pic>
        <p:nvPicPr>
          <p:cNvPr id="303" name="Google Shape;303;p48"/>
          <p:cNvPicPr preferRelativeResize="0"/>
          <p:nvPr/>
        </p:nvPicPr>
        <p:blipFill rotWithShape="1">
          <a:blip r:embed="rId3">
            <a:alphaModFix/>
          </a:blip>
          <a:srcRect l="10019" t="6543" r="19518" b="4433"/>
          <a:stretch/>
        </p:blipFill>
        <p:spPr>
          <a:xfrm>
            <a:off x="5777425" y="0"/>
            <a:ext cx="3366575" cy="29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8"/>
          <p:cNvPicPr preferRelativeResize="0"/>
          <p:nvPr/>
        </p:nvPicPr>
        <p:blipFill rotWithShape="1">
          <a:blip r:embed="rId4">
            <a:alphaModFix/>
          </a:blip>
          <a:srcRect l="13709" r="7908"/>
          <a:stretch/>
        </p:blipFill>
        <p:spPr>
          <a:xfrm>
            <a:off x="0" y="2153925"/>
            <a:ext cx="4153125" cy="29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8"/>
          <p:cNvPicPr preferRelativeResize="0"/>
          <p:nvPr/>
        </p:nvPicPr>
        <p:blipFill rotWithShape="1">
          <a:blip r:embed="rId5">
            <a:alphaModFix/>
          </a:blip>
          <a:srcRect l="26394" t="4470" r="21952"/>
          <a:stretch/>
        </p:blipFill>
        <p:spPr>
          <a:xfrm>
            <a:off x="4190250" y="1260250"/>
            <a:ext cx="1587175" cy="29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8"/>
          <p:cNvSpPr txBox="1"/>
          <p:nvPr/>
        </p:nvSpPr>
        <p:spPr>
          <a:xfrm>
            <a:off x="4643450" y="4036225"/>
            <a:ext cx="4357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Many forms of dolly equipment. Dolly just means to have a smooth movement.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ym typeface="Calibri"/>
              </a:rPr>
              <a:t>DOLLY ZOOM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759535-BF71-9A3A-BF33-C139B7C62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977" y="1369219"/>
            <a:ext cx="3220215" cy="326350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b="0" dirty="0">
                <a:sym typeface="Calibri"/>
              </a:rPr>
              <a:t>Also known as the Vertigo shot (based off the movie Vertigo)</a:t>
            </a:r>
          </a:p>
          <a:p>
            <a:pPr lvl="0"/>
            <a:r>
              <a:rPr lang="en-US" b="0" dirty="0">
                <a:sym typeface="Calibri"/>
              </a:rPr>
              <a:t>Camera is dollied either forward or backward while the zoom on the lens is pulled in the opposite direction</a:t>
            </a:r>
          </a:p>
          <a:p>
            <a:pPr lvl="0"/>
            <a:r>
              <a:rPr lang="en-US" b="0" dirty="0">
                <a:sym typeface="Calibri"/>
              </a:rPr>
              <a:t>The effect has the characters in the frame remain the same size while the foreground and background become compressed or de-compressed</a:t>
            </a:r>
          </a:p>
          <a:p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660EA-77A7-7ECD-798C-9F205FEA69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334" name="Google Shape;334;p49" title="dolly zoom (Jaws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9192" y="676985"/>
            <a:ext cx="5616850" cy="42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dobe ALL Softwa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be ALL Software" id="{A6A79DE6-CF61-034E-90DF-0599E91B3D30}" vid="{749D4803-29C9-ED40-ADF2-7D7C44C435DB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Macintosh PowerPoint</Application>
  <PresentationFormat>On-screen Show (16:9)</PresentationFormat>
  <Paragraphs>63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Futura Condensed Medium</vt:lpstr>
      <vt:lpstr>Raleway</vt:lpstr>
      <vt:lpstr>Twentieth Century</vt:lpstr>
      <vt:lpstr>1_Office Theme</vt:lpstr>
      <vt:lpstr>Office Theme</vt:lpstr>
      <vt:lpstr>Adobe ALL Software</vt:lpstr>
      <vt:lpstr>Camera Movements</vt:lpstr>
      <vt:lpstr>Handheld shots</vt:lpstr>
      <vt:lpstr>PowerPoint Presentation</vt:lpstr>
      <vt:lpstr>There are 5 ways to achieve camera/shot movement</vt:lpstr>
      <vt:lpstr>Zoom Shot</vt:lpstr>
      <vt:lpstr>Tracking Shot</vt:lpstr>
      <vt:lpstr>Dolly Shots</vt:lpstr>
      <vt:lpstr>Dolly (Equipment)</vt:lpstr>
      <vt:lpstr>DOLLY ZOOM</vt:lpstr>
      <vt:lpstr>Truck Shot</vt:lpstr>
      <vt:lpstr>PowerPoint Presentation</vt:lpstr>
      <vt:lpstr>Pan Shot</vt:lpstr>
      <vt:lpstr>PowerPoint Presentation</vt:lpstr>
      <vt:lpstr>Tilt Shot</vt:lpstr>
      <vt:lpstr>PowerPoint Presentation</vt:lpstr>
      <vt:lpstr>Zip Pan</vt:lpstr>
      <vt:lpstr>Crane Shots</vt:lpstr>
      <vt:lpstr>Rack Focus</vt:lpstr>
      <vt:lpstr>PowerPoint Presentation</vt:lpstr>
      <vt:lpstr>PowerPoint Presentation</vt:lpstr>
      <vt:lpstr>Repetitive fast movement should be avoided</vt:lpstr>
      <vt:lpstr>To Review:</vt:lpstr>
      <vt:lpstr>Your activity for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Movement Shots</dc:title>
  <cp:lastModifiedBy>Emily Scales _ Staff - WakefieldHS</cp:lastModifiedBy>
  <cp:revision>3</cp:revision>
  <dcterms:modified xsi:type="dcterms:W3CDTF">2022-05-31T16:11:55Z</dcterms:modified>
</cp:coreProperties>
</file>