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68" r:id="rId3"/>
    <p:sldId id="269" r:id="rId4"/>
    <p:sldId id="259" r:id="rId5"/>
    <p:sldId id="270" r:id="rId6"/>
    <p:sldId id="271" r:id="rId7"/>
    <p:sldId id="262" r:id="rId8"/>
    <p:sldId id="263" r:id="rId9"/>
    <p:sldId id="272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" panose="020B0003030101060003" pitchFamily="34" charset="0"/>
      <p:regular r:id="rId19"/>
      <p:bold r:id="rId20"/>
    </p:embeddedFont>
    <p:embeddedFont>
      <p:font typeface="Roboto Black" panose="02000000000000000000" pitchFamily="2" charset="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>
      <p:cViewPr varScale="1">
        <p:scale>
          <a:sx n="135" d="100"/>
          <a:sy n="135" d="100"/>
        </p:scale>
        <p:origin x="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f683e5aa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ef683e5aa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f683e5aa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f683e5aa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f63c7f93a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f63c7f93a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ef683e5a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ef683e5aa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f63c7f93a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ef63c7f93a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f0581da09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f0581da09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f0581da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f0581da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3AE1D9D-3864-924D-AACD-13BD85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3"/>
            <a:ext cx="6223061" cy="70584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26" y="4220512"/>
            <a:ext cx="5700327" cy="652821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E337F0-EA19-F14E-A663-4151BAAB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2" y="3630596"/>
            <a:ext cx="591884" cy="59188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C61496-CE57-B44C-BE6E-1D21E6E7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64" y="3671643"/>
            <a:ext cx="522735" cy="50979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CF85304-FE7F-CE48-91CC-61C15120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098" y="3639357"/>
            <a:ext cx="574364" cy="5743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VISUAL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612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C9A9F-814F-864B-BD4A-66866F03B6E9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651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808A9B-A55A-7E43-8B3C-3B1108EF2FB9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030FE-E605-2B4E-97BB-62BACDB580DC}"/>
              </a:ext>
            </a:extLst>
          </p:cNvPr>
          <p:cNvSpPr/>
          <p:nvPr/>
        </p:nvSpPr>
        <p:spPr>
          <a:xfrm>
            <a:off x="0" y="0"/>
            <a:ext cx="3762876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9307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26C2D5-C6AC-A141-BFA0-BC2D91489A10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3309B-AEF2-DD4D-A099-C0091A004653}"/>
              </a:ext>
            </a:extLst>
          </p:cNvPr>
          <p:cNvSpPr/>
          <p:nvPr/>
        </p:nvSpPr>
        <p:spPr>
          <a:xfrm>
            <a:off x="0" y="0"/>
            <a:ext cx="375385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19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07E76C-0848-D545-B884-57918E8D6558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76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3296-D5BB-7F48-BB06-8EEB6DB40A08}"/>
              </a:ext>
            </a:extLst>
          </p:cNvPr>
          <p:cNvSpPr/>
          <p:nvPr/>
        </p:nvSpPr>
        <p:spPr>
          <a:xfrm>
            <a:off x="6543675" y="0"/>
            <a:ext cx="260032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145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25285-9336-C74D-996C-8661D10CD5EF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B3B31-69FE-C848-907F-308C1D7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6D64-05E9-1B4B-8683-0F67B3FBCDDF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CE951-8F2A-AC42-8009-E6E18471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990" y="656408"/>
            <a:ext cx="5434047" cy="3732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3032A-8F49-5E4D-85B6-0073B390F37A}"/>
              </a:ext>
            </a:extLst>
          </p:cNvPr>
          <p:cNvSpPr/>
          <p:nvPr/>
        </p:nvSpPr>
        <p:spPr>
          <a:xfrm>
            <a:off x="1" y="0"/>
            <a:ext cx="3301637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1CA696-8851-3C44-AB32-0815E3BB3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901304"/>
            <a:ext cx="2202656" cy="31551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1668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709775" y="1533275"/>
            <a:ext cx="43476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43476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86765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5976000" y="1445100"/>
            <a:ext cx="2472900" cy="22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394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90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2AC932-6F2F-D443-A196-EF85955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945" y="3668689"/>
            <a:ext cx="532449" cy="519138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C42F36A-AE05-824D-B5EE-D3F07477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37" y="3657637"/>
            <a:ext cx="536712" cy="523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2"/>
            <a:ext cx="6223061" cy="94369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4509568"/>
            <a:ext cx="6223058" cy="363765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VIDEO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575F91A-97EE-9648-A307-A44ED22D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41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8_Philo_Template_SlidesMania_1">
  <p:cSld name="0088_Philo_Template_SlidesMania_1">
    <p:bg>
      <p:bgPr>
        <a:solidFill>
          <a:srgbClr val="80A9A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0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8_Philo_Template_SlidesMania_4">
  <p:cSld name="0088_Philo_Template_SlidesMania_4">
    <p:bg>
      <p:bgPr>
        <a:solidFill>
          <a:srgbClr val="7C88AE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372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8_Philo_Template_SlidesMania_8">
  <p:cSld name="0088_Philo_Template_SlidesMania_8">
    <p:bg>
      <p:bgPr>
        <a:solidFill>
          <a:srgbClr val="B0B87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5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Black"/>
              <a:buNone/>
              <a:defRPr sz="6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723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8_Philo_Template_SlidesMania_2">
  <p:cSld name="0088_Philo_Template_SlidesMania_2">
    <p:bg>
      <p:bgPr>
        <a:solidFill>
          <a:srgbClr val="AB7FA9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04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98BC6C-FB4B-E64C-A072-F8E6FA08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37" y="3657637"/>
            <a:ext cx="537228" cy="523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2"/>
            <a:ext cx="6223061" cy="94369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4509568"/>
            <a:ext cx="6223058" cy="363765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DIGITAL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36CCDA8-A5E5-074F-A2E6-65E4E21C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5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2936E-BF36-C848-996E-70ABFF5352D0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615F-C010-EA42-9461-48DD4555D9C1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D59B-1D04-0B46-89FC-82C0BDD65993}"/>
              </a:ext>
            </a:extLst>
          </p:cNvPr>
          <p:cNvSpPr/>
          <p:nvPr/>
        </p:nvSpPr>
        <p:spPr>
          <a:xfrm>
            <a:off x="-35923" y="2073221"/>
            <a:ext cx="9179923" cy="213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54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58EF-7F29-914A-9982-3D36C1840E3A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434672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F33BD-66C4-0649-B0A9-DB7203EFBF51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79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183130" y="676003"/>
            <a:ext cx="427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ASK BEFORE YOU BEGIN: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6482" y="2008585"/>
            <a:ext cx="4725443" cy="249793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1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381249" y="676003"/>
            <a:ext cx="407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CONSOIDER: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666" y="2008585"/>
            <a:ext cx="4763022" cy="249793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740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6D64-05E9-1B4B-8683-0F67B3FBCDDF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7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5" r:id="rId21"/>
    <p:sldLayoutId id="2147483706" r:id="rId22"/>
    <p:sldLayoutId id="2147483709" r:id="rId23"/>
    <p:sldLayoutId id="2147483710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ra1qIQHsc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8p35VMB0VxogKo1G8wAHgRrM536_bbS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DB02-880D-C074-5190-23AE45259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75" y="3514672"/>
            <a:ext cx="6223061" cy="689683"/>
          </a:xfrm>
        </p:spPr>
        <p:txBody>
          <a:bodyPr/>
          <a:lstStyle/>
          <a:p>
            <a:r>
              <a:rPr lang="en-US" dirty="0"/>
              <a:t>A Roll vs B Roll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BA200-71B6-B08A-4DFD-D0C14852B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094" y="4183652"/>
            <a:ext cx="5329359" cy="689682"/>
          </a:xfrm>
        </p:spPr>
        <p:txBody>
          <a:bodyPr>
            <a:normAutofit fontScale="92500"/>
          </a:bodyPr>
          <a:lstStyle/>
          <a:p>
            <a:r>
              <a:rPr lang="en-US" dirty="0"/>
              <a:t>Objective: 2.02</a:t>
            </a:r>
          </a:p>
          <a:p>
            <a:r>
              <a:rPr lang="en-US" b="0" dirty="0"/>
              <a:t>Demonstrate knowledge of basic principles and best practices employed in the digital video industry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45" descr="WIN a CANON EOS 1DXMK2 - CLICK HERE! : https://goo.gl/hAB6Ex&#10;50% OFF Lightroom PRESET PACK (how I edit my photos): https://goo.gl/BeQAcG&#10;The Music I use: https://goo.gl/IMZC9A - AMAZING for YouTubers&#10;Colour Graded with my PM LUTS Pack : https://goo.gl/JmUrM7&#10;PM MERCH &amp; COFFEE! : https://goo.gl/TkzM6S&#10;&#10;My Super Awesome Tactical Camera Bag : http://amzn.to/2m8jnaT&#10;My MAIN Camera - http://amzn.to/2kdu35o&#10;The Vlog Cam : http://amzn.to/2kSyfdj&#10;My Second Backup Camera - http://amzn.to/2r29gGg&#10;My FAVOURITE Lens Ever - http://amzn.to/2kQNK4U&#10;The Lens I am currently using right for EVERYTHING - http://amzn.to/2r2BssE&#10;The Magic Canon Lens of Life - http://amzn.to/2kXF9Qm&#10;LENSES I USE FOR MY PHONE! :  http://momnt.io/2EwFLGv&#10;Best gimbal ever : http://amzn.to/2kRtdOg&#10;The Mic I use - http://amzn.to/2l23rrZ&#10;The Boom Mic I use for Crispy Audio : http://amzn.to/2t1MqyX&#10;My Drone - http://amzn.to/2kdE3M7&#10;My Bigger Drone - http://amzn.to/2r2czgx&#10;My Tiny Drone - http://amzn.to/2tqWUwa&#10;The stabilizer I use with iPhone : http://amzn.to/2kWhajI&#10;My Slider - http://amzn.to/2sKyaeS&#10;The BEST monopod - http://amzn.to/2lOPnn3&#10;GoPro HERO 5 - http://amzn.to/2l1Nhit&#10;&#10;FOLLOW ME: &#10;Instagram: https://www.instagram.com/petermckinnon/&#10;Twitter: https://twitter.com/petermckinnon&#10;Facebook: https://www.facebook.com/petermckinnonphoto&#10;Website: http://www.petermckinnon.com" title="THE B ROLL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0AAA-AF75-3AC2-37FA-73355C6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dk1"/>
                </a:solidFill>
              </a:rPr>
              <a:t>Additional items to get: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E3AC-F6FE-E99D-D25C-5D5F5CFA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686550" cy="3263504"/>
          </a:xfrm>
        </p:spPr>
        <p:txBody>
          <a:bodyPr/>
          <a:lstStyle/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Static Shot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Handheld Shot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Dolly shot (push in or pull out)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Tracking shot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Trucking shot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Zoom shot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Pan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b="0" dirty="0">
                <a:solidFill>
                  <a:schemeClr val="dk1"/>
                </a:solidFill>
              </a:rPr>
              <a:t>Tilt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47" title="B-roll+challeng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B0CD86-842E-3750-EB42-4C38C1AA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Righteous"/>
              </a:rPr>
              <a:t>What is A-roll?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ACB83F-059B-CF08-DAEF-FA736D80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Roboto"/>
              </a:rPr>
              <a:t>A-roll is interview footage.</a:t>
            </a:r>
          </a:p>
          <a:p>
            <a:pPr lvl="0"/>
            <a:r>
              <a:rPr lang="en-US" b="0" dirty="0">
                <a:sym typeface="Roboto"/>
              </a:rPr>
              <a:t>It’s the video or audio that tells the story, and that acts as the backbone of your videos. </a:t>
            </a:r>
          </a:p>
          <a:p>
            <a:pPr lvl="0"/>
            <a:r>
              <a:rPr lang="en-US" b="0" dirty="0">
                <a:sym typeface="Roboto"/>
              </a:rPr>
              <a:t>In other words, it’s the main narrative driver.</a:t>
            </a:r>
            <a:endParaRPr lang="en-US" b="0" dirty="0"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63809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C060-59DB-D99A-8A1D-B015004A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Righteous"/>
              </a:rPr>
              <a:t>When to use A-roll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E6D9-388B-C7B4-7E34-2FA3D03C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Roboto"/>
              </a:rPr>
              <a:t>A-roll can/should be used: </a:t>
            </a:r>
          </a:p>
          <a:p>
            <a:pPr lvl="0"/>
            <a:r>
              <a:rPr lang="en-US" b="0" dirty="0">
                <a:sym typeface="Roboto"/>
              </a:rPr>
              <a:t>To establish who a speaker is. This gives viewers the opportunity to attach a voice to a face.</a:t>
            </a:r>
          </a:p>
          <a:p>
            <a:pPr lvl="0"/>
            <a:r>
              <a:rPr lang="en-US" b="0" dirty="0">
                <a:sym typeface="Roboto"/>
              </a:rPr>
              <a:t>To serve as a </a:t>
            </a:r>
            <a:r>
              <a:rPr lang="en-US" b="0" dirty="0" err="1">
                <a:sym typeface="Roboto"/>
              </a:rPr>
              <a:t>segway</a:t>
            </a:r>
            <a:r>
              <a:rPr lang="en-US" b="0" dirty="0">
                <a:sym typeface="Roboto"/>
              </a:rPr>
              <a:t> between location changes. This can help prevent confusion caused from directly jumping from one place to another. </a:t>
            </a:r>
          </a:p>
        </p:txBody>
      </p:sp>
    </p:spTree>
    <p:extLst>
      <p:ext uri="{BB962C8B-B14F-4D97-AF65-F5344CB8AC3E}">
        <p14:creationId xmlns:p14="http://schemas.microsoft.com/office/powerpoint/2010/main" val="336706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39"/>
          <p:cNvPicPr preferRelativeResize="0"/>
          <p:nvPr/>
        </p:nvPicPr>
        <p:blipFill rotWithShape="1">
          <a:blip r:embed="rId3">
            <a:alphaModFix/>
          </a:blip>
          <a:srcRect r="24721"/>
          <a:stretch/>
        </p:blipFill>
        <p:spPr>
          <a:xfrm>
            <a:off x="1382175" y="560100"/>
            <a:ext cx="5384100" cy="402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DE52E-A788-E775-C4E3-1A62210D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04B2-6C27-879F-E63D-9201A38B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Righteous"/>
              </a:rPr>
              <a:t>What is B-roll?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BB3F-617A-2376-9B70-F54BA822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>
                <a:sym typeface="Roboto"/>
              </a:rPr>
              <a:t>B-roll is the footage that supplements and supports the A-roll.</a:t>
            </a:r>
          </a:p>
          <a:p>
            <a:pPr lvl="0"/>
            <a:r>
              <a:rPr lang="en-US" b="0" dirty="0">
                <a:sym typeface="Roboto"/>
              </a:rPr>
              <a:t>It is the video that you use to visually illustrate your story and to demonstrate what your interview subject is talking about.</a:t>
            </a:r>
          </a:p>
          <a:p>
            <a:pPr lvl="0"/>
            <a:endParaRPr lang="en-US" b="0" dirty="0">
              <a:sym typeface="Questrial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782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178E-C4F4-1CD8-3279-6ED61322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Righteous"/>
              </a:rPr>
              <a:t>When to use B-roll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295C-5537-FC6C-98A6-7F497B2A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</a:t>
            </a:r>
            <a:r>
              <a:rPr lang="en-US" dirty="0">
                <a:sym typeface="Roboto"/>
              </a:rPr>
              <a:t>B-roll can/should be used: </a:t>
            </a:r>
          </a:p>
          <a:p>
            <a:pPr lvl="0"/>
            <a:r>
              <a:rPr lang="en-US" dirty="0">
                <a:sym typeface="Roboto"/>
              </a:rPr>
              <a:t>To break up long segments of A-roll.</a:t>
            </a:r>
          </a:p>
          <a:p>
            <a:pPr lvl="0"/>
            <a:r>
              <a:rPr lang="en-US" dirty="0">
                <a:sym typeface="Roboto"/>
              </a:rPr>
              <a:t>To cover up jump cuts or edit points.</a:t>
            </a:r>
          </a:p>
          <a:p>
            <a:pPr lvl="0"/>
            <a:r>
              <a:rPr lang="en-US" dirty="0">
                <a:sym typeface="Roboto"/>
              </a:rPr>
              <a:t>To visually show the story that’s being told.</a:t>
            </a:r>
          </a:p>
          <a:p>
            <a:pPr lvl="0"/>
            <a:r>
              <a:rPr lang="en-US" dirty="0">
                <a:sym typeface="Roboto"/>
              </a:rPr>
              <a:t>To serve as a transition between different interview subjects. This helps the footage breathe a bit.</a:t>
            </a:r>
          </a:p>
        </p:txBody>
      </p:sp>
    </p:spTree>
    <p:extLst>
      <p:ext uri="{BB962C8B-B14F-4D97-AF65-F5344CB8AC3E}">
        <p14:creationId xmlns:p14="http://schemas.microsoft.com/office/powerpoint/2010/main" val="227019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42"/>
          <p:cNvPicPr preferRelativeResize="0"/>
          <p:nvPr/>
        </p:nvPicPr>
        <p:blipFill rotWithShape="1">
          <a:blip r:embed="rId3">
            <a:alphaModFix/>
          </a:blip>
          <a:srcRect r="50306" b="18507"/>
          <a:stretch/>
        </p:blipFill>
        <p:spPr>
          <a:xfrm>
            <a:off x="1709388" y="-26812"/>
            <a:ext cx="5634092" cy="51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43"/>
          <p:cNvPicPr preferRelativeResize="0"/>
          <p:nvPr/>
        </p:nvPicPr>
        <p:blipFill rotWithShape="1">
          <a:blip r:embed="rId3">
            <a:alphaModFix/>
          </a:blip>
          <a:srcRect l="50930" b="18507"/>
          <a:stretch/>
        </p:blipFill>
        <p:spPr>
          <a:xfrm>
            <a:off x="1809946" y="-26812"/>
            <a:ext cx="5563403" cy="51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D5A2-015A-0F71-5C0D-27AE7DB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Righteous"/>
              </a:rPr>
              <a:t>B-roll Challenge Assignment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BB2EA-BB2E-C362-3F87-ABD937663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0028"/>
      </p:ext>
    </p:extLst>
  </p:cSld>
  <p:clrMapOvr>
    <a:masterClrMapping/>
  </p:clrMapOvr>
</p:sld>
</file>

<file path=ppt/theme/theme1.xml><?xml version="1.0" encoding="utf-8"?>
<a:theme xmlns:a="http://schemas.openxmlformats.org/drawingml/2006/main" name="Adobe ALL Software">
  <a:themeElements>
    <a:clrScheme name="Adobe Photoshop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2E99E9"/>
      </a:accent1>
      <a:accent2>
        <a:srgbClr val="001D35"/>
      </a:accent2>
      <a:accent3>
        <a:srgbClr val="297FD5"/>
      </a:accent3>
      <a:accent4>
        <a:srgbClr val="0432FF"/>
      </a:accent4>
      <a:accent5>
        <a:srgbClr val="005392"/>
      </a:accent5>
      <a:accent6>
        <a:srgbClr val="9D90A0"/>
      </a:accent6>
      <a:hlink>
        <a:srgbClr val="00FCFF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 ALL Software" id="{A6A79DE6-CF61-034E-90DF-0599E91B3D30}" vid="{749D4803-29C9-ED40-ADF2-7D7C44C435D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239</Words>
  <Application>Microsoft Macintosh PowerPoint</Application>
  <PresentationFormat>On-screen Show (16:9)</PresentationFormat>
  <Paragraphs>30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Roboto Black</vt:lpstr>
      <vt:lpstr>Futura Condensed Medium</vt:lpstr>
      <vt:lpstr>Raleway</vt:lpstr>
      <vt:lpstr>Calibri</vt:lpstr>
      <vt:lpstr>Adobe ALL Software</vt:lpstr>
      <vt:lpstr>A Roll vs B Roll</vt:lpstr>
      <vt:lpstr>What is A-roll?</vt:lpstr>
      <vt:lpstr>When to use A-roll</vt:lpstr>
      <vt:lpstr>PowerPoint Presentation</vt:lpstr>
      <vt:lpstr>What is B-roll?</vt:lpstr>
      <vt:lpstr>When to use B-roll</vt:lpstr>
      <vt:lpstr>PowerPoint Presentation</vt:lpstr>
      <vt:lpstr>PowerPoint Presentation</vt:lpstr>
      <vt:lpstr>B-roll Challenge Assignment</vt:lpstr>
      <vt:lpstr>PowerPoint Presentation</vt:lpstr>
      <vt:lpstr>Additional items to get: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Emily Scales _ Staff - WakefieldHS</cp:lastModifiedBy>
  <cp:revision>3</cp:revision>
  <dcterms:modified xsi:type="dcterms:W3CDTF">2022-05-31T14:11:14Z</dcterms:modified>
</cp:coreProperties>
</file>