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</p:sldMasterIdLst>
  <p:notesMasterIdLst>
    <p:notesMasterId r:id="rId20"/>
  </p:notesMasterIdLst>
  <p:sldIdLst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Garamond" panose="02020404030301010803" pitchFamily="18" charset="0"/>
      <p:regular r:id="rId25"/>
      <p:bold r:id="rId26"/>
      <p:italic r:id="rId27"/>
      <p:boldItalic r:id="rId28"/>
    </p:embeddedFont>
    <p:embeddedFont>
      <p:font typeface="Raleway" panose="020B0003030101060003" pitchFamily="3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g+PTEjIcBW6ZKgGKFShpkdgoat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D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9"/>
  </p:normalViewPr>
  <p:slideViewPr>
    <p:cSldViewPr snapToGrid="0" snapToObjects="1">
      <p:cViewPr varScale="1">
        <p:scale>
          <a:sx n="104" d="100"/>
          <a:sy n="104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9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0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0"/>
          <p:cNvSpPr txBox="1">
            <a:spLocks noGrp="1"/>
          </p:cNvSpPr>
          <p:nvPr>
            <p:ph type="body" idx="1"/>
          </p:nvPr>
        </p:nvSpPr>
        <p:spPr>
          <a:xfrm rot="5400000">
            <a:off x="4171188" y="-1001268"/>
            <a:ext cx="3849624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1"/>
          <p:cNvSpPr txBox="1">
            <a:spLocks noGrp="1"/>
          </p:cNvSpPr>
          <p:nvPr>
            <p:ph type="title"/>
          </p:nvPr>
        </p:nvSpPr>
        <p:spPr>
          <a:xfrm rot="5400000">
            <a:off x="7543800" y="2209800"/>
            <a:ext cx="52578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1"/>
          <p:cNvSpPr txBox="1">
            <a:spLocks noGrp="1"/>
          </p:cNvSpPr>
          <p:nvPr>
            <p:ph type="body" idx="1"/>
          </p:nvPr>
        </p:nvSpPr>
        <p:spPr>
          <a:xfrm rot="5400000">
            <a:off x="2247900" y="-647700"/>
            <a:ext cx="5257800" cy="80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04" name="Google Shape;104;p31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1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BAEA65-BCBE-6C4C-BAD4-46265D8C0E62}"/>
              </a:ext>
            </a:extLst>
          </p:cNvPr>
          <p:cNvSpPr/>
          <p:nvPr/>
        </p:nvSpPr>
        <p:spPr>
          <a:xfrm>
            <a:off x="-1" y="0"/>
            <a:ext cx="12192000" cy="4549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A3AE1D9D-3864-924D-AACD-13BD850D1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849" y="-1251554"/>
            <a:ext cx="12719544" cy="7606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5167" y="4686230"/>
            <a:ext cx="8297414" cy="941120"/>
          </a:xfrm>
        </p:spPr>
        <p:txBody>
          <a:bodyPr anchor="b">
            <a:normAutofit/>
          </a:bodyPr>
          <a:lstStyle>
            <a:lvl1pPr algn="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2835" y="5627349"/>
            <a:ext cx="7600436" cy="870428"/>
          </a:xfrm>
        </p:spPr>
        <p:txBody>
          <a:bodyPr>
            <a:normAutofit/>
          </a:bodyPr>
          <a:lstStyle>
            <a:lvl1pPr marL="0" indent="0" algn="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Objectives go here</a:t>
            </a:r>
          </a:p>
        </p:txBody>
      </p:sp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6E337F0-EA19-F14E-A663-4151BAAB2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750" y="4840795"/>
            <a:ext cx="789178" cy="789178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AC61496-CE57-B44C-BE6E-1D21E6E7F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9152" y="4895524"/>
            <a:ext cx="696980" cy="679721"/>
          </a:xfrm>
          <a:prstGeom prst="rect">
            <a:avLst/>
          </a:prstGeom>
        </p:spPr>
      </p:pic>
      <p:pic>
        <p:nvPicPr>
          <p:cNvPr id="10" name="Picture 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CF85304-FE7F-CE48-91CC-61C151209E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0130" y="4852475"/>
            <a:ext cx="765819" cy="76581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11D24F1-566C-FB46-BB82-C182424983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241" y="6038268"/>
            <a:ext cx="696980" cy="6969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18C198-BD5D-A84E-8AFA-F0611A66DDC9}"/>
              </a:ext>
            </a:extLst>
          </p:cNvPr>
          <p:cNvSpPr txBox="1"/>
          <p:nvPr/>
        </p:nvSpPr>
        <p:spPr>
          <a:xfrm>
            <a:off x="8706364" y="5627349"/>
            <a:ext cx="3161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ADOBE VISUAL DESIGN</a:t>
            </a:r>
          </a:p>
          <a:p>
            <a:r>
              <a:rPr lang="en-US" sz="20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Abode Classes</a:t>
            </a:r>
          </a:p>
          <a:p>
            <a:r>
              <a:rPr lang="en-US" sz="20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Wake County Public Schools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9501D6-A844-0C45-A481-0E7BC66AB9A7}"/>
              </a:ext>
            </a:extLst>
          </p:cNvPr>
          <p:cNvCxnSpPr/>
          <p:nvPr/>
        </p:nvCxnSpPr>
        <p:spPr>
          <a:xfrm>
            <a:off x="8501890" y="4686230"/>
            <a:ext cx="0" cy="1896492"/>
          </a:xfrm>
          <a:prstGeom prst="line">
            <a:avLst/>
          </a:prstGeom>
          <a:ln w="28575">
            <a:solidFill>
              <a:srgbClr val="7E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78458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BAEA65-BCBE-6C4C-BAD4-46265D8C0E62}"/>
              </a:ext>
            </a:extLst>
          </p:cNvPr>
          <p:cNvSpPr/>
          <p:nvPr/>
        </p:nvSpPr>
        <p:spPr>
          <a:xfrm>
            <a:off x="-1" y="0"/>
            <a:ext cx="12192000" cy="4549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312AC932-6F2F-D443-A196-EF8595575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926" y="4891586"/>
            <a:ext cx="709932" cy="692184"/>
          </a:xfrm>
          <a:prstGeom prst="rect">
            <a:avLst/>
          </a:prstGeom>
        </p:spPr>
      </p:pic>
      <p:pic>
        <p:nvPicPr>
          <p:cNvPr id="5" name="Picture 4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8C42F36A-AE05-824D-B5EE-D3F074774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5783" y="4876849"/>
            <a:ext cx="715616" cy="6983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5167" y="4686229"/>
            <a:ext cx="8297414" cy="1258265"/>
          </a:xfrm>
        </p:spPr>
        <p:txBody>
          <a:bodyPr anchor="b">
            <a:normAutofit/>
          </a:bodyPr>
          <a:lstStyle>
            <a:lvl1pPr algn="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5860" y="6012757"/>
            <a:ext cx="8297411" cy="48502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Objectives go here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11D24F1-566C-FB46-BB82-C18242498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41" y="6038268"/>
            <a:ext cx="696980" cy="6969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18C198-BD5D-A84E-8AFA-F0611A66DDC9}"/>
              </a:ext>
            </a:extLst>
          </p:cNvPr>
          <p:cNvSpPr txBox="1"/>
          <p:nvPr/>
        </p:nvSpPr>
        <p:spPr>
          <a:xfrm>
            <a:off x="8706364" y="5627349"/>
            <a:ext cx="3161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ADOBE VIDEO DESIGN</a:t>
            </a:r>
          </a:p>
          <a:p>
            <a:r>
              <a:rPr lang="en-US" sz="20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Abode Classes</a:t>
            </a:r>
          </a:p>
          <a:p>
            <a:r>
              <a:rPr lang="en-US" sz="20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Wake County Public Schools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9501D6-A844-0C45-A481-0E7BC66AB9A7}"/>
              </a:ext>
            </a:extLst>
          </p:cNvPr>
          <p:cNvCxnSpPr/>
          <p:nvPr/>
        </p:nvCxnSpPr>
        <p:spPr>
          <a:xfrm>
            <a:off x="8501890" y="4686230"/>
            <a:ext cx="0" cy="1896492"/>
          </a:xfrm>
          <a:prstGeom prst="line">
            <a:avLst/>
          </a:prstGeom>
          <a:ln w="28575">
            <a:solidFill>
              <a:srgbClr val="7E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7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D575F91A-97EE-9648-A307-A44ED22DF3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3849" y="-1251554"/>
            <a:ext cx="12719544" cy="76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8558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898BC6C-FB4B-E64C-A072-F8E6FA087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5783" y="4876849"/>
            <a:ext cx="716304" cy="6983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3BAEA65-BCBE-6C4C-BAD4-46265D8C0E62}"/>
              </a:ext>
            </a:extLst>
          </p:cNvPr>
          <p:cNvSpPr/>
          <p:nvPr/>
        </p:nvSpPr>
        <p:spPr>
          <a:xfrm>
            <a:off x="-1" y="0"/>
            <a:ext cx="12192000" cy="4549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5167" y="4686229"/>
            <a:ext cx="8297414" cy="1258265"/>
          </a:xfrm>
        </p:spPr>
        <p:txBody>
          <a:bodyPr anchor="b">
            <a:normAutofit/>
          </a:bodyPr>
          <a:lstStyle>
            <a:lvl1pPr algn="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5860" y="6012757"/>
            <a:ext cx="8297411" cy="48502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Objectives go here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11D24F1-566C-FB46-BB82-C18242498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41" y="6038268"/>
            <a:ext cx="696980" cy="6969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18C198-BD5D-A84E-8AFA-F0611A66DDC9}"/>
              </a:ext>
            </a:extLst>
          </p:cNvPr>
          <p:cNvSpPr txBox="1"/>
          <p:nvPr/>
        </p:nvSpPr>
        <p:spPr>
          <a:xfrm>
            <a:off x="8706364" y="5627349"/>
            <a:ext cx="3161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ADOBE DIGITAL DESIGN</a:t>
            </a:r>
          </a:p>
          <a:p>
            <a:r>
              <a:rPr lang="en-US" sz="20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Abode Classes</a:t>
            </a:r>
          </a:p>
          <a:p>
            <a:r>
              <a:rPr lang="en-US" sz="20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Wake County Public Schools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9501D6-A844-0C45-A481-0E7BC66AB9A7}"/>
              </a:ext>
            </a:extLst>
          </p:cNvPr>
          <p:cNvCxnSpPr/>
          <p:nvPr/>
        </p:nvCxnSpPr>
        <p:spPr>
          <a:xfrm>
            <a:off x="8501890" y="4686230"/>
            <a:ext cx="0" cy="1896492"/>
          </a:xfrm>
          <a:prstGeom prst="line">
            <a:avLst/>
          </a:prstGeom>
          <a:ln w="28575">
            <a:solidFill>
              <a:srgbClr val="7E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836CCDA8-A5E5-074F-A2E6-65E4E21C8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3849" y="-1251554"/>
            <a:ext cx="12719544" cy="76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6653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B2936E-BF36-C848-996E-70ABFF5352D0}"/>
              </a:ext>
            </a:extLst>
          </p:cNvPr>
          <p:cNvSpPr/>
          <p:nvPr/>
        </p:nvSpPr>
        <p:spPr>
          <a:xfrm>
            <a:off x="0" y="483326"/>
            <a:ext cx="12239897" cy="1058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886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8C615F-C010-EA42-9461-48DD4555D9C1}"/>
              </a:ext>
            </a:extLst>
          </p:cNvPr>
          <p:cNvSpPr/>
          <p:nvPr/>
        </p:nvSpPr>
        <p:spPr>
          <a:xfrm>
            <a:off x="204537" y="216568"/>
            <a:ext cx="11682663" cy="6412832"/>
          </a:xfrm>
          <a:prstGeom prst="rect">
            <a:avLst/>
          </a:prstGeom>
          <a:noFill/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36D59B-1D04-0B46-89FC-82C0BDD65993}"/>
              </a:ext>
            </a:extLst>
          </p:cNvPr>
          <p:cNvSpPr/>
          <p:nvPr/>
        </p:nvSpPr>
        <p:spPr>
          <a:xfrm>
            <a:off x="-47897" y="2764294"/>
            <a:ext cx="12239897" cy="2852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48284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BC58EF-7F29-914A-9982-3D36C1840E3A}"/>
              </a:ext>
            </a:extLst>
          </p:cNvPr>
          <p:cNvSpPr/>
          <p:nvPr/>
        </p:nvSpPr>
        <p:spPr>
          <a:xfrm>
            <a:off x="0" y="483326"/>
            <a:ext cx="12239897" cy="1058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3862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CF33BD-66C4-0649-B0A9-DB7203EFBF51}"/>
              </a:ext>
            </a:extLst>
          </p:cNvPr>
          <p:cNvSpPr/>
          <p:nvPr/>
        </p:nvSpPr>
        <p:spPr>
          <a:xfrm>
            <a:off x="0" y="483326"/>
            <a:ext cx="12239897" cy="1058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70970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C70456-D027-3A48-88F3-8EEF9E991F0C}"/>
              </a:ext>
            </a:extLst>
          </p:cNvPr>
          <p:cNvSpPr/>
          <p:nvPr/>
        </p:nvSpPr>
        <p:spPr>
          <a:xfrm>
            <a:off x="204537" y="216568"/>
            <a:ext cx="11682663" cy="6412832"/>
          </a:xfrm>
          <a:prstGeom prst="rect">
            <a:avLst/>
          </a:prstGeom>
          <a:noFill/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D54E39-64F4-F747-B5FB-641330DFD1A9}"/>
              </a:ext>
            </a:extLst>
          </p:cNvPr>
          <p:cNvSpPr/>
          <p:nvPr/>
        </p:nvSpPr>
        <p:spPr>
          <a:xfrm>
            <a:off x="2103120" y="0"/>
            <a:ext cx="717804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05F0A2-1F08-F944-A189-97E4B7BD94D6}"/>
              </a:ext>
            </a:extLst>
          </p:cNvPr>
          <p:cNvSpPr txBox="1"/>
          <p:nvPr/>
        </p:nvSpPr>
        <p:spPr>
          <a:xfrm>
            <a:off x="2910840" y="901337"/>
            <a:ext cx="5699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4800" b="0" i="0" dirty="0">
                <a:solidFill>
                  <a:schemeClr val="tx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QUESTIONS TO ASK BEFORE YOU BEGIN:</a:t>
            </a:r>
            <a:endParaRPr lang="en-US" sz="4800" b="0" i="0" dirty="0">
              <a:solidFill>
                <a:schemeClr val="tx1"/>
              </a:solidFill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21DB233-5E0C-8045-AF8F-BD976C5DE4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55309" y="2678113"/>
            <a:ext cx="6300591" cy="33305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14887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" name="Google Shape;26;p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2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2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29;p22"/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30" name="Google Shape;30;p22"/>
            <p:cNvCxnSpPr/>
            <p:nvPr/>
          </p:nvCxnSpPr>
          <p:spPr>
            <a:xfrm>
              <a:off x="525018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" name="Google Shape;31;p22"/>
            <p:cNvCxnSpPr/>
            <p:nvPr/>
          </p:nvCxnSpPr>
          <p:spPr>
            <a:xfrm>
              <a:off x="694182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" name="Google Shape;32;p22"/>
            <p:cNvCxnSpPr/>
            <p:nvPr/>
          </p:nvCxnSpPr>
          <p:spPr>
            <a:xfrm>
              <a:off x="5250180" y="1883664"/>
              <a:ext cx="1691640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" name="Google Shape;33;p22"/>
          <p:cNvSpPr txBox="1"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800"/>
              <a:buFont typeface="Garamond"/>
              <a:buNone/>
              <a:defRPr sz="6800" b="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dt" idx="10"/>
          </p:nvPr>
        </p:nvSpPr>
        <p:spPr>
          <a:xfrm>
            <a:off x="5318760" y="1341256"/>
            <a:ext cx="1554480" cy="485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ftr" idx="11"/>
          </p:nvPr>
        </p:nvSpPr>
        <p:spPr>
          <a:xfrm>
            <a:off x="1629100" y="5177408"/>
            <a:ext cx="573029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6262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sldNum" idx="12"/>
          </p:nvPr>
        </p:nvSpPr>
        <p:spPr>
          <a:xfrm>
            <a:off x="8606920" y="5177408"/>
            <a:ext cx="195598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s to Cons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C70456-D027-3A48-88F3-8EEF9E991F0C}"/>
              </a:ext>
            </a:extLst>
          </p:cNvPr>
          <p:cNvSpPr/>
          <p:nvPr/>
        </p:nvSpPr>
        <p:spPr>
          <a:xfrm>
            <a:off x="204537" y="216568"/>
            <a:ext cx="11682663" cy="6412832"/>
          </a:xfrm>
          <a:prstGeom prst="rect">
            <a:avLst/>
          </a:prstGeom>
          <a:noFill/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D54E39-64F4-F747-B5FB-641330DFD1A9}"/>
              </a:ext>
            </a:extLst>
          </p:cNvPr>
          <p:cNvSpPr/>
          <p:nvPr/>
        </p:nvSpPr>
        <p:spPr>
          <a:xfrm>
            <a:off x="2103120" y="0"/>
            <a:ext cx="717804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05F0A2-1F08-F944-A189-97E4B7BD94D6}"/>
              </a:ext>
            </a:extLst>
          </p:cNvPr>
          <p:cNvSpPr txBox="1"/>
          <p:nvPr/>
        </p:nvSpPr>
        <p:spPr>
          <a:xfrm>
            <a:off x="3174998" y="901337"/>
            <a:ext cx="5435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4800" b="0" i="0" dirty="0">
                <a:solidFill>
                  <a:schemeClr val="tx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QUESTIONS TO CONSOIDER:</a:t>
            </a:r>
            <a:endParaRPr lang="en-US" sz="4800" b="0" i="0" dirty="0">
              <a:solidFill>
                <a:schemeClr val="tx1"/>
              </a:solidFill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21DB233-5E0C-8045-AF8F-BD976C5DE4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2888" y="2678113"/>
            <a:ext cx="6350696" cy="33305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6242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AC9A9F-814F-864B-BD4A-66866F03B6E9}"/>
              </a:ext>
            </a:extLst>
          </p:cNvPr>
          <p:cNvSpPr/>
          <p:nvPr/>
        </p:nvSpPr>
        <p:spPr>
          <a:xfrm>
            <a:off x="0" y="483326"/>
            <a:ext cx="12239897" cy="1058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11086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597797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9808A9B-A55A-7E43-8B3C-3B1108EF2FB9}"/>
              </a:ext>
            </a:extLst>
          </p:cNvPr>
          <p:cNvSpPr/>
          <p:nvPr/>
        </p:nvSpPr>
        <p:spPr>
          <a:xfrm>
            <a:off x="204537" y="216568"/>
            <a:ext cx="11682663" cy="6412832"/>
          </a:xfrm>
          <a:prstGeom prst="rect">
            <a:avLst/>
          </a:prstGeom>
          <a:noFill/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7030FE-E605-2B4E-97BB-62BACDB580DC}"/>
              </a:ext>
            </a:extLst>
          </p:cNvPr>
          <p:cNvSpPr/>
          <p:nvPr/>
        </p:nvSpPr>
        <p:spPr>
          <a:xfrm>
            <a:off x="0" y="0"/>
            <a:ext cx="501716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0073084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26C2D5-C6AC-A141-BFA0-BC2D91489A10}"/>
              </a:ext>
            </a:extLst>
          </p:cNvPr>
          <p:cNvSpPr/>
          <p:nvPr/>
        </p:nvSpPr>
        <p:spPr>
          <a:xfrm>
            <a:off x="204537" y="216568"/>
            <a:ext cx="11682663" cy="6412832"/>
          </a:xfrm>
          <a:prstGeom prst="rect">
            <a:avLst/>
          </a:prstGeom>
          <a:noFill/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C3309B-AEF2-DD4D-A099-C0091A004653}"/>
              </a:ext>
            </a:extLst>
          </p:cNvPr>
          <p:cNvSpPr/>
          <p:nvPr/>
        </p:nvSpPr>
        <p:spPr>
          <a:xfrm>
            <a:off x="0" y="0"/>
            <a:ext cx="500513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944507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07E76C-0848-D545-B884-57918E8D6558}"/>
              </a:ext>
            </a:extLst>
          </p:cNvPr>
          <p:cNvSpPr/>
          <p:nvPr/>
        </p:nvSpPr>
        <p:spPr>
          <a:xfrm>
            <a:off x="0" y="483326"/>
            <a:ext cx="12239897" cy="1058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91132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15B3296-D5BB-7F48-BB06-8EEB6DB40A08}"/>
              </a:ext>
            </a:extLst>
          </p:cNvPr>
          <p:cNvSpPr/>
          <p:nvPr/>
        </p:nvSpPr>
        <p:spPr>
          <a:xfrm>
            <a:off x="8724900" y="0"/>
            <a:ext cx="3467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563335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125285-9336-C74D-996C-8661D10CD5EF}"/>
              </a:ext>
            </a:extLst>
          </p:cNvPr>
          <p:cNvSpPr/>
          <p:nvPr/>
        </p:nvSpPr>
        <p:spPr>
          <a:xfrm>
            <a:off x="204537" y="216568"/>
            <a:ext cx="11682663" cy="6412832"/>
          </a:xfrm>
          <a:prstGeom prst="rect">
            <a:avLst/>
          </a:prstGeom>
          <a:noFill/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1B3B31-69FE-C848-907F-308C1D76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2CE951-8F2A-AC42-8009-E6E1847187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1987" y="875210"/>
            <a:ext cx="7245396" cy="4976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43032A-8F49-5E4D-85B6-0073B390F37A}"/>
              </a:ext>
            </a:extLst>
          </p:cNvPr>
          <p:cNvSpPr/>
          <p:nvPr/>
        </p:nvSpPr>
        <p:spPr>
          <a:xfrm>
            <a:off x="0" y="0"/>
            <a:ext cx="440218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1CA696-8851-3C44-AB32-0815E3BB3C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201738"/>
            <a:ext cx="2936875" cy="42068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681765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1">
  <p:cSld name="Title + Bullet Points 1">
    <p:bg>
      <p:bgPr>
        <a:solidFill>
          <a:schemeClr val="dk2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>
            <a:spLocks noGrp="1"/>
          </p:cNvSpPr>
          <p:nvPr>
            <p:ph type="body" idx="1"/>
          </p:nvPr>
        </p:nvSpPr>
        <p:spPr>
          <a:xfrm>
            <a:off x="946367" y="2044367"/>
            <a:ext cx="5796800" cy="38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3" name="Google Shape;163;p27"/>
          <p:cNvSpPr txBox="1">
            <a:spLocks noGrp="1"/>
          </p:cNvSpPr>
          <p:nvPr>
            <p:ph type="title"/>
          </p:nvPr>
        </p:nvSpPr>
        <p:spPr>
          <a:xfrm>
            <a:off x="935467" y="816900"/>
            <a:ext cx="5796800" cy="12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1700857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7968000" y="1926800"/>
            <a:ext cx="3297200" cy="30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24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24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24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24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24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24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24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24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24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2459616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0" name="Google Shape;40;p23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3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800"/>
              <a:buFont typeface="Garamond"/>
              <a:buNone/>
              <a:defRPr sz="68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4" name="Google Shape;44;p23"/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5" name="Google Shape;45;p23"/>
            <p:cNvCxnSpPr/>
            <p:nvPr/>
          </p:nvCxnSpPr>
          <p:spPr>
            <a:xfrm>
              <a:off x="525018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" name="Google Shape;46;p23"/>
            <p:cNvCxnSpPr/>
            <p:nvPr/>
          </p:nvCxnSpPr>
          <p:spPr>
            <a:xfrm>
              <a:off x="694182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" name="Google Shape;47;p23"/>
            <p:cNvCxnSpPr/>
            <p:nvPr/>
          </p:nvCxnSpPr>
          <p:spPr>
            <a:xfrm>
              <a:off x="5250180" y="1883664"/>
              <a:ext cx="1691640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8" name="Google Shape;48;p23"/>
          <p:cNvSpPr txBox="1"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dt" idx="10"/>
          </p:nvPr>
        </p:nvSpPr>
        <p:spPr>
          <a:xfrm>
            <a:off x="5318760" y="1344502"/>
            <a:ext cx="1554480" cy="498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ftr" idx="11"/>
          </p:nvPr>
        </p:nvSpPr>
        <p:spPr>
          <a:xfrm>
            <a:off x="1629157" y="5177408"/>
            <a:ext cx="566013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6262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sldNum" idx="12"/>
          </p:nvPr>
        </p:nvSpPr>
        <p:spPr>
          <a:xfrm>
            <a:off x="8604504" y="5177408"/>
            <a:ext cx="1958339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6988233" y="874148"/>
            <a:ext cx="3748000" cy="9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6988233" y="3385833"/>
            <a:ext cx="4301600" cy="25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345967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4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466344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body" idx="2"/>
          </p:nvPr>
        </p:nvSpPr>
        <p:spPr>
          <a:xfrm>
            <a:off x="6461760" y="2103120"/>
            <a:ext cx="466344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5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body" idx="2"/>
          </p:nvPr>
        </p:nvSpPr>
        <p:spPr>
          <a:xfrm>
            <a:off x="1069848" y="2792472"/>
            <a:ext cx="4663440" cy="316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body" idx="3"/>
          </p:nvPr>
        </p:nvSpPr>
        <p:spPr>
          <a:xfrm>
            <a:off x="6458712" y="2074334"/>
            <a:ext cx="466344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body" idx="4"/>
          </p:nvPr>
        </p:nvSpPr>
        <p:spPr>
          <a:xfrm>
            <a:off x="6458712" y="2792471"/>
            <a:ext cx="4663440" cy="3164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7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8"/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8"/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body" idx="1"/>
          </p:nvPr>
        </p:nvSpPr>
        <p:spPr>
          <a:xfrm>
            <a:off x="685800" y="609600"/>
            <a:ext cx="68580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900"/>
              <a:buChar char="◦"/>
              <a:defRPr sz="19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body" idx="2"/>
          </p:nvPr>
        </p:nvSpPr>
        <p:spPr>
          <a:xfrm>
            <a:off x="8458200" y="2336800"/>
            <a:ext cx="3161963" cy="3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dt" idx="10"/>
          </p:nvPr>
        </p:nvSpPr>
        <p:spPr>
          <a:xfrm>
            <a:off x="5588000" y="6035040"/>
            <a:ext cx="1955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6262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ftr" idx="11"/>
          </p:nvPr>
        </p:nvSpPr>
        <p:spPr>
          <a:xfrm>
            <a:off x="685801" y="6035040"/>
            <a:ext cx="45847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8"/>
          <p:cNvSpPr txBox="1">
            <a:spLocks noGrp="1"/>
          </p:cNvSpPr>
          <p:nvPr>
            <p:ph type="sldNum" idx="12"/>
          </p:nvPr>
        </p:nvSpPr>
        <p:spPr>
          <a:xfrm>
            <a:off x="10396728" y="6035040"/>
            <a:ext cx="122343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9"/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9"/>
          <p:cNvSpPr>
            <a:spLocks noGrp="1"/>
          </p:cNvSpPr>
          <p:nvPr>
            <p:ph type="pic" idx="2"/>
          </p:nvPr>
        </p:nvSpPr>
        <p:spPr>
          <a:xfrm>
            <a:off x="228599" y="237744"/>
            <a:ext cx="7696201" cy="6382512"/>
          </a:xfrm>
          <a:prstGeom prst="rect">
            <a:avLst/>
          </a:pr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9" name="Google Shape;89;p29"/>
          <p:cNvSpPr txBox="1">
            <a:spLocks noGrp="1"/>
          </p:cNvSpPr>
          <p:nvPr>
            <p:ph type="dt" idx="10"/>
          </p:nvPr>
        </p:nvSpPr>
        <p:spPr>
          <a:xfrm>
            <a:off x="5662337" y="6035040"/>
            <a:ext cx="2071963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ftr" idx="11"/>
          </p:nvPr>
        </p:nvSpPr>
        <p:spPr>
          <a:xfrm>
            <a:off x="612648" y="6035040"/>
            <a:ext cx="458800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sldNum" idx="12"/>
          </p:nvPr>
        </p:nvSpPr>
        <p:spPr>
          <a:xfrm>
            <a:off x="10396728" y="6035040"/>
            <a:ext cx="122529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29"/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body" idx="1"/>
          </p:nvPr>
        </p:nvSpPr>
        <p:spPr>
          <a:xfrm>
            <a:off x="8477250" y="2386584"/>
            <a:ext cx="3144774" cy="351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" name="Google Shape;11;p18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8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9525" cap="sq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  <a:defRPr sz="4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Char char="◦"/>
              <a:defRPr sz="1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Futura Condensed Medium" panose="020B0602020204020303" pitchFamily="34" charset="-79"/>
          <a:ea typeface="+mj-ea"/>
          <a:cs typeface="Futura Condensed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b="1" i="0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36C53-BBA0-D102-BA19-D7DF0B2BA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167" y="4686229"/>
            <a:ext cx="8297414" cy="861955"/>
          </a:xfrm>
        </p:spPr>
        <p:txBody>
          <a:bodyPr/>
          <a:lstStyle/>
          <a:p>
            <a:r>
              <a:rPr lang="en-US" dirty="0"/>
              <a:t>Movie Genres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EF6C86-83B3-3184-6241-979EEE2FB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259" y="5548184"/>
            <a:ext cx="7623012" cy="949593"/>
          </a:xfrm>
        </p:spPr>
        <p:txBody>
          <a:bodyPr>
            <a:normAutofit/>
          </a:bodyPr>
          <a:lstStyle/>
          <a:p>
            <a:r>
              <a:rPr lang="en-US" dirty="0"/>
              <a:t>Objective: 2.01</a:t>
            </a:r>
          </a:p>
          <a:p>
            <a:r>
              <a:rPr lang="en-US" b="0" dirty="0"/>
              <a:t>Understand key terminology related to digital video.</a:t>
            </a:r>
          </a:p>
        </p:txBody>
      </p:sp>
    </p:spTree>
    <p:extLst>
      <p:ext uri="{BB962C8B-B14F-4D97-AF65-F5344CB8AC3E}">
        <p14:creationId xmlns:p14="http://schemas.microsoft.com/office/powerpoint/2010/main" val="3954379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10" descr="A person wearing a suit and tie standing in front of a crowd&#10;&#10;Description automatically generated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Garamond"/>
              <a:buNone/>
            </a:pPr>
            <a:r>
              <a:rPr lang="en-US" sz="6600" dirty="0"/>
              <a:t>Film Noir</a:t>
            </a:r>
            <a:endParaRPr sz="6600" dirty="0"/>
          </a:p>
        </p:txBody>
      </p:sp>
      <p:sp>
        <p:nvSpPr>
          <p:cNvPr id="239" name="Google Shape;239;p10"/>
          <p:cNvSpPr txBox="1">
            <a:spLocks noGrp="1"/>
          </p:cNvSpPr>
          <p:nvPr>
            <p:ph idx="1"/>
          </p:nvPr>
        </p:nvSpPr>
        <p:spPr>
          <a:xfrm>
            <a:off x="1066800" y="2103120"/>
            <a:ext cx="10363200" cy="384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 b="0" dirty="0"/>
              <a:t>A style or genre of cinematographic film marked by a mood of pessimism, fatalism, and menace. The term was applied to American thriller or detective films made in the period 1944-54.</a:t>
            </a:r>
            <a:endParaRPr b="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45" name="Google Shape;245;p11" descr="A picture containing looking, red, wearing, sitt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25"/>
          <a:stretch/>
        </p:blipFill>
        <p:spPr>
          <a:xfrm>
            <a:off x="0" y="4588"/>
            <a:ext cx="12192000" cy="6859713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1"/>
          <p:cNvSpPr/>
          <p:nvPr/>
        </p:nvSpPr>
        <p:spPr>
          <a:xfrm>
            <a:off x="245533" y="237744"/>
            <a:ext cx="2926080" cy="638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1"/>
          <p:cNvSpPr/>
          <p:nvPr/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9525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9" name="Google Shape;249;p11"/>
          <p:cNvSpPr txBox="1">
            <a:spLocks noGrp="1"/>
          </p:cNvSpPr>
          <p:nvPr>
            <p:ph type="title"/>
          </p:nvPr>
        </p:nvSpPr>
        <p:spPr>
          <a:xfrm>
            <a:off x="724323" y="642594"/>
            <a:ext cx="196850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Garamond"/>
              <a:buNone/>
            </a:pPr>
            <a:r>
              <a:rPr lang="en-US" sz="600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Horror</a:t>
            </a:r>
            <a:endParaRPr sz="6000" dirty="0">
              <a:solidFill>
                <a:schemeClr val="bg1"/>
              </a:solidFill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248" name="Google Shape;248;p11"/>
          <p:cNvSpPr txBox="1">
            <a:spLocks noGrp="1"/>
          </p:cNvSpPr>
          <p:nvPr>
            <p:ph idx="1"/>
          </p:nvPr>
        </p:nvSpPr>
        <p:spPr>
          <a:xfrm>
            <a:off x="557720" y="2149813"/>
            <a:ext cx="2312479" cy="4197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800" b="0" dirty="0">
                <a:solidFill>
                  <a:srgbClr val="FEFEFE"/>
                </a:solidFill>
              </a:rPr>
              <a:t>Designed to frighten and to invoke our hidden worst fears. </a:t>
            </a:r>
            <a:endParaRPr sz="2800" b="0" dirty="0"/>
          </a:p>
          <a:p>
            <a:pPr marL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None/>
            </a:pPr>
            <a:r>
              <a:rPr lang="en-US" sz="2800" b="0" dirty="0">
                <a:solidFill>
                  <a:srgbClr val="FEFEFE"/>
                </a:solidFill>
              </a:rPr>
              <a:t>It can be crossed with other genres like sci-fi</a:t>
            </a:r>
            <a:endParaRPr sz="2800" b="0" dirty="0"/>
          </a:p>
          <a:p>
            <a:pPr marL="182880" lvl="0" indent="-100647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None/>
            </a:pPr>
            <a:endParaRPr sz="1200" b="0" dirty="0">
              <a:solidFill>
                <a:srgbClr val="FEFEFE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"/>
          <p:cNvSpPr/>
          <p:nvPr/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55" name="Google Shape;255;p12" descr="A picture containing person, man, photo, hol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714" y="0"/>
            <a:ext cx="2498271" cy="374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2" descr="A group of people standing in front of a red curtai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4985" y="0"/>
            <a:ext cx="2526340" cy="374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2" descr="A girl wearing a hat and glass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866" y="3695593"/>
            <a:ext cx="6324816" cy="3162407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2"/>
          <p:cNvSpPr/>
          <p:nvPr/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rgbClr val="DAD4F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59" name="Google Shape;259;p12"/>
          <p:cNvSpPr/>
          <p:nvPr/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0" name="Google Shape;260;p12"/>
          <p:cNvSpPr txBox="1">
            <a:spLocks noGrp="1"/>
          </p:cNvSpPr>
          <p:nvPr>
            <p:ph type="title"/>
          </p:nvPr>
        </p:nvSpPr>
        <p:spPr>
          <a:xfrm>
            <a:off x="6846137" y="804073"/>
            <a:ext cx="4602152" cy="1345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r>
              <a:rPr lang="en-US" sz="66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Musical</a:t>
            </a:r>
            <a:endParaRPr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261" name="Google Shape;261;p12"/>
          <p:cNvSpPr txBox="1">
            <a:spLocks noGrp="1"/>
          </p:cNvSpPr>
          <p:nvPr>
            <p:ph type="body" idx="1"/>
          </p:nvPr>
        </p:nvSpPr>
        <p:spPr>
          <a:xfrm>
            <a:off x="6846137" y="2303563"/>
            <a:ext cx="4602152" cy="371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 musical or dance performance integrated as part of the film narrative, or they are films that are centered on combinations of music, dance, song or choreography.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3" descr="A group of people posing for the camera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8888"/>
          <a:stretch/>
        </p:blipFill>
        <p:spPr>
          <a:xfrm>
            <a:off x="0" y="0"/>
            <a:ext cx="12192000" cy="5387546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3"/>
          <p:cNvSpPr txBox="1">
            <a:spLocks noGrp="1"/>
          </p:cNvSpPr>
          <p:nvPr>
            <p:ph idx="1"/>
          </p:nvPr>
        </p:nvSpPr>
        <p:spPr>
          <a:xfrm>
            <a:off x="185980" y="5521193"/>
            <a:ext cx="12192000" cy="144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6000" b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Science Fiction: </a:t>
            </a:r>
            <a:r>
              <a:rPr lang="en-US" sz="3500" b="0" dirty="0"/>
              <a:t> </a:t>
            </a:r>
            <a:r>
              <a:rPr lang="en-US" sz="2800" b="0" dirty="0"/>
              <a:t>(Sci-fi): semi-scientific, visionary and imaginative  </a:t>
            </a:r>
            <a:endParaRPr b="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"/>
          <p:cNvSpPr/>
          <p:nvPr/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73" name="Google Shape;273;p14"/>
          <p:cNvSpPr/>
          <p:nvPr/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9525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4" name="Google Shape;274;p14" descr="A person posing for the camera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26310" r="12560"/>
          <a:stretch/>
        </p:blipFill>
        <p:spPr>
          <a:xfrm>
            <a:off x="424928" y="419292"/>
            <a:ext cx="5522976" cy="6053328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4"/>
          <p:cNvSpPr/>
          <p:nvPr/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rgbClr val="DAD4F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76" name="Google Shape;276;p14"/>
          <p:cNvSpPr/>
          <p:nvPr/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77" name="Google Shape;277;p14"/>
          <p:cNvSpPr txBox="1">
            <a:spLocks noGrp="1"/>
          </p:cNvSpPr>
          <p:nvPr>
            <p:ph type="title"/>
          </p:nvPr>
        </p:nvSpPr>
        <p:spPr>
          <a:xfrm>
            <a:off x="6507116" y="269144"/>
            <a:ext cx="4602152" cy="171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</a:pPr>
            <a:r>
              <a:rPr lang="en-US" sz="6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Romance</a:t>
            </a:r>
            <a:endParaRPr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278" name="Google Shape;278;p14"/>
          <p:cNvSpPr txBox="1">
            <a:spLocks noGrp="1"/>
          </p:cNvSpPr>
          <p:nvPr>
            <p:ph type="body" idx="1"/>
          </p:nvPr>
        </p:nvSpPr>
        <p:spPr>
          <a:xfrm>
            <a:off x="6846137" y="1491449"/>
            <a:ext cx="4602152" cy="460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◦"/>
            </a:pPr>
            <a:r>
              <a:rPr lang="en-US" sz="2500" b="0" i="0" dirty="0">
                <a:latin typeface="Calibri" panose="020F0502020204030204" pitchFamily="34" charset="0"/>
                <a:cs typeface="Calibri" panose="020F0502020204030204" pitchFamily="34" charset="0"/>
                <a:sym typeface="Garamond"/>
              </a:rPr>
              <a:t>Romantic films often explore the essential themes of </a:t>
            </a:r>
            <a:r>
              <a:rPr lang="en-US" sz="2500" b="0" i="0" u="none" strike="noStrike" dirty="0">
                <a:latin typeface="Calibri" panose="020F0502020204030204" pitchFamily="34" charset="0"/>
                <a:cs typeface="Calibri" panose="020F0502020204030204" pitchFamily="34" charset="0"/>
                <a:sym typeface="Garamond"/>
              </a:rPr>
              <a:t>love at first sight</a:t>
            </a:r>
            <a:r>
              <a:rPr lang="en-US" sz="2500" b="0" i="0" dirty="0">
                <a:latin typeface="Calibri" panose="020F0502020204030204" pitchFamily="34" charset="0"/>
                <a:cs typeface="Calibri" panose="020F0502020204030204" pitchFamily="34" charset="0"/>
                <a:sym typeface="Garamond"/>
              </a:rPr>
              <a:t>, unrequited romantic love, forbidden love/romance and </a:t>
            </a:r>
            <a:r>
              <a:rPr lang="en-US" sz="2500" b="0" i="0" u="none" strike="noStrike" dirty="0">
                <a:latin typeface="Calibri" panose="020F0502020204030204" pitchFamily="34" charset="0"/>
                <a:cs typeface="Calibri" panose="020F0502020204030204" pitchFamily="34" charset="0"/>
                <a:sym typeface="Garamond"/>
              </a:rPr>
              <a:t>tragic love</a:t>
            </a:r>
            <a:r>
              <a:rPr lang="en-US" sz="2500" b="0" i="0" dirty="0">
                <a:latin typeface="Calibri" panose="020F0502020204030204" pitchFamily="34" charset="0"/>
                <a:cs typeface="Calibri" panose="020F0502020204030204" pitchFamily="34" charset="0"/>
                <a:sym typeface="Garamond"/>
              </a:rPr>
              <a:t>.</a:t>
            </a:r>
            <a:endParaRPr sz="2500" b="1" i="0" dirty="0">
              <a:latin typeface="Calibri" panose="020F0502020204030204" pitchFamily="34" charset="0"/>
              <a:cs typeface="Calibri" panose="020F0502020204030204" pitchFamily="34" charset="0"/>
              <a:sym typeface="Garamond"/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500"/>
              <a:buChar char="◦"/>
            </a:pPr>
            <a:r>
              <a:rPr lang="en-US" sz="2500" b="0" i="0" dirty="0">
                <a:latin typeface="Calibri" panose="020F0502020204030204" pitchFamily="34" charset="0"/>
                <a:cs typeface="Calibri" panose="020F0502020204030204" pitchFamily="34" charset="0"/>
                <a:sym typeface="Garamond"/>
              </a:rPr>
              <a:t>Some of the main sub-genres include: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-1828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US" sz="2300" b="0" i="0" dirty="0">
                <a:latin typeface="Calibri" panose="020F0502020204030204" pitchFamily="34" charset="0"/>
                <a:cs typeface="Calibri" panose="020F0502020204030204" pitchFamily="34" charset="0"/>
                <a:sym typeface="Garamond"/>
              </a:rPr>
              <a:t>Historical Romance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-1828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US" sz="2300" b="0" i="0" dirty="0">
                <a:latin typeface="Calibri" panose="020F0502020204030204" pitchFamily="34" charset="0"/>
                <a:cs typeface="Calibri" panose="020F0502020204030204" pitchFamily="34" charset="0"/>
                <a:sym typeface="Garamond"/>
              </a:rPr>
              <a:t>Romantic Drama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-1828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US" sz="2300" b="0" i="0" dirty="0">
                <a:latin typeface="Calibri" panose="020F0502020204030204" pitchFamily="34" charset="0"/>
                <a:cs typeface="Calibri" panose="020F0502020204030204" pitchFamily="34" charset="0"/>
                <a:sym typeface="Garamond"/>
              </a:rPr>
              <a:t>Romantic Comedy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-1828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US" sz="2300" b="0" i="0" dirty="0">
                <a:latin typeface="Calibri" panose="020F0502020204030204" pitchFamily="34" charset="0"/>
                <a:cs typeface="Calibri" panose="020F0502020204030204" pitchFamily="34" charset="0"/>
                <a:sym typeface="Garamond"/>
              </a:rPr>
              <a:t>Chick Flick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-1828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US" sz="2300" b="0" i="0" dirty="0">
                <a:latin typeface="Calibri" panose="020F0502020204030204" pitchFamily="34" charset="0"/>
                <a:cs typeface="Calibri" panose="020F0502020204030204" pitchFamily="34" charset="0"/>
                <a:sym typeface="Garamond"/>
              </a:rPr>
              <a:t>Paranormal Romance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880" lvl="0" indent="-24129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500"/>
              <a:buNone/>
            </a:pPr>
            <a:endParaRPr sz="2500" dirty="0">
              <a:latin typeface="Calibri" panose="020F0502020204030204" pitchFamily="34" charset="0"/>
              <a:cs typeface="Calibri" panose="020F0502020204030204" pitchFamily="34" charset="0"/>
              <a:sym typeface="Garamo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4" name="Google Shape;284;p15"/>
          <p:cNvSpPr/>
          <p:nvPr/>
        </p:nvSpPr>
        <p:spPr>
          <a:xfrm>
            <a:off x="417646" y="413053"/>
            <a:ext cx="8212114" cy="6064596"/>
          </a:xfrm>
          <a:prstGeom prst="rect">
            <a:avLst/>
          </a:prstGeom>
          <a:solidFill>
            <a:srgbClr val="FFFFFF"/>
          </a:solidFill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5" name="Google Shape;285;p15" descr="A picture containing photo, table, different, ma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8231"/>
          <a:stretch/>
        </p:blipFill>
        <p:spPr>
          <a:xfrm>
            <a:off x="582639" y="578707"/>
            <a:ext cx="7882128" cy="5733288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5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5"/>
          <p:cNvSpPr/>
          <p:nvPr/>
        </p:nvSpPr>
        <p:spPr>
          <a:xfrm>
            <a:off x="9184978" y="402336"/>
            <a:ext cx="2596896" cy="6053328"/>
          </a:xfrm>
          <a:prstGeom prst="rect">
            <a:avLst/>
          </a:prstGeom>
          <a:noFill/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8" name="Google Shape;288;p15"/>
          <p:cNvSpPr txBox="1">
            <a:spLocks noGrp="1"/>
          </p:cNvSpPr>
          <p:nvPr>
            <p:ph type="title"/>
          </p:nvPr>
        </p:nvSpPr>
        <p:spPr>
          <a:xfrm>
            <a:off x="9184978" y="612843"/>
            <a:ext cx="2449303" cy="1499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sz="54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Animation</a:t>
            </a:r>
            <a:endParaRPr sz="47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289" name="Google Shape;289;p15"/>
          <p:cNvSpPr txBox="1">
            <a:spLocks noGrp="1"/>
          </p:cNvSpPr>
          <p:nvPr>
            <p:ph type="body" idx="1"/>
          </p:nvPr>
        </p:nvSpPr>
        <p:spPr>
          <a:xfrm>
            <a:off x="9184978" y="2149813"/>
            <a:ext cx="2589375" cy="4046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Creating the illusion of movement through the rapid display of still images. 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95" name="Google Shape;295;p16" descr="A blue and white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199" r="1896"/>
          <a:stretch/>
        </p:blipFill>
        <p:spPr>
          <a:xfrm>
            <a:off x="20" y="10"/>
            <a:ext cx="5663460" cy="342899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6"/>
          <p:cNvSpPr/>
          <p:nvPr/>
        </p:nvSpPr>
        <p:spPr>
          <a:xfrm>
            <a:off x="5663480" y="0"/>
            <a:ext cx="652547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6"/>
          <p:cNvSpPr/>
          <p:nvPr/>
        </p:nvSpPr>
        <p:spPr>
          <a:xfrm>
            <a:off x="5981848" y="320040"/>
            <a:ext cx="5888736" cy="6217920"/>
          </a:xfrm>
          <a:prstGeom prst="rect">
            <a:avLst/>
          </a:prstGeom>
          <a:noFill/>
          <a:ln w="9525" cap="sq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6"/>
          <p:cNvSpPr txBox="1">
            <a:spLocks noGrp="1"/>
          </p:cNvSpPr>
          <p:nvPr>
            <p:ph type="title"/>
          </p:nvPr>
        </p:nvSpPr>
        <p:spPr>
          <a:xfrm>
            <a:off x="6303580" y="642594"/>
            <a:ext cx="524526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aramond"/>
              <a:buNone/>
            </a:pPr>
            <a:r>
              <a:rPr lang="en-US" sz="6000" b="1" dirty="0">
                <a:solidFill>
                  <a:schemeClr val="lt1"/>
                </a:solidFill>
              </a:rPr>
              <a:t>News &amp; Documentary</a:t>
            </a:r>
            <a:endParaRPr sz="6600" dirty="0"/>
          </a:p>
        </p:txBody>
      </p:sp>
      <p:sp>
        <p:nvSpPr>
          <p:cNvPr id="300" name="Google Shape;300;p16"/>
          <p:cNvSpPr txBox="1">
            <a:spLocks noGrp="1"/>
          </p:cNvSpPr>
          <p:nvPr>
            <p:ph idx="1"/>
          </p:nvPr>
        </p:nvSpPr>
        <p:spPr>
          <a:xfrm>
            <a:off x="6303580" y="2103120"/>
            <a:ext cx="5245269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 b="0" i="0" u="none" strike="noStrike" dirty="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a nonfictional motion picture intended to document some aspect of reality</a:t>
            </a:r>
            <a:endParaRPr dirty="0">
              <a:solidFill>
                <a:schemeClr val="bg1"/>
              </a:solidFill>
              <a:latin typeface="+mn-lt"/>
            </a:endParaRPr>
          </a:p>
          <a:p>
            <a:pPr marL="457200" lvl="1" indent="-203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200"/>
              <a:buChar char="◦"/>
            </a:pPr>
            <a:r>
              <a:rPr lang="en-US" sz="3200" b="0" i="0" u="none" strike="noStrike" dirty="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primarily for the purposes of instruction, education, or maintaining a historical record.</a:t>
            </a:r>
            <a:endParaRPr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99" name="Google Shape;299;p16" descr="A close up of a pers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3548" r="3548"/>
          <a:stretch/>
        </p:blipFill>
        <p:spPr>
          <a:xfrm>
            <a:off x="20" y="3429000"/>
            <a:ext cx="566346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55432-4790-1966-5399-B776979A4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Commericals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8B4C9-858A-58ED-8BEE-E433032BD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213" y="4061206"/>
            <a:ext cx="5157787" cy="823912"/>
          </a:xfrm>
        </p:spPr>
        <p:txBody>
          <a:bodyPr>
            <a:normAutofit/>
          </a:bodyPr>
          <a:lstStyle/>
          <a:p>
            <a:r>
              <a:rPr lang="en-US" sz="4800" b="0" dirty="0">
                <a:latin typeface="Futura Condensed Medium" panose="020B0602020204020303" pitchFamily="34" charset="-79"/>
                <a:ea typeface="Garamond"/>
                <a:cs typeface="Futura Condensed Medium" panose="020B0602020204020303" pitchFamily="34" charset="-79"/>
                <a:sym typeface="Garamond"/>
              </a:rPr>
              <a:t>PSA:  </a:t>
            </a:r>
            <a:endParaRPr lang="en-US" sz="4800" b="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7483BF-F1CB-8827-74F8-EE00E3F14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4773186"/>
            <a:ext cx="5157787" cy="1984889"/>
          </a:xfrm>
        </p:spPr>
        <p:txBody>
          <a:bodyPr/>
          <a:lstStyle/>
          <a:p>
            <a:r>
              <a:rPr lang="en-US" sz="2800" b="0" dirty="0">
                <a:latin typeface="+mn-lt"/>
                <a:ea typeface="Garamond"/>
                <a:cs typeface="Garamond"/>
                <a:sym typeface="Garamond"/>
              </a:rPr>
              <a:t>A message to promote an ideal or raise awareness of a particular issue.</a:t>
            </a:r>
          </a:p>
          <a:p>
            <a:endParaRPr lang="en-US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E3450-642B-8C2F-1976-64AF5FB8E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8400" y="4012065"/>
            <a:ext cx="5183188" cy="823912"/>
          </a:xfrm>
        </p:spPr>
        <p:txBody>
          <a:bodyPr>
            <a:normAutofit/>
          </a:bodyPr>
          <a:lstStyle/>
          <a:p>
            <a:r>
              <a:rPr lang="en-US" sz="4800" b="0" dirty="0">
                <a:latin typeface="Futura Condensed Medium" panose="020B0602020204020303" pitchFamily="34" charset="-79"/>
                <a:ea typeface="Garamond"/>
                <a:cs typeface="Futura Condensed Medium" panose="020B0602020204020303" pitchFamily="34" charset="-79"/>
                <a:sym typeface="Garamond"/>
              </a:rPr>
              <a:t>COMMERCIAL:</a:t>
            </a:r>
            <a:endParaRPr lang="en-US" sz="4800" b="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E192AA-0EC7-6E9E-B6A7-A6186AC03F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4773186"/>
            <a:ext cx="5183188" cy="1984890"/>
          </a:xfrm>
        </p:spPr>
        <p:txBody>
          <a:bodyPr>
            <a:normAutofit/>
          </a:bodyPr>
          <a:lstStyle/>
          <a:p>
            <a:r>
              <a:rPr lang="en-US" sz="2800" b="0" dirty="0">
                <a:latin typeface="+mn-lt"/>
                <a:ea typeface="Garamond"/>
                <a:cs typeface="Garamond"/>
                <a:sym typeface="Garamond"/>
              </a:rPr>
              <a:t>An advertisement intended to sell a product.</a:t>
            </a:r>
          </a:p>
          <a:p>
            <a:endParaRPr lang="en-US" sz="2800" dirty="0">
              <a:latin typeface="+mn-lt"/>
            </a:endParaRPr>
          </a:p>
        </p:txBody>
      </p:sp>
      <p:sp>
        <p:nvSpPr>
          <p:cNvPr id="7" name="Google Shape;307;p17">
            <a:extLst>
              <a:ext uri="{FF2B5EF4-FFF2-40B4-BE49-F238E27FC236}">
                <a16:creationId xmlns:a16="http://schemas.microsoft.com/office/drawing/2014/main" id="{B514D233-C7E3-0A27-95C0-D9B83FD4B742}"/>
              </a:ext>
            </a:extLst>
          </p:cNvPr>
          <p:cNvSpPr/>
          <p:nvPr/>
        </p:nvSpPr>
        <p:spPr>
          <a:xfrm>
            <a:off x="2573004" y="2122308"/>
            <a:ext cx="1840687" cy="17165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08;p17">
            <a:extLst>
              <a:ext uri="{FF2B5EF4-FFF2-40B4-BE49-F238E27FC236}">
                <a16:creationId xmlns:a16="http://schemas.microsoft.com/office/drawing/2014/main" id="{AF480201-4590-861D-6C17-1D6C55CCE97F}"/>
              </a:ext>
            </a:extLst>
          </p:cNvPr>
          <p:cNvSpPr/>
          <p:nvPr/>
        </p:nvSpPr>
        <p:spPr>
          <a:xfrm>
            <a:off x="2965261" y="2488224"/>
            <a:ext cx="1056132" cy="9849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311;p17">
            <a:extLst>
              <a:ext uri="{FF2B5EF4-FFF2-40B4-BE49-F238E27FC236}">
                <a16:creationId xmlns:a16="http://schemas.microsoft.com/office/drawing/2014/main" id="{D3CEAFC8-9949-FF5A-5627-6F738A05E4AE}"/>
              </a:ext>
            </a:extLst>
          </p:cNvPr>
          <p:cNvSpPr/>
          <p:nvPr/>
        </p:nvSpPr>
        <p:spPr>
          <a:xfrm>
            <a:off x="8142557" y="2014195"/>
            <a:ext cx="1946845" cy="17793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312;p17">
            <a:extLst>
              <a:ext uri="{FF2B5EF4-FFF2-40B4-BE49-F238E27FC236}">
                <a16:creationId xmlns:a16="http://schemas.microsoft.com/office/drawing/2014/main" id="{A98BB5D2-E768-FDD6-DEB1-58E4B0B8CD74}"/>
              </a:ext>
            </a:extLst>
          </p:cNvPr>
          <p:cNvSpPr/>
          <p:nvPr/>
        </p:nvSpPr>
        <p:spPr>
          <a:xfrm>
            <a:off x="8557443" y="2393395"/>
            <a:ext cx="1117042" cy="102095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2996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</a:pPr>
            <a:r>
              <a:rPr lang="en-US" dirty="0"/>
              <a:t>Genre is…</a:t>
            </a:r>
            <a:endParaRPr dirty="0"/>
          </a:p>
        </p:txBody>
      </p:sp>
      <p:sp>
        <p:nvSpPr>
          <p:cNvPr id="147" name="Google Shape;147;p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Char char="◦"/>
            </a:pPr>
            <a:r>
              <a:rPr lang="en-US" sz="3500" b="0" dirty="0"/>
              <a:t>the “term for any category of literature or other forms of art or entertainment” </a:t>
            </a:r>
            <a:endParaRPr b="0" dirty="0"/>
          </a:p>
          <a:p>
            <a:pPr marL="182880" lvl="0" indent="-24129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500"/>
              <a:buNone/>
            </a:pPr>
            <a:endParaRPr sz="2500" b="0" dirty="0"/>
          </a:p>
          <a:p>
            <a:pPr marL="182880" lvl="0" indent="-2222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3500"/>
              <a:buChar char="◦"/>
            </a:pPr>
            <a:r>
              <a:rPr lang="en-US" sz="3500" b="0" dirty="0"/>
              <a:t>For filmmakers, it is usually the simplest, most practical way to categorize different styles of stories and content. </a:t>
            </a:r>
            <a:endParaRPr b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B978D7-6FBE-10F1-1D8A-F66DBD3033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0" dirty="0"/>
              <a:t>What elements make up our favorite genres?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4" descr="A group of people posing for the camera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5816" y="0"/>
            <a:ext cx="9740367" cy="421270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4"/>
          <p:cNvSpPr txBox="1">
            <a:spLocks noGrp="1"/>
          </p:cNvSpPr>
          <p:nvPr>
            <p:ph type="title"/>
          </p:nvPr>
        </p:nvSpPr>
        <p:spPr>
          <a:xfrm>
            <a:off x="831850" y="2457450"/>
            <a:ext cx="10515600" cy="2871788"/>
          </a:xfrm>
        </p:spPr>
        <p:txBody>
          <a:bodyPr>
            <a:normAutofit/>
          </a:bodyPr>
          <a:lstStyle/>
          <a:p>
            <a:pPr lvl="0"/>
            <a:r>
              <a:rPr lang="en-US" sz="6600" dirty="0"/>
              <a:t>Action</a:t>
            </a:r>
          </a:p>
        </p:txBody>
      </p:sp>
      <p:sp>
        <p:nvSpPr>
          <p:cNvPr id="177" name="Google Shape;177;p4"/>
          <p:cNvSpPr txBox="1">
            <a:spLocks noGrp="1"/>
          </p:cNvSpPr>
          <p:nvPr>
            <p:ph type="body" idx="1"/>
          </p:nvPr>
        </p:nvSpPr>
        <p:spPr>
          <a:xfrm>
            <a:off x="857356" y="5597611"/>
            <a:ext cx="10515600" cy="1173892"/>
          </a:xfrm>
        </p:spPr>
        <p:txBody>
          <a:bodyPr>
            <a:normAutofit/>
          </a:bodyPr>
          <a:lstStyle/>
          <a:p>
            <a:pPr lvl="0"/>
            <a:r>
              <a:rPr lang="en-US" sz="2800" b="0" dirty="0">
                <a:solidFill>
                  <a:schemeClr val="tx1"/>
                </a:solidFill>
              </a:rPr>
              <a:t>High energy, stunts and chases, adventurous, 'good-guy' heroes or heroines battling 'bad guys' - all designed for pure audience escapism.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"/>
          <p:cNvSpPr/>
          <p:nvPr/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83" name="Google Shape;183;p5" descr="A picture containing person, person, building, cell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4747" t="4138" r="1" b="4953"/>
          <a:stretch/>
        </p:blipFill>
        <p:spPr>
          <a:xfrm>
            <a:off x="20" y="-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5"/>
          <p:cNvSpPr/>
          <p:nvPr/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lt1">
              <a:alpha val="9372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6" name="Google Shape;186;p5"/>
          <p:cNvSpPr txBox="1">
            <a:spLocks noGrp="1"/>
          </p:cNvSpPr>
          <p:nvPr>
            <p:ph type="title"/>
          </p:nvPr>
        </p:nvSpPr>
        <p:spPr>
          <a:xfrm>
            <a:off x="6846137" y="211257"/>
            <a:ext cx="4602152" cy="171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sz="54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Action Film</a:t>
            </a:r>
            <a:endParaRPr sz="60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187" name="Google Shape;187;p5"/>
          <p:cNvSpPr txBox="1">
            <a:spLocks noGrp="1"/>
          </p:cNvSpPr>
          <p:nvPr>
            <p:ph type="body" idx="1"/>
          </p:nvPr>
        </p:nvSpPr>
        <p:spPr>
          <a:xfrm>
            <a:off x="6846137" y="1624522"/>
            <a:ext cx="4602152" cy="348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◦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One of the earliest film genres in existence and one of the most popular with cinema audiences.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880" lvl="0" indent="-24129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500"/>
              <a:buNone/>
            </a:pP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88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500"/>
              <a:buChar char="◦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You can have sub-genres that would include: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-18288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500"/>
              <a:buChar char="◦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War and Military action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-18288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500"/>
              <a:buChar char="◦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Spy and espionage action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-18288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500"/>
              <a:buChar char="◦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Martial arts action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-18288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500"/>
              <a:buChar char="◦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Western Shoot ‘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up action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93" name="Google Shape;193;p6" descr="A group of people posing for the camera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4510" r="2583"/>
          <a:stretch/>
        </p:blipFill>
        <p:spPr>
          <a:xfrm>
            <a:off x="20" y="10"/>
            <a:ext cx="5663460" cy="342899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6"/>
          <p:cNvSpPr/>
          <p:nvPr/>
        </p:nvSpPr>
        <p:spPr>
          <a:xfrm>
            <a:off x="5663480" y="0"/>
            <a:ext cx="652547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6"/>
          <p:cNvSpPr/>
          <p:nvPr/>
        </p:nvSpPr>
        <p:spPr>
          <a:xfrm>
            <a:off x="5981848" y="320040"/>
            <a:ext cx="5888736" cy="6217920"/>
          </a:xfrm>
          <a:prstGeom prst="rect">
            <a:avLst/>
          </a:prstGeom>
          <a:noFill/>
          <a:ln w="9525" cap="sq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6"/>
          <p:cNvSpPr txBox="1">
            <a:spLocks noGrp="1"/>
          </p:cNvSpPr>
          <p:nvPr>
            <p:ph type="title"/>
          </p:nvPr>
        </p:nvSpPr>
        <p:spPr>
          <a:xfrm>
            <a:off x="6303580" y="642594"/>
            <a:ext cx="524526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aramond"/>
              <a:buNone/>
            </a:pPr>
            <a:r>
              <a:rPr lang="en-US" sz="6600" dirty="0">
                <a:solidFill>
                  <a:schemeClr val="lt1"/>
                </a:solidFill>
              </a:rPr>
              <a:t>Adventure</a:t>
            </a:r>
            <a:endParaRPr sz="7200" dirty="0"/>
          </a:p>
        </p:txBody>
      </p:sp>
      <p:sp>
        <p:nvSpPr>
          <p:cNvPr id="199" name="Google Shape;199;p6"/>
          <p:cNvSpPr txBox="1">
            <a:spLocks noGrp="1"/>
          </p:cNvSpPr>
          <p:nvPr>
            <p:ph idx="1"/>
          </p:nvPr>
        </p:nvSpPr>
        <p:spPr>
          <a:xfrm>
            <a:off x="6303580" y="2103120"/>
            <a:ext cx="5245269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SzPts val="3600"/>
            </a:pPr>
            <a:r>
              <a:rPr lang="en-US" b="0" dirty="0">
                <a:solidFill>
                  <a:schemeClr val="bg1"/>
                </a:solidFill>
              </a:rPr>
              <a:t>exciting stories, with new experiences or exotic locales, very similar to or often paired with the action film genre.</a:t>
            </a:r>
            <a:endParaRPr sz="2800" b="0" dirty="0">
              <a:solidFill>
                <a:schemeClr val="bg1"/>
              </a:solidFill>
            </a:endParaRPr>
          </a:p>
          <a:p>
            <a:pPr marL="182880" lvl="0" indent="-68579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endParaRPr b="0" dirty="0"/>
          </a:p>
        </p:txBody>
      </p:sp>
      <p:pic>
        <p:nvPicPr>
          <p:cNvPr id="197" name="Google Shape;197;p6" descr="A person standing in front of a fi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12423" r="4" b="6551"/>
          <a:stretch/>
        </p:blipFill>
        <p:spPr>
          <a:xfrm>
            <a:off x="20" y="3429000"/>
            <a:ext cx="2852908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6" descr="A group of people posing for the camera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t="12697" r="-2" b="7318"/>
          <a:stretch/>
        </p:blipFill>
        <p:spPr>
          <a:xfrm>
            <a:off x="2810552" y="3429000"/>
            <a:ext cx="2852928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05" name="Google Shape;205;p7" descr="A group of people posing for a phot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57394"/>
            <a:ext cx="9018079" cy="5343212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7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rgbClr val="DAD4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7"/>
          <p:cNvSpPr/>
          <p:nvPr/>
        </p:nvSpPr>
        <p:spPr>
          <a:xfrm>
            <a:off x="9156699" y="413053"/>
            <a:ext cx="2616201" cy="6064596"/>
          </a:xfrm>
          <a:prstGeom prst="rect">
            <a:avLst/>
          </a:prstGeom>
          <a:noFill/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8" name="Google Shape;208;p7"/>
          <p:cNvSpPr txBox="1">
            <a:spLocks noGrp="1"/>
          </p:cNvSpPr>
          <p:nvPr>
            <p:ph type="title"/>
          </p:nvPr>
        </p:nvSpPr>
        <p:spPr>
          <a:xfrm>
            <a:off x="9321801" y="612843"/>
            <a:ext cx="2312480" cy="1499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r>
              <a:rPr lang="en-US" sz="4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Comedy</a:t>
            </a:r>
            <a:endParaRPr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209" name="Google Shape;209;p7"/>
          <p:cNvSpPr txBox="1">
            <a:spLocks noGrp="1"/>
          </p:cNvSpPr>
          <p:nvPr>
            <p:ph type="body" idx="1"/>
          </p:nvPr>
        </p:nvSpPr>
        <p:spPr>
          <a:xfrm>
            <a:off x="9321801" y="2149813"/>
            <a:ext cx="2312479" cy="3854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Light-hearted plots designed to amuse and provoke laughter 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15" name="Google Shape;215;p8" descr="A person and person posing for a photo&#10;&#10;Description automatically generated"/>
          <p:cNvPicPr preferRelativeResize="0"/>
          <p:nvPr/>
        </p:nvPicPr>
        <p:blipFill rotWithShape="1">
          <a:blip r:embed="rId3">
            <a:alphaModFix amt="35000"/>
          </a:blip>
          <a:srcRect b="1906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8"/>
          <p:cNvSpPr txBox="1">
            <a:spLocks noGrp="1"/>
          </p:cNvSpPr>
          <p:nvPr>
            <p:ph type="title"/>
          </p:nvPr>
        </p:nvSpPr>
        <p:spPr>
          <a:xfrm>
            <a:off x="658010" y="2521861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Garamond"/>
              <a:buNone/>
            </a:pPr>
            <a:r>
              <a:rPr lang="en-US"/>
              <a:t>Comedies</a:t>
            </a:r>
            <a:endParaRPr/>
          </a:p>
        </p:txBody>
      </p:sp>
      <p:sp>
        <p:nvSpPr>
          <p:cNvPr id="217" name="Google Shape;217;p8"/>
          <p:cNvSpPr txBox="1">
            <a:spLocks noGrp="1"/>
          </p:cNvSpPr>
          <p:nvPr>
            <p:ph idx="1"/>
          </p:nvPr>
        </p:nvSpPr>
        <p:spPr>
          <a:xfrm>
            <a:off x="4087906" y="462579"/>
            <a:ext cx="7869398" cy="5490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Char char="◦"/>
            </a:pPr>
            <a:r>
              <a:rPr lang="en-US" sz="3500" dirty="0">
                <a:solidFill>
                  <a:schemeClr val="bg1"/>
                </a:solidFill>
              </a:rPr>
              <a:t>The comedy genre has been one of the most flexible genres, as its roots have made their way into the very fabric of cinema and many other genres contained within. </a:t>
            </a:r>
            <a:endParaRPr dirty="0">
              <a:solidFill>
                <a:schemeClr val="bg1"/>
              </a:solidFill>
            </a:endParaRPr>
          </a:p>
          <a:p>
            <a:pPr marL="18288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3500"/>
              <a:buNone/>
            </a:pPr>
            <a:endParaRPr sz="3500" dirty="0">
              <a:solidFill>
                <a:schemeClr val="bg1"/>
              </a:solidFill>
            </a:endParaRPr>
          </a:p>
          <a:p>
            <a:pPr marL="182880" lvl="0" indent="-2222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3500"/>
              <a:buChar char="◦"/>
            </a:pPr>
            <a:r>
              <a:rPr lang="en-US" sz="3500" dirty="0">
                <a:solidFill>
                  <a:schemeClr val="bg1"/>
                </a:solidFill>
              </a:rPr>
              <a:t>Some sub-genres include:</a:t>
            </a:r>
            <a:endParaRPr dirty="0">
              <a:solidFill>
                <a:schemeClr val="bg1"/>
              </a:solidFill>
            </a:endParaRPr>
          </a:p>
          <a:p>
            <a:pPr marL="457200" lvl="1" indent="-2222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500"/>
              <a:buChar char="◦"/>
            </a:pPr>
            <a:r>
              <a:rPr lang="en-US" sz="3500" dirty="0">
                <a:solidFill>
                  <a:schemeClr val="bg1"/>
                </a:solidFill>
              </a:rPr>
              <a:t>Slapstick comedy</a:t>
            </a:r>
            <a:endParaRPr dirty="0">
              <a:solidFill>
                <a:schemeClr val="bg1"/>
              </a:solidFill>
            </a:endParaRPr>
          </a:p>
          <a:p>
            <a:pPr marL="457200" lvl="1" indent="-2222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500"/>
              <a:buChar char="◦"/>
            </a:pPr>
            <a:r>
              <a:rPr lang="en-US" sz="3500" dirty="0">
                <a:solidFill>
                  <a:schemeClr val="bg1"/>
                </a:solidFill>
              </a:rPr>
              <a:t>Screwball comedy</a:t>
            </a:r>
            <a:endParaRPr dirty="0">
              <a:solidFill>
                <a:schemeClr val="bg1"/>
              </a:solidFill>
            </a:endParaRPr>
          </a:p>
          <a:p>
            <a:pPr marL="457200" lvl="1" indent="-2222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500"/>
              <a:buChar char="◦"/>
            </a:pPr>
            <a:r>
              <a:rPr lang="en-US" sz="3500" dirty="0">
                <a:solidFill>
                  <a:schemeClr val="bg1"/>
                </a:solidFill>
              </a:rPr>
              <a:t>Parody comedy</a:t>
            </a:r>
            <a:endParaRPr dirty="0">
              <a:solidFill>
                <a:schemeClr val="bg1"/>
              </a:solidFill>
            </a:endParaRPr>
          </a:p>
          <a:p>
            <a:pPr marL="27432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500"/>
              <a:buNone/>
            </a:pPr>
            <a:endParaRPr sz="3500" dirty="0">
              <a:solidFill>
                <a:schemeClr val="bg1"/>
              </a:solidFill>
            </a:endParaRPr>
          </a:p>
        </p:txBody>
      </p:sp>
      <p:sp>
        <p:nvSpPr>
          <p:cNvPr id="218" name="Google Shape;218;p8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9525" cap="sq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"/>
          <p:cNvSpPr/>
          <p:nvPr/>
        </p:nvSpPr>
        <p:spPr>
          <a:xfrm>
            <a:off x="-1867" y="0"/>
            <a:ext cx="12193867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4" name="Google Shape;224;p9"/>
          <p:cNvSpPr/>
          <p:nvPr/>
        </p:nvSpPr>
        <p:spPr>
          <a:xfrm>
            <a:off x="-1867" y="4216139"/>
            <a:ext cx="12192000" cy="26418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5" name="Google Shape;225;p9"/>
          <p:cNvSpPr/>
          <p:nvPr/>
        </p:nvSpPr>
        <p:spPr>
          <a:xfrm>
            <a:off x="164249" y="4380353"/>
            <a:ext cx="11859768" cy="2313432"/>
          </a:xfrm>
          <a:prstGeom prst="rect">
            <a:avLst/>
          </a:prstGeom>
          <a:noFill/>
          <a:ln w="9525" cap="sq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 txBox="1">
            <a:spLocks noGrp="1"/>
          </p:cNvSpPr>
          <p:nvPr>
            <p:ph type="title"/>
          </p:nvPr>
        </p:nvSpPr>
        <p:spPr>
          <a:xfrm>
            <a:off x="310776" y="4495893"/>
            <a:ext cx="5588000" cy="1923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en-US" sz="6600" dirty="0">
                <a:solidFill>
                  <a:schemeClr val="lt1"/>
                </a:solidFill>
              </a:rPr>
              <a:t>Drama</a:t>
            </a:r>
            <a:endParaRPr sz="4800" dirty="0"/>
          </a:p>
        </p:txBody>
      </p:sp>
      <p:sp>
        <p:nvSpPr>
          <p:cNvPr id="232" name="Google Shape;232;p9"/>
          <p:cNvSpPr txBox="1">
            <a:spLocks noGrp="1"/>
          </p:cNvSpPr>
          <p:nvPr>
            <p:ph idx="1"/>
          </p:nvPr>
        </p:nvSpPr>
        <p:spPr>
          <a:xfrm>
            <a:off x="6256866" y="4495893"/>
            <a:ext cx="5624355" cy="192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 b="0" dirty="0">
                <a:solidFill>
                  <a:schemeClr val="bg1"/>
                </a:solidFill>
              </a:rPr>
              <a:t>Serious, portraying realistic stories involving intense character development and interaction. </a:t>
            </a:r>
            <a:endParaRPr b="0" dirty="0">
              <a:solidFill>
                <a:schemeClr val="bg1"/>
              </a:solidFill>
            </a:endParaRPr>
          </a:p>
        </p:txBody>
      </p:sp>
      <p:pic>
        <p:nvPicPr>
          <p:cNvPr id="227" name="Google Shape;227;p9" descr="A person wearing a ha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566" y="648231"/>
            <a:ext cx="2171699" cy="3217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9" descr="A group of people posing for the camera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87780" y="648229"/>
            <a:ext cx="2149860" cy="3220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9" descr="A picture containing ma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70143" y="648229"/>
            <a:ext cx="2171699" cy="3217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9" descr="A person wearing a black shir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05060" y="648230"/>
            <a:ext cx="2300393" cy="32173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1" name="Google Shape;231;p9"/>
          <p:cNvCxnSpPr/>
          <p:nvPr/>
        </p:nvCxnSpPr>
        <p:spPr>
          <a:xfrm>
            <a:off x="6096000" y="4881334"/>
            <a:ext cx="0" cy="1152689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avonVTI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obe ALL Software">
  <a:themeElements>
    <a:clrScheme name="Adobe Premier Pro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9999FF"/>
      </a:accent1>
      <a:accent2>
        <a:srgbClr val="04005B"/>
      </a:accent2>
      <a:accent3>
        <a:srgbClr val="A2A3FF"/>
      </a:accent3>
      <a:accent4>
        <a:srgbClr val="C0C0C0"/>
      </a:accent4>
      <a:accent5>
        <a:srgbClr val="929292"/>
      </a:accent5>
      <a:accent6>
        <a:srgbClr val="797979"/>
      </a:accent6>
      <a:hlink>
        <a:srgbClr val="0066FF"/>
      </a:hlink>
      <a:folHlink>
        <a:srgbClr val="66669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be ALL Software" id="{A6A79DE6-CF61-034E-90DF-0599E91B3D30}" vid="{749D4803-29C9-ED40-ADF2-7D7C44C435D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435</Words>
  <Application>Microsoft Macintosh PowerPoint</Application>
  <PresentationFormat>Widescreen</PresentationFormat>
  <Paragraphs>57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Garamond</vt:lpstr>
      <vt:lpstr>FUTURA MEDIUM</vt:lpstr>
      <vt:lpstr>Futura Condensed Medium</vt:lpstr>
      <vt:lpstr>Raleway</vt:lpstr>
      <vt:lpstr>Calibri</vt:lpstr>
      <vt:lpstr>FUTURA MEDIUM</vt:lpstr>
      <vt:lpstr>Futura Condensed Medium</vt:lpstr>
      <vt:lpstr>SavonVTI</vt:lpstr>
      <vt:lpstr>Adobe ALL Software</vt:lpstr>
      <vt:lpstr>Movie Genres</vt:lpstr>
      <vt:lpstr>Genre is…</vt:lpstr>
      <vt:lpstr>PowerPoint Presentation</vt:lpstr>
      <vt:lpstr>Action</vt:lpstr>
      <vt:lpstr>Action Film</vt:lpstr>
      <vt:lpstr>Adventure</vt:lpstr>
      <vt:lpstr>Comedy</vt:lpstr>
      <vt:lpstr>Comedies</vt:lpstr>
      <vt:lpstr>Drama</vt:lpstr>
      <vt:lpstr>Film Noir</vt:lpstr>
      <vt:lpstr>Horror</vt:lpstr>
      <vt:lpstr>Musical</vt:lpstr>
      <vt:lpstr>PowerPoint Presentation</vt:lpstr>
      <vt:lpstr>Romance</vt:lpstr>
      <vt:lpstr>Animation</vt:lpstr>
      <vt:lpstr>News &amp; Documentary</vt:lpstr>
      <vt:lpstr>Commericals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Movie Genres</dc:title>
  <dc:creator>Catherine Andrus</dc:creator>
  <cp:lastModifiedBy>Emily Scales _ Staff - WakefieldHS</cp:lastModifiedBy>
  <cp:revision>2</cp:revision>
  <dcterms:created xsi:type="dcterms:W3CDTF">2020-09-29T11:22:22Z</dcterms:created>
  <dcterms:modified xsi:type="dcterms:W3CDTF">2022-05-27T15:45:26Z</dcterms:modified>
</cp:coreProperties>
</file>